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1.xml" ContentType="application/vnd.ms-office.chartstyl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  <p:sldMasterId id="2147483739" r:id="rId2"/>
  </p:sldMasterIdLst>
  <p:notesMasterIdLst>
    <p:notesMasterId r:id="rId18"/>
  </p:notesMasterIdLst>
  <p:handoutMasterIdLst>
    <p:handoutMasterId r:id="rId19"/>
  </p:handoutMasterIdLst>
  <p:sldIdLst>
    <p:sldId id="257" r:id="rId3"/>
    <p:sldId id="287" r:id="rId4"/>
    <p:sldId id="288" r:id="rId5"/>
    <p:sldId id="289" r:id="rId6"/>
    <p:sldId id="272" r:id="rId7"/>
    <p:sldId id="296" r:id="rId8"/>
    <p:sldId id="281" r:id="rId9"/>
    <p:sldId id="300" r:id="rId10"/>
    <p:sldId id="290" r:id="rId11"/>
    <p:sldId id="308" r:id="rId12"/>
    <p:sldId id="297" r:id="rId13"/>
    <p:sldId id="301" r:id="rId14"/>
    <p:sldId id="260" r:id="rId15"/>
    <p:sldId id="307" r:id="rId16"/>
    <p:sldId id="306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70A9705-3120-47C2-8D98-4649BB4D8866}">
          <p14:sldIdLst>
            <p14:sldId id="257"/>
            <p14:sldId id="287"/>
            <p14:sldId id="288"/>
            <p14:sldId id="289"/>
            <p14:sldId id="272"/>
            <p14:sldId id="296"/>
            <p14:sldId id="281"/>
            <p14:sldId id="300"/>
            <p14:sldId id="290"/>
            <p14:sldId id="308"/>
            <p14:sldId id="297"/>
            <p14:sldId id="301"/>
            <p14:sldId id="260"/>
            <p14:sldId id="307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DA7"/>
    <a:srgbClr val="00A652"/>
    <a:srgbClr val="086152"/>
    <a:srgbClr val="E5782E"/>
    <a:srgbClr val="F7B900"/>
    <a:srgbClr val="FFFFFF"/>
    <a:srgbClr val="F6000D"/>
    <a:srgbClr val="EE7524"/>
    <a:srgbClr val="005143"/>
    <a:srgbClr val="94C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64" autoAdjust="0"/>
  </p:normalViewPr>
  <p:slideViewPr>
    <p:cSldViewPr snapToGrid="0">
      <p:cViewPr varScale="1">
        <p:scale>
          <a:sx n="99" d="100"/>
          <a:sy n="99" d="100"/>
        </p:scale>
        <p:origin x="25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of e-cigarettes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EE752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Sheet1!$J$3:$J$8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Sheet1!$K$3:$K$8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8-473A-84F8-11B17135ED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9751608"/>
        <c:axId val="379752592"/>
      </c:barChart>
      <c:catAx>
        <c:axId val="37975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52592"/>
        <c:crosses val="autoZero"/>
        <c:auto val="1"/>
        <c:lblAlgn val="ctr"/>
        <c:lblOffset val="100"/>
        <c:noMultiLvlLbl val="0"/>
      </c:catAx>
      <c:valAx>
        <c:axId val="379752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975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611839425084234"/>
          <c:y val="0.85434489154459337"/>
          <c:w val="8.5154194342179232E-2"/>
          <c:h val="0.11774530546675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CF385-F817-4143-A1B7-205C088909C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D6609-A6E4-47E9-A3F0-A4BD1D75C12E}">
      <dgm:prSet phldrT="[Text]" custT="1"/>
      <dgm:spPr>
        <a:solidFill>
          <a:srgbClr val="00A652"/>
        </a:solidFill>
      </dgm:spPr>
      <dgm:t>
        <a:bodyPr/>
        <a:lstStyle/>
        <a:p>
          <a:r>
            <a:rPr lang="en-US" sz="28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QUIT Smoking West</a:t>
          </a:r>
          <a:endParaRPr lang="en-US" sz="2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9AF68-20E6-4CCC-80F9-3E5A418696E6}" type="parTrans" cxnId="{24C9EF9E-CC75-461C-B357-33CD43CA86F2}">
      <dgm:prSet/>
      <dgm:spPr/>
      <dgm:t>
        <a:bodyPr/>
        <a:lstStyle/>
        <a:p>
          <a:endParaRPr lang="en-US"/>
        </a:p>
      </dgm:t>
    </dgm:pt>
    <dgm:pt modelId="{408F29FB-983B-4C54-B478-6255D27EE860}" type="sibTrans" cxnId="{24C9EF9E-CC75-461C-B357-33CD43CA86F2}">
      <dgm:prSet/>
      <dgm:spPr/>
      <dgm:t>
        <a:bodyPr/>
        <a:lstStyle/>
        <a:p>
          <a:endParaRPr lang="en-US"/>
        </a:p>
      </dgm:t>
    </dgm:pt>
    <dgm:pt modelId="{9EB4F5D8-1ADC-4D63-8F27-D9E4FE3FBC79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Free confidential service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100C7B-B3D6-49FF-8E25-E617B0FACD2D}" type="parTrans" cxnId="{9877D0F5-45F1-40E5-92E3-B256EF8B2731}">
      <dgm:prSet/>
      <dgm:spPr/>
      <dgm:t>
        <a:bodyPr/>
        <a:lstStyle/>
        <a:p>
          <a:endParaRPr lang="en-US"/>
        </a:p>
      </dgm:t>
    </dgm:pt>
    <dgm:pt modelId="{946A0C70-647C-48F8-BEF4-D79EBDAB6171}" type="sibTrans" cxnId="{9877D0F5-45F1-40E5-92E3-B256EF8B2731}">
      <dgm:prSet/>
      <dgm:spPr>
        <a:solidFill>
          <a:srgbClr val="00A652"/>
        </a:solidFill>
      </dgm:spPr>
      <dgm:t>
        <a:bodyPr/>
        <a:lstStyle/>
        <a:p>
          <a:endParaRPr lang="en-US"/>
        </a:p>
      </dgm:t>
    </dgm:pt>
    <dgm:pt modelId="{F7011430-8282-478E-923E-FD62E3CC242A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Support via phone or our in person clinics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247694-BCBD-42B3-8559-E42E3B726109}" type="parTrans" cxnId="{E240C157-6539-4395-A639-C086FD4B502D}">
      <dgm:prSet/>
      <dgm:spPr/>
      <dgm:t>
        <a:bodyPr/>
        <a:lstStyle/>
        <a:p>
          <a:endParaRPr lang="en-US"/>
        </a:p>
      </dgm:t>
    </dgm:pt>
    <dgm:pt modelId="{AB43E8A0-CC9E-4500-8B31-2C948EC4BBF1}" type="sibTrans" cxnId="{E240C157-6539-4395-A639-C086FD4B502D}">
      <dgm:prSet/>
      <dgm:spPr>
        <a:solidFill>
          <a:srgbClr val="00A652"/>
        </a:solidFill>
      </dgm:spPr>
      <dgm:t>
        <a:bodyPr/>
        <a:lstStyle/>
        <a:p>
          <a:endParaRPr lang="en-US"/>
        </a:p>
      </dgm:t>
    </dgm:pt>
    <dgm:pt modelId="{6F635D97-2C13-4C7B-A230-7B9A4FA6AC3F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Support includes assess levels of smoking addiction, provide information on NRT, set a quit date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8E861-74D9-43AE-9CC5-62C6D21BE336}" type="parTrans" cxnId="{0CC0E032-241D-4004-B3D1-65C9C31C3E66}">
      <dgm:prSet/>
      <dgm:spPr/>
      <dgm:t>
        <a:bodyPr/>
        <a:lstStyle/>
        <a:p>
          <a:endParaRPr lang="en-US"/>
        </a:p>
      </dgm:t>
    </dgm:pt>
    <dgm:pt modelId="{49D77747-7B16-4653-8822-DC57B482E332}" type="sibTrans" cxnId="{0CC0E032-241D-4004-B3D1-65C9C31C3E66}">
      <dgm:prSet/>
      <dgm:spPr>
        <a:solidFill>
          <a:srgbClr val="00A652"/>
        </a:solidFill>
      </dgm:spPr>
      <dgm:t>
        <a:bodyPr/>
        <a:lstStyle/>
        <a:p>
          <a:endParaRPr lang="en-US"/>
        </a:p>
      </dgm:t>
    </dgm:pt>
    <dgm:pt modelId="{78D6D83D-3C9D-499D-9AC9-F4EB2E583AC7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FREE Nicotine Replacement Therapy </a:t>
          </a:r>
        </a:p>
        <a:p>
          <a:endParaRPr lang="en-US" sz="1200" dirty="0"/>
        </a:p>
      </dgm:t>
    </dgm:pt>
    <dgm:pt modelId="{F61A84CD-E34C-42DD-924C-BE42F3C6FB5F}" type="parTrans" cxnId="{F18D794E-EC42-4F73-BA68-F726F5118C7F}">
      <dgm:prSet/>
      <dgm:spPr/>
      <dgm:t>
        <a:bodyPr/>
        <a:lstStyle/>
        <a:p>
          <a:endParaRPr lang="en-US"/>
        </a:p>
      </dgm:t>
    </dgm:pt>
    <dgm:pt modelId="{07BBABB1-7C4C-4937-A639-DCE6E6D474B1}" type="sibTrans" cxnId="{F18D794E-EC42-4F73-BA68-F726F5118C7F}">
      <dgm:prSet/>
      <dgm:spPr>
        <a:solidFill>
          <a:srgbClr val="00A652"/>
        </a:solidFill>
      </dgm:spPr>
      <dgm:t>
        <a:bodyPr/>
        <a:lstStyle/>
        <a:p>
          <a:endParaRPr lang="en-US"/>
        </a:p>
      </dgm:t>
    </dgm:pt>
    <dgm:pt modelId="{26668ECE-F65D-4F58-A171-65447782825F}" type="pres">
      <dgm:prSet presAssocID="{830CF385-F817-4143-A1B7-205C088909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58FC92-8249-4733-B80D-A462227E2997}" type="pres">
      <dgm:prSet presAssocID="{453D6609-A6E4-47E9-A3F0-A4BD1D75C12E}" presName="centerShape" presStyleLbl="node0" presStyleIdx="0" presStyleCnt="1" custScaleX="118710" custScaleY="112131"/>
      <dgm:spPr/>
      <dgm:t>
        <a:bodyPr/>
        <a:lstStyle/>
        <a:p>
          <a:endParaRPr lang="en-US"/>
        </a:p>
      </dgm:t>
    </dgm:pt>
    <dgm:pt modelId="{FEBEF4A0-67A8-4D39-93F8-070CAD6C6A4A}" type="pres">
      <dgm:prSet presAssocID="{9EB4F5D8-1ADC-4D63-8F27-D9E4FE3FBC79}" presName="node" presStyleLbl="node1" presStyleIdx="0" presStyleCnt="4" custScaleX="122083" custScaleY="119593" custRadScaleRad="104343" custRadScaleInc="6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7805E-CA1D-4FE9-A761-16E6FB1F7731}" type="pres">
      <dgm:prSet presAssocID="{9EB4F5D8-1ADC-4D63-8F27-D9E4FE3FBC79}" presName="dummy" presStyleCnt="0"/>
      <dgm:spPr/>
    </dgm:pt>
    <dgm:pt modelId="{D56DDB23-98C6-4532-B280-65835FBDCCFD}" type="pres">
      <dgm:prSet presAssocID="{946A0C70-647C-48F8-BEF4-D79EBDAB617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1CD0E08-FF34-49AB-BD57-FC1CD5C767BE}" type="pres">
      <dgm:prSet presAssocID="{F7011430-8282-478E-923E-FD62E3CC242A}" presName="node" presStyleLbl="node1" presStyleIdx="1" presStyleCnt="4" custScaleX="131209" custScaleY="110345" custRadScaleRad="108754" custRadScaleInc="1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6F218-28D0-4AE7-B9AA-6B32D2AFBEBD}" type="pres">
      <dgm:prSet presAssocID="{F7011430-8282-478E-923E-FD62E3CC242A}" presName="dummy" presStyleCnt="0"/>
      <dgm:spPr/>
    </dgm:pt>
    <dgm:pt modelId="{6ED00C5B-6390-4F32-9C92-6ADCCCC7F7A7}" type="pres">
      <dgm:prSet presAssocID="{AB43E8A0-CC9E-4500-8B31-2C948EC4BBF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B1E6EBD-8A75-45C8-A0DC-0A71B6E29828}" type="pres">
      <dgm:prSet presAssocID="{6F635D97-2C13-4C7B-A230-7B9A4FA6AC3F}" presName="node" presStyleLbl="node1" presStyleIdx="2" presStyleCnt="4" custScaleX="156448" custScaleY="139240" custRadScaleRad="104282" custRadScaleInc="-11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22C17-4743-4C06-9265-7E9B90798662}" type="pres">
      <dgm:prSet presAssocID="{6F635D97-2C13-4C7B-A230-7B9A4FA6AC3F}" presName="dummy" presStyleCnt="0"/>
      <dgm:spPr/>
    </dgm:pt>
    <dgm:pt modelId="{5BAA2AB2-811E-4E11-85FC-997921D1AA48}" type="pres">
      <dgm:prSet presAssocID="{49D77747-7B16-4653-8822-DC57B482E332}" presName="sibTrans" presStyleLbl="sibTrans2D1" presStyleIdx="2" presStyleCnt="4" custLinFactNeighborX="855" custLinFactNeighborY="-33"/>
      <dgm:spPr/>
      <dgm:t>
        <a:bodyPr/>
        <a:lstStyle/>
        <a:p>
          <a:endParaRPr lang="en-US"/>
        </a:p>
      </dgm:t>
    </dgm:pt>
    <dgm:pt modelId="{648028D2-EAD2-4667-AC9E-9F25F34E9F96}" type="pres">
      <dgm:prSet presAssocID="{78D6D83D-3C9D-499D-9AC9-F4EB2E583AC7}" presName="node" presStyleLbl="node1" presStyleIdx="3" presStyleCnt="4" custScaleX="141982" custScaleY="128360" custRadScaleRad="110507" custRadScaleInc="1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68E39-1077-403F-A9D5-A537B513B33E}" type="pres">
      <dgm:prSet presAssocID="{78D6D83D-3C9D-499D-9AC9-F4EB2E583AC7}" presName="dummy" presStyleCnt="0"/>
      <dgm:spPr/>
    </dgm:pt>
    <dgm:pt modelId="{C48FD5AB-A1A2-4085-AE5A-DEFF55FCEB81}" type="pres">
      <dgm:prSet presAssocID="{07BBABB1-7C4C-4937-A639-DCE6E6D474B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424593D-EB55-41E4-AA2D-BBCCE5F38F2A}" type="presOf" srcId="{830CF385-F817-4143-A1B7-205C088909C2}" destId="{26668ECE-F65D-4F58-A171-65447782825F}" srcOrd="0" destOrd="0" presId="urn:microsoft.com/office/officeart/2005/8/layout/radial6"/>
    <dgm:cxn modelId="{C4CA6310-64AA-4D68-9FD2-478B78AF7573}" type="presOf" srcId="{F7011430-8282-478E-923E-FD62E3CC242A}" destId="{01CD0E08-FF34-49AB-BD57-FC1CD5C767BE}" srcOrd="0" destOrd="0" presId="urn:microsoft.com/office/officeart/2005/8/layout/radial6"/>
    <dgm:cxn modelId="{66F2EBEE-A338-4893-9734-24C3F886862E}" type="presOf" srcId="{9EB4F5D8-1ADC-4D63-8F27-D9E4FE3FBC79}" destId="{FEBEF4A0-67A8-4D39-93F8-070CAD6C6A4A}" srcOrd="0" destOrd="0" presId="urn:microsoft.com/office/officeart/2005/8/layout/radial6"/>
    <dgm:cxn modelId="{77478A30-0EAA-445B-A2D8-487FE5B337FF}" type="presOf" srcId="{453D6609-A6E4-47E9-A3F0-A4BD1D75C12E}" destId="{F158FC92-8249-4733-B80D-A462227E2997}" srcOrd="0" destOrd="0" presId="urn:microsoft.com/office/officeart/2005/8/layout/radial6"/>
    <dgm:cxn modelId="{784AFD66-76DE-4BBC-8413-4E1EE3760AF7}" type="presOf" srcId="{49D77747-7B16-4653-8822-DC57B482E332}" destId="{5BAA2AB2-811E-4E11-85FC-997921D1AA48}" srcOrd="0" destOrd="0" presId="urn:microsoft.com/office/officeart/2005/8/layout/radial6"/>
    <dgm:cxn modelId="{3D775945-DBDD-498D-8D5F-D6300B84C498}" type="presOf" srcId="{07BBABB1-7C4C-4937-A639-DCE6E6D474B1}" destId="{C48FD5AB-A1A2-4085-AE5A-DEFF55FCEB81}" srcOrd="0" destOrd="0" presId="urn:microsoft.com/office/officeart/2005/8/layout/radial6"/>
    <dgm:cxn modelId="{26C34F54-EB1A-4F46-8721-AF8CC45CD74D}" type="presOf" srcId="{78D6D83D-3C9D-499D-9AC9-F4EB2E583AC7}" destId="{648028D2-EAD2-4667-AC9E-9F25F34E9F96}" srcOrd="0" destOrd="0" presId="urn:microsoft.com/office/officeart/2005/8/layout/radial6"/>
    <dgm:cxn modelId="{0CC0E032-241D-4004-B3D1-65C9C31C3E66}" srcId="{453D6609-A6E4-47E9-A3F0-A4BD1D75C12E}" destId="{6F635D97-2C13-4C7B-A230-7B9A4FA6AC3F}" srcOrd="2" destOrd="0" parTransId="{B418E861-74D9-43AE-9CC5-62C6D21BE336}" sibTransId="{49D77747-7B16-4653-8822-DC57B482E332}"/>
    <dgm:cxn modelId="{F76A7783-D3B7-4AA9-A80D-AB8B63D7E270}" type="presOf" srcId="{946A0C70-647C-48F8-BEF4-D79EBDAB6171}" destId="{D56DDB23-98C6-4532-B280-65835FBDCCFD}" srcOrd="0" destOrd="0" presId="urn:microsoft.com/office/officeart/2005/8/layout/radial6"/>
    <dgm:cxn modelId="{8DA87617-F0C9-4C3A-B195-B3A427DA967C}" type="presOf" srcId="{AB43E8A0-CC9E-4500-8B31-2C948EC4BBF1}" destId="{6ED00C5B-6390-4F32-9C92-6ADCCCC7F7A7}" srcOrd="0" destOrd="0" presId="urn:microsoft.com/office/officeart/2005/8/layout/radial6"/>
    <dgm:cxn modelId="{F18D794E-EC42-4F73-BA68-F726F5118C7F}" srcId="{453D6609-A6E4-47E9-A3F0-A4BD1D75C12E}" destId="{78D6D83D-3C9D-499D-9AC9-F4EB2E583AC7}" srcOrd="3" destOrd="0" parTransId="{F61A84CD-E34C-42DD-924C-BE42F3C6FB5F}" sibTransId="{07BBABB1-7C4C-4937-A639-DCE6E6D474B1}"/>
    <dgm:cxn modelId="{24C9EF9E-CC75-461C-B357-33CD43CA86F2}" srcId="{830CF385-F817-4143-A1B7-205C088909C2}" destId="{453D6609-A6E4-47E9-A3F0-A4BD1D75C12E}" srcOrd="0" destOrd="0" parTransId="{8A19AF68-20E6-4CCC-80F9-3E5A418696E6}" sibTransId="{408F29FB-983B-4C54-B478-6255D27EE860}"/>
    <dgm:cxn modelId="{9877D0F5-45F1-40E5-92E3-B256EF8B2731}" srcId="{453D6609-A6E4-47E9-A3F0-A4BD1D75C12E}" destId="{9EB4F5D8-1ADC-4D63-8F27-D9E4FE3FBC79}" srcOrd="0" destOrd="0" parTransId="{3F100C7B-B3D6-49FF-8E25-E617B0FACD2D}" sibTransId="{946A0C70-647C-48F8-BEF4-D79EBDAB6171}"/>
    <dgm:cxn modelId="{945D9EDC-2A3A-4993-B7ED-8D2E24FE5A24}" type="presOf" srcId="{6F635D97-2C13-4C7B-A230-7B9A4FA6AC3F}" destId="{DB1E6EBD-8A75-45C8-A0DC-0A71B6E29828}" srcOrd="0" destOrd="0" presId="urn:microsoft.com/office/officeart/2005/8/layout/radial6"/>
    <dgm:cxn modelId="{E240C157-6539-4395-A639-C086FD4B502D}" srcId="{453D6609-A6E4-47E9-A3F0-A4BD1D75C12E}" destId="{F7011430-8282-478E-923E-FD62E3CC242A}" srcOrd="1" destOrd="0" parTransId="{4E247694-BCBD-42B3-8559-E42E3B726109}" sibTransId="{AB43E8A0-CC9E-4500-8B31-2C948EC4BBF1}"/>
    <dgm:cxn modelId="{028CD68F-72E0-4A2A-969F-97690BCC2BF5}" type="presParOf" srcId="{26668ECE-F65D-4F58-A171-65447782825F}" destId="{F158FC92-8249-4733-B80D-A462227E2997}" srcOrd="0" destOrd="0" presId="urn:microsoft.com/office/officeart/2005/8/layout/radial6"/>
    <dgm:cxn modelId="{D5421D69-9D3B-4A22-AB7E-44E0B57F0D79}" type="presParOf" srcId="{26668ECE-F65D-4F58-A171-65447782825F}" destId="{FEBEF4A0-67A8-4D39-93F8-070CAD6C6A4A}" srcOrd="1" destOrd="0" presId="urn:microsoft.com/office/officeart/2005/8/layout/radial6"/>
    <dgm:cxn modelId="{71FC3228-9CC3-4BCD-BAC9-C3A50B6D17A8}" type="presParOf" srcId="{26668ECE-F65D-4F58-A171-65447782825F}" destId="{AAF7805E-CA1D-4FE9-A761-16E6FB1F7731}" srcOrd="2" destOrd="0" presId="urn:microsoft.com/office/officeart/2005/8/layout/radial6"/>
    <dgm:cxn modelId="{8ACDA254-32C4-4498-8D91-FA6BB9289D91}" type="presParOf" srcId="{26668ECE-F65D-4F58-A171-65447782825F}" destId="{D56DDB23-98C6-4532-B280-65835FBDCCFD}" srcOrd="3" destOrd="0" presId="urn:microsoft.com/office/officeart/2005/8/layout/radial6"/>
    <dgm:cxn modelId="{2E93CF79-A456-424E-9F6B-4A28C19680FB}" type="presParOf" srcId="{26668ECE-F65D-4F58-A171-65447782825F}" destId="{01CD0E08-FF34-49AB-BD57-FC1CD5C767BE}" srcOrd="4" destOrd="0" presId="urn:microsoft.com/office/officeart/2005/8/layout/radial6"/>
    <dgm:cxn modelId="{2FEE78E9-7451-4875-BCF1-51BA132A78D3}" type="presParOf" srcId="{26668ECE-F65D-4F58-A171-65447782825F}" destId="{B4D6F218-28D0-4AE7-B9AA-6B32D2AFBEBD}" srcOrd="5" destOrd="0" presId="urn:microsoft.com/office/officeart/2005/8/layout/radial6"/>
    <dgm:cxn modelId="{1E3B5EA6-A795-43C6-B91B-C4A52C92778D}" type="presParOf" srcId="{26668ECE-F65D-4F58-A171-65447782825F}" destId="{6ED00C5B-6390-4F32-9C92-6ADCCCC7F7A7}" srcOrd="6" destOrd="0" presId="urn:microsoft.com/office/officeart/2005/8/layout/radial6"/>
    <dgm:cxn modelId="{D9C92D08-5200-45AB-B44F-A35261A8534C}" type="presParOf" srcId="{26668ECE-F65D-4F58-A171-65447782825F}" destId="{DB1E6EBD-8A75-45C8-A0DC-0A71B6E29828}" srcOrd="7" destOrd="0" presId="urn:microsoft.com/office/officeart/2005/8/layout/radial6"/>
    <dgm:cxn modelId="{2A5780C1-CF1B-4E67-A1B6-CBB1C731C14F}" type="presParOf" srcId="{26668ECE-F65D-4F58-A171-65447782825F}" destId="{17122C17-4743-4C06-9265-7E9B90798662}" srcOrd="8" destOrd="0" presId="urn:microsoft.com/office/officeart/2005/8/layout/radial6"/>
    <dgm:cxn modelId="{64AC2572-47E1-499F-8825-4B7E1121D4D9}" type="presParOf" srcId="{26668ECE-F65D-4F58-A171-65447782825F}" destId="{5BAA2AB2-811E-4E11-85FC-997921D1AA48}" srcOrd="9" destOrd="0" presId="urn:microsoft.com/office/officeart/2005/8/layout/radial6"/>
    <dgm:cxn modelId="{A3C17A51-DF19-41BC-90CA-CFDA0F642715}" type="presParOf" srcId="{26668ECE-F65D-4F58-A171-65447782825F}" destId="{648028D2-EAD2-4667-AC9E-9F25F34E9F96}" srcOrd="10" destOrd="0" presId="urn:microsoft.com/office/officeart/2005/8/layout/radial6"/>
    <dgm:cxn modelId="{77F5EC81-EDB8-4B42-BF88-2DD07BF09803}" type="presParOf" srcId="{26668ECE-F65D-4F58-A171-65447782825F}" destId="{E5168E39-1077-403F-A9D5-A537B513B33E}" srcOrd="11" destOrd="0" presId="urn:microsoft.com/office/officeart/2005/8/layout/radial6"/>
    <dgm:cxn modelId="{933C7D58-6DE6-4CEB-BC74-FCE63961ED39}" type="presParOf" srcId="{26668ECE-F65D-4F58-A171-65447782825F}" destId="{C48FD5AB-A1A2-4085-AE5A-DEFF55FCEB8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FD5AB-A1A2-4085-AE5A-DEFF55FCEB81}">
      <dsp:nvSpPr>
        <dsp:cNvPr id="0" name=""/>
        <dsp:cNvSpPr/>
      </dsp:nvSpPr>
      <dsp:spPr>
        <a:xfrm>
          <a:off x="1802805" y="539684"/>
          <a:ext cx="4167238" cy="4167238"/>
        </a:xfrm>
        <a:prstGeom prst="blockArc">
          <a:avLst>
            <a:gd name="adj1" fmla="val 10800798"/>
            <a:gd name="adj2" fmla="val 16682983"/>
            <a:gd name="adj3" fmla="val 4642"/>
          </a:avLst>
        </a:prstGeom>
        <a:solidFill>
          <a:srgbClr val="00A6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A2AB2-811E-4E11-85FC-997921D1AA48}">
      <dsp:nvSpPr>
        <dsp:cNvPr id="0" name=""/>
        <dsp:cNvSpPr/>
      </dsp:nvSpPr>
      <dsp:spPr>
        <a:xfrm>
          <a:off x="1837821" y="587815"/>
          <a:ext cx="4167238" cy="4167238"/>
        </a:xfrm>
        <a:prstGeom prst="blockArc">
          <a:avLst>
            <a:gd name="adj1" fmla="val 4814448"/>
            <a:gd name="adj2" fmla="val 10884427"/>
            <a:gd name="adj3" fmla="val 4642"/>
          </a:avLst>
        </a:prstGeom>
        <a:solidFill>
          <a:srgbClr val="00A6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00C5B-6390-4F32-9C92-6ADCCCC7F7A7}">
      <dsp:nvSpPr>
        <dsp:cNvPr id="0" name=""/>
        <dsp:cNvSpPr/>
      </dsp:nvSpPr>
      <dsp:spPr>
        <a:xfrm>
          <a:off x="2194723" y="560293"/>
          <a:ext cx="4167238" cy="4167238"/>
        </a:xfrm>
        <a:prstGeom prst="blockArc">
          <a:avLst>
            <a:gd name="adj1" fmla="val 19127"/>
            <a:gd name="adj2" fmla="val 5480305"/>
            <a:gd name="adj3" fmla="val 4642"/>
          </a:avLst>
        </a:prstGeom>
        <a:solidFill>
          <a:srgbClr val="00A6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DDB23-98C6-4532-B280-65835FBDCCFD}">
      <dsp:nvSpPr>
        <dsp:cNvPr id="0" name=""/>
        <dsp:cNvSpPr/>
      </dsp:nvSpPr>
      <dsp:spPr>
        <a:xfrm>
          <a:off x="2194745" y="556926"/>
          <a:ext cx="4167238" cy="4167238"/>
        </a:xfrm>
        <a:prstGeom prst="blockArc">
          <a:avLst>
            <a:gd name="adj1" fmla="val 16019290"/>
            <a:gd name="adj2" fmla="val 24814"/>
            <a:gd name="adj3" fmla="val 4642"/>
          </a:avLst>
        </a:prstGeom>
        <a:solidFill>
          <a:srgbClr val="00A6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8FC92-8249-4733-B80D-A462227E2997}">
      <dsp:nvSpPr>
        <dsp:cNvPr id="0" name=""/>
        <dsp:cNvSpPr/>
      </dsp:nvSpPr>
      <dsp:spPr>
        <a:xfrm>
          <a:off x="2961218" y="1567522"/>
          <a:ext cx="2277915" cy="2151671"/>
        </a:xfrm>
        <a:prstGeom prst="ellipse">
          <a:avLst/>
        </a:prstGeom>
        <a:solidFill>
          <a:srgbClr val="00A6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QUIT Smoking West</a:t>
          </a:r>
          <a:endParaRPr lang="en-US" sz="2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4811" y="1882627"/>
        <a:ext cx="1610729" cy="1521461"/>
      </dsp:txXfrm>
    </dsp:sp>
    <dsp:sp modelId="{FEBEF4A0-67A8-4D39-93F8-070CAD6C6A4A}">
      <dsp:nvSpPr>
        <dsp:cNvPr id="0" name=""/>
        <dsp:cNvSpPr/>
      </dsp:nvSpPr>
      <dsp:spPr>
        <a:xfrm>
          <a:off x="3351503" y="-195106"/>
          <a:ext cx="1639847" cy="1606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Free confidential service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1653" y="40146"/>
        <a:ext cx="1159547" cy="1135897"/>
      </dsp:txXfrm>
    </dsp:sp>
    <dsp:sp modelId="{01CD0E08-FF34-49AB-BD57-FC1CD5C767BE}">
      <dsp:nvSpPr>
        <dsp:cNvPr id="0" name=""/>
        <dsp:cNvSpPr/>
      </dsp:nvSpPr>
      <dsp:spPr>
        <a:xfrm>
          <a:off x="5432359" y="1914146"/>
          <a:ext cx="1762430" cy="1482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Support via phone or our in person clinics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0461" y="2131206"/>
        <a:ext cx="1246226" cy="1048059"/>
      </dsp:txXfrm>
    </dsp:sp>
    <dsp:sp modelId="{DB1E6EBD-8A75-45C8-A0DC-0A71B6E29828}">
      <dsp:nvSpPr>
        <dsp:cNvPr id="0" name=""/>
        <dsp:cNvSpPr/>
      </dsp:nvSpPr>
      <dsp:spPr>
        <a:xfrm>
          <a:off x="3180080" y="3743468"/>
          <a:ext cx="2101446" cy="18703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Support includes assess levels of smoking addiction, provide information on NRT, set a quit date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7830" y="4017368"/>
        <a:ext cx="1485946" cy="1322504"/>
      </dsp:txXfrm>
    </dsp:sp>
    <dsp:sp modelId="{648028D2-EAD2-4667-AC9E-9F25F34E9F96}">
      <dsp:nvSpPr>
        <dsp:cNvPr id="0" name=""/>
        <dsp:cNvSpPr/>
      </dsp:nvSpPr>
      <dsp:spPr>
        <a:xfrm>
          <a:off x="897593" y="1760751"/>
          <a:ext cx="1907135" cy="17241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FREE Nicotine Replacement Therapy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176886" y="2013249"/>
        <a:ext cx="1348549" cy="1219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BAD69-AF81-46C8-8BA6-C09F77D545A3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56745-A3C7-4E4A-9864-76A13E2C194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8952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D0E5C-BECF-499A-872A-F6B6AA84BB39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3CB99-0CB8-489D-AA97-1D263B8DD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58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7153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5457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134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5283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1748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6926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066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936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084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957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0880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375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990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2152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053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796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65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330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91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632000" y="432001"/>
            <a:ext cx="10515600" cy="7502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04DDE1A-E884-F54B-9ABE-9B72B811B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0000" y="358848"/>
            <a:ext cx="4320000" cy="1084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A9FE75D-36C0-1945-A37C-47A803FCD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0000" y="1632001"/>
            <a:ext cx="4320000" cy="2729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61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59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7125-7D49-4435-B5F6-46B1A26531A5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29E8-C89D-428B-918A-859B5F39CD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279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7125-7D49-4435-B5F6-46B1A26531A5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29E8-C89D-428B-918A-859B5F39CD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195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7125-7D49-4435-B5F6-46B1A26531A5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29E8-C89D-428B-918A-859B5F39CD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327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7125-7D49-4435-B5F6-46B1A26531A5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29E8-C89D-428B-918A-859B5F39CD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8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7125-7D49-4435-B5F6-46B1A26531A5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29E8-C89D-428B-918A-859B5F39CD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7003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7125-7D49-4435-B5F6-46B1A26531A5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29E8-C89D-428B-918A-859B5F39CD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53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568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7125-7D49-4435-B5F6-46B1A26531A5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29E8-C89D-428B-918A-859B5F39CD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7711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7125-7D49-4435-B5F6-46B1A26531A5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29E8-C89D-428B-918A-859B5F39CD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258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7125-7D49-4435-B5F6-46B1A26531A5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29E8-C89D-428B-918A-859B5F39CD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4776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7125-7D49-4435-B5F6-46B1A26531A5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29E8-C89D-428B-918A-859B5F39CD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0703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7125-7D49-4435-B5F6-46B1A26531A5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29E8-C89D-428B-918A-859B5F39CD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661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07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460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617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27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137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310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445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045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8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A7125-7D49-4435-B5F6-46B1A26531A5}" type="datetimeFigureOut">
              <a:rPr lang="en-IE" smtClean="0"/>
              <a:t>16/03/2023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29E8-C89D-428B-918A-859B5F39CD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12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3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44660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hyperlink" Target="mailto:Quitsmoking.west@hse.i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77B3B0-DF6B-1C48-BFE4-FC8E783CC637}"/>
              </a:ext>
            </a:extLst>
          </p:cNvPr>
          <p:cNvSpPr txBox="1">
            <a:spLocks/>
          </p:cNvSpPr>
          <p:nvPr/>
        </p:nvSpPr>
        <p:spPr>
          <a:xfrm>
            <a:off x="797540" y="2708763"/>
            <a:ext cx="7041078" cy="196947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/>
              <a:t>Quit Smoking West</a:t>
            </a:r>
          </a:p>
          <a:p>
            <a:r>
              <a:rPr lang="en-GB" sz="2000" dirty="0" smtClean="0"/>
              <a:t>Marie Cuddy Health Promotion and Improvement Officer </a:t>
            </a:r>
          </a:p>
          <a:p>
            <a:r>
              <a:rPr lang="en-GB" sz="2000" dirty="0" smtClean="0"/>
              <a:t>North &amp; West Galway City Enhanced Community Care </a:t>
            </a:r>
          </a:p>
          <a:p>
            <a:endParaRPr lang="en-GB" sz="2000" dirty="0" smtClean="0"/>
          </a:p>
          <a:p>
            <a:endParaRPr lang="en-GB" sz="6133" dirty="0" smtClean="0"/>
          </a:p>
          <a:p>
            <a:endParaRPr lang="en-GB" sz="1600" dirty="0" smtClean="0"/>
          </a:p>
          <a:p>
            <a:endParaRPr lang="en-GB" sz="6133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659453"/>
              </p:ext>
            </p:extLst>
          </p:nvPr>
        </p:nvGraphicFramePr>
        <p:xfrm>
          <a:off x="8596925" y="378542"/>
          <a:ext cx="3351822" cy="355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Acrobat Document" r:id="rId4" imgW="12125052" imgH="12849038" progId="Acrobat.Document.DC">
                  <p:embed/>
                </p:oleObj>
              </mc:Choice>
              <mc:Fallback>
                <p:oleObj name="Acrobat Document" r:id="rId4" imgW="12125052" imgH="1284903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6925" y="378542"/>
                        <a:ext cx="3351822" cy="355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01" y="5216987"/>
            <a:ext cx="4318681" cy="1270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900" y="5630552"/>
            <a:ext cx="4121725" cy="856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74" y="5512565"/>
            <a:ext cx="1535681" cy="974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9596" y="5122482"/>
            <a:ext cx="1123333" cy="13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2152" y="998621"/>
            <a:ext cx="3469731" cy="47380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/>
              <a:t>46 samples of a disposable e-cigs were examined and </a:t>
            </a:r>
            <a:r>
              <a:rPr lang="en-IE" b="1" dirty="0"/>
              <a:t>found to have a higher nicotine concentration than is </a:t>
            </a:r>
            <a:r>
              <a:rPr lang="en-IE" b="1" dirty="0" smtClean="0"/>
              <a:t>permitted (50.4mg/ml)</a:t>
            </a:r>
            <a:r>
              <a:rPr lang="en-IE" dirty="0" smtClean="0"/>
              <a:t>. </a:t>
            </a:r>
            <a:r>
              <a:rPr lang="en-IE" dirty="0"/>
              <a:t>The declared nicotine concentration on the packaging was 20mg/ml.  which is the max nicotine concentration that can be used.</a:t>
            </a:r>
          </a:p>
          <a:p>
            <a:endParaRPr lang="en-IE" dirty="0"/>
          </a:p>
          <a:p>
            <a:r>
              <a:rPr lang="en-IE" dirty="0"/>
              <a:t>Found to be non- compliant with EU tobacco legislation. </a:t>
            </a:r>
          </a:p>
          <a:p>
            <a:endParaRPr lang="en-IE" dirty="0"/>
          </a:p>
          <a:p>
            <a:r>
              <a:rPr lang="en-IE" dirty="0"/>
              <a:t>(Irish Examiner, 2022)</a:t>
            </a:r>
          </a:p>
          <a:p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78" y="432619"/>
            <a:ext cx="6974975" cy="567942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81" y="432619"/>
            <a:ext cx="7423767" cy="60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12167" y="301559"/>
            <a:ext cx="8462866" cy="816045"/>
          </a:xfrm>
          <a:gradFill flip="none" rotWithShape="1">
            <a:gsLst>
              <a:gs pos="0">
                <a:srgbClr val="086152">
                  <a:shade val="30000"/>
                  <a:satMod val="115000"/>
                </a:srgbClr>
              </a:gs>
              <a:gs pos="50000">
                <a:srgbClr val="086152">
                  <a:shade val="67500"/>
                  <a:satMod val="115000"/>
                </a:srgbClr>
              </a:gs>
              <a:gs pos="100000">
                <a:srgbClr val="086152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What is the best way to stop Smoking 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648" y="1382633"/>
            <a:ext cx="6202311" cy="1414525"/>
          </a:xfrm>
        </p:spPr>
        <p:txBody>
          <a:bodyPr/>
          <a:lstStyle/>
          <a:p>
            <a:pPr algn="ctr"/>
            <a:r>
              <a:rPr lang="en-IE" dirty="0" smtClean="0"/>
              <a:t>2 – 3 people who smoke want to stop </a:t>
            </a:r>
          </a:p>
          <a:p>
            <a:pPr algn="ctr"/>
            <a:r>
              <a:rPr lang="en-IE" dirty="0" smtClean="0"/>
              <a:t>46</a:t>
            </a:r>
            <a:r>
              <a:rPr lang="en-IE" dirty="0"/>
              <a:t>% of smokers have attempted to quit in the past 12 months </a:t>
            </a:r>
            <a:r>
              <a:rPr lang="en-IE" dirty="0" smtClean="0"/>
              <a:t>(23% were successful)</a:t>
            </a:r>
            <a:endParaRPr lang="en-IE" dirty="0"/>
          </a:p>
          <a:p>
            <a:pPr algn="ctr"/>
            <a:r>
              <a:rPr lang="en-IE" b="1" dirty="0" smtClean="0">
                <a:solidFill>
                  <a:srgbClr val="FF0000"/>
                </a:solidFill>
              </a:rPr>
              <a:t>BUT</a:t>
            </a:r>
          </a:p>
          <a:p>
            <a:pPr algn="ctr"/>
            <a:r>
              <a:rPr lang="en-IE" dirty="0" smtClean="0"/>
              <a:t>Too many quit alone without help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22" y="1792330"/>
            <a:ext cx="3069770" cy="306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laque 7"/>
          <p:cNvSpPr/>
          <p:nvPr/>
        </p:nvSpPr>
        <p:spPr>
          <a:xfrm>
            <a:off x="1031036" y="3327216"/>
            <a:ext cx="2024743" cy="1672087"/>
          </a:xfrm>
          <a:prstGeom prst="plaqu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Behaviour Support </a:t>
            </a:r>
          </a:p>
        </p:txBody>
      </p:sp>
      <p:sp>
        <p:nvSpPr>
          <p:cNvPr id="9" name="Plus 8"/>
          <p:cNvSpPr/>
          <p:nvPr/>
        </p:nvSpPr>
        <p:spPr>
          <a:xfrm>
            <a:off x="3685597" y="3777598"/>
            <a:ext cx="550506" cy="622041"/>
          </a:xfrm>
          <a:prstGeom prst="mathPlus">
            <a:avLst/>
          </a:prstGeom>
          <a:solidFill>
            <a:srgbClr val="DC4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Plaque 9"/>
          <p:cNvSpPr/>
          <p:nvPr/>
        </p:nvSpPr>
        <p:spPr>
          <a:xfrm>
            <a:off x="4889241" y="3327215"/>
            <a:ext cx="2108718" cy="1672087"/>
          </a:xfrm>
          <a:prstGeom prst="plaque">
            <a:avLst/>
          </a:prstGeom>
          <a:solidFill>
            <a:srgbClr val="005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Nicotine Replacement Therapy (NRT)</a:t>
            </a:r>
          </a:p>
        </p:txBody>
      </p:sp>
      <p:sp>
        <p:nvSpPr>
          <p:cNvPr id="14" name="Down Ribbon 13"/>
          <p:cNvSpPr/>
          <p:nvPr/>
        </p:nvSpPr>
        <p:spPr>
          <a:xfrm>
            <a:off x="2401089" y="5218920"/>
            <a:ext cx="3467866" cy="1209871"/>
          </a:xfrm>
          <a:prstGeom prst="ribbon">
            <a:avLst/>
          </a:prstGeom>
          <a:solidFill>
            <a:srgbClr val="B41D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3-4 fold increase chance of successful Quit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004"/>
            <a:ext cx="4316988" cy="4316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482" y="252314"/>
            <a:ext cx="9114310" cy="1109568"/>
          </a:xfrm>
          <a:prstGeom prst="rect">
            <a:avLst/>
          </a:prstGeom>
        </p:spPr>
      </p:pic>
      <p:sp>
        <p:nvSpPr>
          <p:cNvPr id="9" name="Heart 8"/>
          <p:cNvSpPr/>
          <p:nvPr/>
        </p:nvSpPr>
        <p:spPr>
          <a:xfrm>
            <a:off x="3768347" y="1418280"/>
            <a:ext cx="2969337" cy="2402947"/>
          </a:xfrm>
          <a:prstGeom prst="heart">
            <a:avLst/>
          </a:prstGeom>
          <a:solidFill>
            <a:srgbClr val="F6000D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Carbon Monoxide leave body after 24 hours</a:t>
            </a:r>
          </a:p>
          <a:p>
            <a:pPr algn="ctr"/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taste and smell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art 17"/>
          <p:cNvSpPr/>
          <p:nvPr/>
        </p:nvSpPr>
        <p:spPr>
          <a:xfrm>
            <a:off x="7127386" y="1418280"/>
            <a:ext cx="3113894" cy="2588217"/>
          </a:xfrm>
          <a:prstGeom prst="heart">
            <a:avLst/>
          </a:prstGeom>
          <a:solidFill>
            <a:srgbClr val="F7B90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 </a:t>
            </a:r>
          </a:p>
          <a:p>
            <a:pPr algn="ctr"/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3 days Improved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breathing and circulation 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(risk of heart attack decreases)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art 18"/>
          <p:cNvSpPr/>
          <p:nvPr/>
        </p:nvSpPr>
        <p:spPr>
          <a:xfrm>
            <a:off x="6453265" y="4040641"/>
            <a:ext cx="2598990" cy="2483905"/>
          </a:xfrm>
          <a:prstGeom prst="heart">
            <a:avLst/>
          </a:prstGeom>
          <a:solidFill>
            <a:srgbClr val="E5782E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5 years risk of smoking related cancers greatly reduced 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eart 21"/>
          <p:cNvSpPr/>
          <p:nvPr/>
        </p:nvSpPr>
        <p:spPr>
          <a:xfrm>
            <a:off x="3847816" y="3986303"/>
            <a:ext cx="2531682" cy="2592582"/>
          </a:xfrm>
          <a:prstGeom prst="hear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1 year – risk of heart attack drops by half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9189896" y="3986303"/>
            <a:ext cx="2946044" cy="2682620"/>
          </a:xfrm>
          <a:prstGeom prst="heart">
            <a:avLst/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r>
              <a:rPr lang="en-IE" dirty="0" smtClean="0"/>
              <a:t>10 years risk of sudden heart attack, stroke and risk of cancer drops significantly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13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6A37A8-E4D5-4846-93CC-B2173658BC96}"/>
              </a:ext>
            </a:extLst>
          </p:cNvPr>
          <p:cNvSpPr/>
          <p:nvPr/>
        </p:nvSpPr>
        <p:spPr>
          <a:xfrm>
            <a:off x="8351520" y="1064956"/>
            <a:ext cx="384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  <a:latin typeface="Arial" panose="020B0604020202020204" pitchFamily="34" charset="0"/>
              </a:rPr>
              <a:t>Text in Arial Bold</a:t>
            </a:r>
            <a:br>
              <a:rPr lang="en-IE" sz="3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3200" b="1" dirty="0">
                <a:solidFill>
                  <a:schemeClr val="bg1"/>
                </a:solidFill>
                <a:latin typeface="Arial" panose="020B0604020202020204" pitchFamily="34" charset="0"/>
              </a:rPr>
              <a:t>24 point text </a:t>
            </a:r>
            <a:endParaRPr lang="en-IE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986637-05A0-E845-BCA4-A21E31D89C3A}"/>
              </a:ext>
            </a:extLst>
          </p:cNvPr>
          <p:cNvSpPr/>
          <p:nvPr/>
        </p:nvSpPr>
        <p:spPr>
          <a:xfrm>
            <a:off x="8351520" y="2546664"/>
            <a:ext cx="3840480" cy="296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  <a:t>Text in Arial Bold</a:t>
            </a:r>
            <a:b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  <a:t>16 point text</a:t>
            </a:r>
          </a:p>
          <a:p>
            <a:pPr algn="ctr"/>
            <a:r>
              <a:rPr lang="en-IE" sz="8000" b="1" dirty="0">
                <a:solidFill>
                  <a:schemeClr val="bg1"/>
                </a:solidFill>
                <a:latin typeface="Arial" panose="020B0604020202020204" pitchFamily="34" charset="0"/>
              </a:rPr>
              <a:t>500</a:t>
            </a:r>
          </a:p>
          <a:p>
            <a:pPr algn="ctr"/>
            <a: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  <a:t>Text in Arial Bold</a:t>
            </a:r>
            <a:b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  <a:t>16 point text</a:t>
            </a:r>
          </a:p>
          <a:p>
            <a:pPr algn="ctr"/>
            <a:r>
              <a:rPr lang="en-IE" sz="2133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IE" sz="213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0" y="831272"/>
            <a:ext cx="3341610" cy="456644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5330579"/>
              </p:ext>
            </p:extLst>
          </p:nvPr>
        </p:nvGraphicFramePr>
        <p:xfrm>
          <a:off x="223520" y="5415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5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70" y="228600"/>
            <a:ext cx="8016240" cy="3415665"/>
          </a:xfrm>
          <a:prstGeom prst="rect">
            <a:avLst/>
          </a:prstGeom>
        </p:spPr>
      </p:pic>
      <p:sp>
        <p:nvSpPr>
          <p:cNvPr id="9" name="Text Box 3"/>
          <p:cNvSpPr txBox="1"/>
          <p:nvPr/>
        </p:nvSpPr>
        <p:spPr>
          <a:xfrm>
            <a:off x="959167" y="4334189"/>
            <a:ext cx="2739073" cy="757555"/>
          </a:xfrm>
          <a:prstGeom prst="rect">
            <a:avLst/>
          </a:prstGeom>
          <a:solidFill>
            <a:srgbClr val="88BDA7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Slow release nicotine- choose one</a:t>
            </a:r>
          </a:p>
        </p:txBody>
      </p:sp>
      <p:sp>
        <p:nvSpPr>
          <p:cNvPr id="10" name="Plus 9"/>
          <p:cNvSpPr/>
          <p:nvPr/>
        </p:nvSpPr>
        <p:spPr>
          <a:xfrm>
            <a:off x="4632140" y="4303109"/>
            <a:ext cx="680085" cy="7575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/>
          </a:p>
        </p:txBody>
      </p:sp>
      <p:sp>
        <p:nvSpPr>
          <p:cNvPr id="11" name="Text Box 4"/>
          <p:cNvSpPr txBox="1"/>
          <p:nvPr/>
        </p:nvSpPr>
        <p:spPr>
          <a:xfrm>
            <a:off x="6371923" y="4303109"/>
            <a:ext cx="3266507" cy="757556"/>
          </a:xfrm>
          <a:prstGeom prst="rect">
            <a:avLst/>
          </a:prstGeom>
          <a:solidFill>
            <a:srgbClr val="88BDA7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Quick release nicotine- choose one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372359" y="3578225"/>
            <a:ext cx="165418" cy="529583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>
          <a:xfrm>
            <a:off x="4460240" y="3205480"/>
            <a:ext cx="539750" cy="552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25490" y="3167697"/>
            <a:ext cx="250190" cy="561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259320" y="3066415"/>
            <a:ext cx="184150" cy="577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21725" y="3097051"/>
            <a:ext cx="317500" cy="603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9" y="1453414"/>
            <a:ext cx="1773284" cy="13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147" y="205392"/>
            <a:ext cx="3901000" cy="1695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179" y="2271432"/>
            <a:ext cx="1566808" cy="451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222" y="2185587"/>
            <a:ext cx="475529" cy="3779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342" y="3619610"/>
            <a:ext cx="1889924" cy="883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8640" y="2249086"/>
            <a:ext cx="932769" cy="877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295" y="3575345"/>
            <a:ext cx="981541" cy="9815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3516" y="3558620"/>
            <a:ext cx="475529" cy="3779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2378" y="5301427"/>
            <a:ext cx="829128" cy="1585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61967" y="4774077"/>
            <a:ext cx="1060796" cy="10546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61773" y="5096538"/>
            <a:ext cx="1286367" cy="506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8841" y="6037625"/>
            <a:ext cx="6626926" cy="7681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2873" y="2176897"/>
            <a:ext cx="3314412" cy="307777"/>
          </a:xfrm>
          <a:prstGeom prst="rect">
            <a:avLst/>
          </a:prstGeom>
          <a:noFill/>
          <a:ln w="57150">
            <a:solidFill>
              <a:srgbClr val="00A652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Quitsmoking.west@hse.ie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0709" y="3224381"/>
            <a:ext cx="2155058" cy="369332"/>
          </a:xfrm>
          <a:prstGeom prst="rect">
            <a:avLst/>
          </a:prstGeom>
          <a:noFill/>
          <a:ln w="57150">
            <a:solidFill>
              <a:srgbClr val="00A65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/>
              <a:t>Phone 091 775 485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959193" y="5194782"/>
            <a:ext cx="3398092" cy="369332"/>
          </a:xfrm>
          <a:prstGeom prst="rect">
            <a:avLst/>
          </a:prstGeom>
          <a:noFill/>
          <a:ln w="57150">
            <a:solidFill>
              <a:srgbClr val="00A65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/>
              <a:t>Complete a short online form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97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32857" y="653142"/>
            <a:ext cx="9529948" cy="802433"/>
          </a:xfrm>
          <a:solidFill>
            <a:srgbClr val="066152"/>
          </a:solidFill>
        </p:spPr>
        <p:txBody>
          <a:bodyPr/>
          <a:lstStyle/>
          <a:p>
            <a:pPr algn="ctr"/>
            <a:r>
              <a:rPr lang="en-IE" sz="2800" dirty="0" smtClean="0">
                <a:solidFill>
                  <a:schemeClr val="bg1"/>
                </a:solidFill>
              </a:rPr>
              <a:t>Overview 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9551" y="1978431"/>
            <a:ext cx="9417980" cy="400110"/>
          </a:xfrm>
          <a:prstGeom prst="rect">
            <a:avLst/>
          </a:prstGeom>
          <a:solidFill>
            <a:srgbClr val="7DB9BC"/>
          </a:solidFill>
          <a:ln>
            <a:solidFill>
              <a:srgbClr val="06615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Smoking and second hand smoke still a problem in Ireland?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9551" y="3028095"/>
            <a:ext cx="9417980" cy="400110"/>
          </a:xfrm>
          <a:prstGeom prst="rect">
            <a:avLst/>
          </a:prstGeom>
          <a:solidFill>
            <a:srgbClr val="7DB9BC"/>
          </a:solidFill>
          <a:ln>
            <a:solidFill>
              <a:srgbClr val="06615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about e-cigarettes?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32857" y="4014030"/>
            <a:ext cx="9324674" cy="400110"/>
          </a:xfrm>
          <a:prstGeom prst="rect">
            <a:avLst/>
          </a:prstGeom>
          <a:solidFill>
            <a:srgbClr val="7DB9BC"/>
          </a:solidFill>
          <a:ln>
            <a:solidFill>
              <a:srgbClr val="06615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the best way to stop smoking?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2857" y="5136077"/>
            <a:ext cx="9324674" cy="400110"/>
          </a:xfrm>
          <a:prstGeom prst="rect">
            <a:avLst/>
          </a:prstGeom>
          <a:solidFill>
            <a:srgbClr val="7DB9BC"/>
          </a:solidFill>
          <a:ln>
            <a:solidFill>
              <a:srgbClr val="06615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Quit Smoking West offer?</a:t>
            </a:r>
          </a:p>
        </p:txBody>
      </p:sp>
      <p:sp>
        <p:nvSpPr>
          <p:cNvPr id="2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32857" y="665017"/>
            <a:ext cx="9529948" cy="802433"/>
          </a:xfrm>
          <a:gradFill flip="none" rotWithShape="1">
            <a:gsLst>
              <a:gs pos="0">
                <a:srgbClr val="066152">
                  <a:shade val="30000"/>
                  <a:satMod val="115000"/>
                </a:srgbClr>
              </a:gs>
              <a:gs pos="50000">
                <a:srgbClr val="066152">
                  <a:shade val="67500"/>
                  <a:satMod val="115000"/>
                </a:srgbClr>
              </a:gs>
              <a:gs pos="100000">
                <a:srgbClr val="066152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IE" sz="2800" dirty="0" smtClean="0">
                <a:solidFill>
                  <a:schemeClr val="bg1"/>
                </a:solidFill>
              </a:rPr>
              <a:t>Overview 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1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32857" y="665017"/>
            <a:ext cx="9529948" cy="802433"/>
          </a:xfrm>
          <a:gradFill flip="none" rotWithShape="1">
            <a:gsLst>
              <a:gs pos="0">
                <a:srgbClr val="066152">
                  <a:shade val="30000"/>
                  <a:satMod val="115000"/>
                </a:srgbClr>
              </a:gs>
              <a:gs pos="50000">
                <a:srgbClr val="066152">
                  <a:shade val="67500"/>
                  <a:satMod val="115000"/>
                </a:srgbClr>
              </a:gs>
              <a:gs pos="100000">
                <a:srgbClr val="06615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n-IE" sz="2800" dirty="0" smtClean="0">
                <a:solidFill>
                  <a:schemeClr val="bg1"/>
                </a:solidFill>
              </a:rPr>
              <a:t>Tobacco Control in Ireland  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76" y="3068924"/>
            <a:ext cx="5478520" cy="2286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3777" y="2558285"/>
            <a:ext cx="529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Declining population prevalence of smoking 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" descr="Retro Game Over Pixel Graphic - Video Games - T-Shirt | TeePub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935" y="2748291"/>
            <a:ext cx="2688125" cy="34624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88977" y="5171106"/>
            <a:ext cx="230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5% prevalence 2025</a:t>
            </a:r>
            <a:endParaRPr lang="en-IE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88977" y="2149434"/>
            <a:ext cx="194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BOLD AMBITION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3817479"/>
            <a:ext cx="1275709" cy="12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40000" y="358848"/>
            <a:ext cx="9390296" cy="1125568"/>
          </a:xfrm>
          <a:gradFill flip="none" rotWithShape="1">
            <a:gsLst>
              <a:gs pos="0">
                <a:srgbClr val="066152">
                  <a:shade val="30000"/>
                  <a:satMod val="115000"/>
                </a:srgbClr>
              </a:gs>
              <a:gs pos="50000">
                <a:srgbClr val="066152">
                  <a:shade val="67500"/>
                  <a:satMod val="115000"/>
                </a:srgbClr>
              </a:gs>
              <a:gs pos="100000">
                <a:srgbClr val="06615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n-IE" sz="2800" dirty="0" smtClean="0">
                <a:solidFill>
                  <a:schemeClr val="bg1"/>
                </a:solidFill>
              </a:rPr>
              <a:t>Tobacco Control in Ireland  Job Done?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46" y="2612572"/>
            <a:ext cx="1684930" cy="1268963"/>
          </a:xfrm>
          <a:prstGeom prst="rect">
            <a:avLst/>
          </a:prstGeom>
        </p:spPr>
      </p:pic>
      <p:sp>
        <p:nvSpPr>
          <p:cNvPr id="3" name="AutoShape 3" descr="A man holding a lit cigarett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34" y="2043724"/>
            <a:ext cx="1400950" cy="7845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3828" y="2150694"/>
            <a:ext cx="213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Over 100 deaths/week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4349217"/>
            <a:ext cx="1570578" cy="11764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453" y="5670150"/>
            <a:ext cx="265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1000 hospitalizations/week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815" y="3549545"/>
            <a:ext cx="3831490" cy="15993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67791" y="3062387"/>
            <a:ext cx="366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Stalling and well of track</a:t>
            </a: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1070" y="2288265"/>
            <a:ext cx="2688125" cy="34624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62" y="3382282"/>
            <a:ext cx="1208901" cy="12089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23689" y="4801631"/>
            <a:ext cx="230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5% prevalence 2025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92041" y="3549545"/>
            <a:ext cx="566181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X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3463" y="6347357"/>
            <a:ext cx="55707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800" dirty="0" smtClean="0">
                <a:solidFill>
                  <a:srgbClr val="046455"/>
                </a:solidFill>
                <a:latin typeface="Calibri" panose="020F0502020204030204" pitchFamily="34" charset="0"/>
              </a:rPr>
              <a:t>A</a:t>
            </a:r>
            <a:r>
              <a:rPr lang="en-IE" sz="800" dirty="0">
                <a:solidFill>
                  <a:srgbClr val="046455"/>
                </a:solidFill>
                <a:latin typeface="Calibri" panose="020F0502020204030204" pitchFamily="34" charset="0"/>
              </a:rPr>
              <a:t>. Sheridan, K.I. </a:t>
            </a:r>
            <a:r>
              <a:rPr lang="en-IE" sz="800" dirty="0" err="1">
                <a:solidFill>
                  <a:srgbClr val="046455"/>
                </a:solidFill>
                <a:latin typeface="Calibri" panose="020F0502020204030204" pitchFamily="34" charset="0"/>
              </a:rPr>
              <a:t>Quintyne</a:t>
            </a:r>
            <a:r>
              <a:rPr lang="en-IE" sz="800" dirty="0">
                <a:solidFill>
                  <a:srgbClr val="046455"/>
                </a:solidFill>
                <a:latin typeface="Calibri" panose="020F0502020204030204" pitchFamily="34" charset="0"/>
              </a:rPr>
              <a:t>, P. Kavanagh. Counting the Toll of Smoking-Attributable Hospitalisations. 2020. </a:t>
            </a:r>
            <a:r>
              <a:rPr lang="en-IE" sz="800" dirty="0" err="1">
                <a:solidFill>
                  <a:srgbClr val="046455"/>
                </a:solidFill>
                <a:latin typeface="Calibri" panose="020F0502020204030204" pitchFamily="34" charset="0"/>
              </a:rPr>
              <a:t>Ir</a:t>
            </a:r>
            <a:r>
              <a:rPr lang="en-IE" sz="800" dirty="0">
                <a:solidFill>
                  <a:srgbClr val="046455"/>
                </a:solidFill>
                <a:latin typeface="Calibri" panose="020F0502020204030204" pitchFamily="34" charset="0"/>
              </a:rPr>
              <a:t> Med J; Vol 113; No. 1 </a:t>
            </a:r>
            <a:endParaRPr lang="en-IE" sz="800" dirty="0">
              <a:solidFill>
                <a:srgbClr val="0464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1E0672-C63E-0740-8462-78E4D227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972" y="1508787"/>
            <a:ext cx="6195293" cy="4387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035981-2DE7-5D40-AB8D-0970DA23BA1C}"/>
              </a:ext>
            </a:extLst>
          </p:cNvPr>
          <p:cNvSpPr txBox="1"/>
          <p:nvPr/>
        </p:nvSpPr>
        <p:spPr>
          <a:xfrm>
            <a:off x="1199456" y="3966270"/>
            <a:ext cx="268217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667" b="1" dirty="0">
                <a:solidFill>
                  <a:srgbClr val="04645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€460 Million </a:t>
            </a:r>
          </a:p>
          <a:p>
            <a:pPr algn="r"/>
            <a:r>
              <a:rPr lang="en-IE" sz="1600" dirty="0">
                <a:solidFill>
                  <a:srgbClr val="046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to the Health Service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69BE6-8FC9-F248-816D-BF575E645C24}"/>
              </a:ext>
            </a:extLst>
          </p:cNvPr>
          <p:cNvSpPr txBox="1"/>
          <p:nvPr/>
        </p:nvSpPr>
        <p:spPr>
          <a:xfrm>
            <a:off x="2577097" y="5061181"/>
            <a:ext cx="268217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667" b="1" dirty="0">
                <a:solidFill>
                  <a:srgbClr val="04645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309,117 </a:t>
            </a:r>
          </a:p>
          <a:p>
            <a:pPr algn="r"/>
            <a:r>
              <a:rPr lang="en-IE" sz="1600" dirty="0">
                <a:solidFill>
                  <a:srgbClr val="046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 Days Used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C15A9-491F-764C-B08C-472715ABBFAF}"/>
              </a:ext>
            </a:extLst>
          </p:cNvPr>
          <p:cNvSpPr txBox="1"/>
          <p:nvPr/>
        </p:nvSpPr>
        <p:spPr>
          <a:xfrm>
            <a:off x="8074973" y="4185472"/>
            <a:ext cx="320560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667" b="1" dirty="0">
                <a:solidFill>
                  <a:srgbClr val="04645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33,615</a:t>
            </a:r>
            <a:r>
              <a:rPr lang="en-IE" sz="1600" dirty="0">
                <a:solidFill>
                  <a:srgbClr val="046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IE" sz="1600" dirty="0">
                <a:solidFill>
                  <a:srgbClr val="046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 Hospital Admissions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66667-C979-264A-A97E-78B5607F1781}"/>
              </a:ext>
            </a:extLst>
          </p:cNvPr>
          <p:cNvSpPr txBox="1"/>
          <p:nvPr/>
        </p:nvSpPr>
        <p:spPr>
          <a:xfrm>
            <a:off x="8069582" y="2636126"/>
            <a:ext cx="24152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667" b="1" dirty="0">
                <a:solidFill>
                  <a:srgbClr val="04645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21,486 </a:t>
            </a:r>
          </a:p>
          <a:p>
            <a:r>
              <a:rPr lang="en-IE" sz="1600" dirty="0">
                <a:solidFill>
                  <a:srgbClr val="046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Case Admissions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F00A2-621C-5F4B-839D-5E43D2ECEF9D}"/>
              </a:ext>
            </a:extLst>
          </p:cNvPr>
          <p:cNvSpPr txBox="1"/>
          <p:nvPr/>
        </p:nvSpPr>
        <p:spPr>
          <a:xfrm>
            <a:off x="6833886" y="1509528"/>
            <a:ext cx="24152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667" dirty="0">
                <a:solidFill>
                  <a:srgbClr val="04645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6,000 </a:t>
            </a:r>
          </a:p>
          <a:p>
            <a:r>
              <a:rPr lang="en-IE" sz="1600" dirty="0">
                <a:solidFill>
                  <a:srgbClr val="046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a 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0740B6-1052-9D46-83AB-D9934A9B03B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956930" y="2541181"/>
            <a:ext cx="3104707" cy="121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667" b="1" dirty="0">
                <a:solidFill>
                  <a:srgbClr val="04645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55% </a:t>
            </a:r>
          </a:p>
          <a:p>
            <a:pPr algn="r"/>
            <a:r>
              <a:rPr lang="en-IE" sz="1600" dirty="0">
                <a:solidFill>
                  <a:srgbClr val="046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Litter is Cigarette Related Litter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1" y="6273801"/>
            <a:ext cx="7383753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067" dirty="0">
                <a:solidFill>
                  <a:srgbClr val="046455"/>
                </a:solidFill>
                <a:latin typeface="Calibri" panose="020F0502020204030204" pitchFamily="34" charset="0"/>
              </a:rPr>
              <a:t>A. Sheridan, K.I. </a:t>
            </a:r>
            <a:r>
              <a:rPr lang="en-IE" sz="1067" dirty="0" err="1">
                <a:solidFill>
                  <a:srgbClr val="046455"/>
                </a:solidFill>
                <a:latin typeface="Calibri" panose="020F0502020204030204" pitchFamily="34" charset="0"/>
              </a:rPr>
              <a:t>Quintyne</a:t>
            </a:r>
            <a:r>
              <a:rPr lang="en-IE" sz="1067" dirty="0">
                <a:solidFill>
                  <a:srgbClr val="046455"/>
                </a:solidFill>
                <a:latin typeface="Calibri" panose="020F0502020204030204" pitchFamily="34" charset="0"/>
              </a:rPr>
              <a:t>, P. Kavanagh. Counting the Toll of Smoking-Attributable Hospitalisations. 2020. </a:t>
            </a:r>
            <a:r>
              <a:rPr lang="en-IE" sz="1067" dirty="0" err="1">
                <a:solidFill>
                  <a:srgbClr val="046455"/>
                </a:solidFill>
                <a:latin typeface="Calibri" panose="020F0502020204030204" pitchFamily="34" charset="0"/>
              </a:rPr>
              <a:t>Ir</a:t>
            </a:r>
            <a:r>
              <a:rPr lang="en-IE" sz="1067" dirty="0">
                <a:solidFill>
                  <a:srgbClr val="046455"/>
                </a:solidFill>
                <a:latin typeface="Calibri" panose="020F0502020204030204" pitchFamily="34" charset="0"/>
              </a:rPr>
              <a:t> Med J; Vol 113; No. 1 </a:t>
            </a:r>
            <a:endParaRPr lang="en-IE" sz="1067" dirty="0">
              <a:solidFill>
                <a:srgbClr val="046455"/>
              </a:solidFill>
            </a:endParaRP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40000" y="358848"/>
            <a:ext cx="9495478" cy="1084799"/>
          </a:xfrm>
          <a:solidFill>
            <a:srgbClr val="066152"/>
          </a:solidFill>
        </p:spPr>
        <p:txBody>
          <a:bodyPr/>
          <a:lstStyle/>
          <a:p>
            <a:pPr algn="ctr"/>
            <a:r>
              <a:rPr lang="en-IE" sz="2800" dirty="0" smtClean="0">
                <a:solidFill>
                  <a:schemeClr val="bg1"/>
                </a:solidFill>
              </a:rPr>
              <a:t>Annual Impact of Tobacco Use in Ireland 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D193D01-EE2B-6046-AD1B-D5ECF161A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5535" y="255183"/>
            <a:ext cx="8276253" cy="827168"/>
          </a:xfrm>
          <a:gradFill flip="none" rotWithShape="1">
            <a:gsLst>
              <a:gs pos="0">
                <a:srgbClr val="066152">
                  <a:shade val="30000"/>
                  <a:satMod val="115000"/>
                </a:srgbClr>
              </a:gs>
              <a:gs pos="50000">
                <a:srgbClr val="066152">
                  <a:shade val="67500"/>
                  <a:satMod val="115000"/>
                </a:srgbClr>
              </a:gs>
              <a:gs pos="100000">
                <a:srgbClr val="066152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pPr lvl="0" algn="ctr"/>
            <a:r>
              <a:rPr lang="en-IE" sz="2800" dirty="0" smtClean="0">
                <a:solidFill>
                  <a:schemeClr val="bg1"/>
                </a:solidFill>
              </a:rPr>
              <a:t>Smoking </a:t>
            </a:r>
            <a:r>
              <a:rPr lang="en-IE" sz="2800" dirty="0">
                <a:solidFill>
                  <a:schemeClr val="bg1"/>
                </a:solidFill>
              </a:rPr>
              <a:t>in the Irish Context </a:t>
            </a:r>
          </a:p>
        </p:txBody>
      </p:sp>
      <p:sp>
        <p:nvSpPr>
          <p:cNvPr id="18" name="AutoShape 2" descr="The Healthy Ireland Survey 2022: Summary Report. 05/12/2022 | Irish Student  Health Associ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" name="AutoShape 4" descr="Dr. M Hardie Murphy (@M_Hardie_Murphy) / Twitter"/>
          <p:cNvSpPr>
            <a:spLocks noChangeAspect="1" noChangeArrowheads="1"/>
          </p:cNvSpPr>
          <p:nvPr/>
        </p:nvSpPr>
        <p:spPr bwMode="auto">
          <a:xfrm>
            <a:off x="978579" y="631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366" y="175699"/>
            <a:ext cx="1368210" cy="13682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1667099"/>
            <a:ext cx="6154802" cy="2249345"/>
          </a:xfrm>
          <a:prstGeom prst="rect">
            <a:avLst/>
          </a:prstGeom>
        </p:spPr>
      </p:pic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85529"/>
              </p:ext>
            </p:extLst>
          </p:nvPr>
        </p:nvGraphicFramePr>
        <p:xfrm>
          <a:off x="1377814" y="4227617"/>
          <a:ext cx="3645448" cy="188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Horizontal Scroll 30"/>
          <p:cNvSpPr/>
          <p:nvPr/>
        </p:nvSpPr>
        <p:spPr>
          <a:xfrm>
            <a:off x="6543304" y="4501192"/>
            <a:ext cx="4000288" cy="1460221"/>
          </a:xfrm>
          <a:prstGeom prst="horizontalScroll">
            <a:avLst/>
          </a:prstGeom>
          <a:solidFill>
            <a:srgbClr val="94C2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46% of smokers attempted to Quit last year. 23% successfully Quit smoking.</a:t>
            </a:r>
            <a:endParaRPr lang="en-I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1" y="6273801"/>
            <a:ext cx="1811714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067" dirty="0" smtClean="0">
                <a:solidFill>
                  <a:srgbClr val="046455"/>
                </a:solidFill>
                <a:latin typeface="Calibri" panose="020F0502020204030204" pitchFamily="34" charset="0"/>
              </a:rPr>
              <a:t>Healthy Ireland Survey 2022  </a:t>
            </a:r>
            <a:endParaRPr lang="en-IE" sz="1067" dirty="0">
              <a:solidFill>
                <a:srgbClr val="046455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111755" y="1543909"/>
            <a:ext cx="2398005" cy="23725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Smoking rates Unemployment 39% Employment 19% 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31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1623526" y="385098"/>
            <a:ext cx="9529948" cy="802433"/>
          </a:xfrm>
          <a:prstGeom prst="rect">
            <a:avLst/>
          </a:prstGeom>
          <a:solidFill>
            <a:srgbClr val="066152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75B5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2800" dirty="0" smtClean="0">
                <a:solidFill>
                  <a:schemeClr val="bg1"/>
                </a:solidFill>
              </a:rPr>
              <a:t>Health Impact of Smoking  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09941"/>
              </p:ext>
            </p:extLst>
          </p:nvPr>
        </p:nvGraphicFramePr>
        <p:xfrm>
          <a:off x="7782879" y="1374868"/>
          <a:ext cx="3370595" cy="476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Acrobat Document" r:id="rId4" imgW="5667124" imgH="8019903" progId="Acrobat.Document.DC">
                  <p:embed/>
                </p:oleObj>
              </mc:Choice>
              <mc:Fallback>
                <p:oleObj name="Acrobat Document" r:id="rId4" imgW="5667124" imgH="8019903" progId="Acrobat.Document.DC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82879" y="1374868"/>
                        <a:ext cx="3370595" cy="4769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04221" y="3212436"/>
            <a:ext cx="6161597" cy="1003304"/>
          </a:xfrm>
          <a:prstGeom prst="rect">
            <a:avLst/>
          </a:prstGeom>
          <a:solidFill>
            <a:srgbClr val="005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related deaths are mainly due to cancers, chronic obstructive pulmonary diseases (COPD) and heart disease.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1" y="6273801"/>
            <a:ext cx="282641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067" dirty="0" smtClean="0">
                <a:solidFill>
                  <a:srgbClr val="046455"/>
                </a:solidFill>
                <a:latin typeface="Calibri" panose="020F0502020204030204" pitchFamily="34" charset="0"/>
              </a:rPr>
              <a:t>www.hse.ie/eng/about/who/tobaccocontro/kf </a:t>
            </a:r>
            <a:endParaRPr lang="en-IE" sz="1067" dirty="0">
              <a:solidFill>
                <a:srgbClr val="0464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1" y="4552140"/>
            <a:ext cx="6151417" cy="969886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a long-term smoker, on average, your life expectancy is about 10 years less than a non-smoker.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3061" y="1747547"/>
            <a:ext cx="6132758" cy="10194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Tobacco use is the leading cause of preventable death in Ireland with almost 6,000 smokers dying each year from tobacco related diseases. </a:t>
            </a:r>
            <a:endParaRPr lang="en-I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 noGrp="1"/>
          </p:cNvSpPr>
          <p:nvPr>
            <p:ph type="body" sz="quarter" idx="10"/>
          </p:nvPr>
        </p:nvSpPr>
        <p:spPr>
          <a:xfrm>
            <a:off x="1440000" y="358848"/>
            <a:ext cx="9411502" cy="1084799"/>
          </a:xfrm>
          <a:prstGeom prst="rect">
            <a:avLst/>
          </a:prstGeom>
          <a:solidFill>
            <a:srgbClr val="066152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75B5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2800" dirty="0" smtClean="0">
              <a:solidFill>
                <a:schemeClr val="bg1"/>
              </a:solidFill>
            </a:endParaRPr>
          </a:p>
          <a:p>
            <a:pPr algn="ctr"/>
            <a:r>
              <a:rPr lang="en-IE" sz="2800" dirty="0" smtClean="0">
                <a:solidFill>
                  <a:schemeClr val="bg1"/>
                </a:solidFill>
              </a:rPr>
              <a:t>What about e-cigarettes? 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97516" y="1737953"/>
            <a:ext cx="7004572" cy="46061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sz="2400" dirty="0"/>
          </a:p>
        </p:txBody>
      </p:sp>
      <p:sp>
        <p:nvSpPr>
          <p:cNvPr id="9" name="Oval 8"/>
          <p:cNvSpPr/>
          <p:nvPr/>
        </p:nvSpPr>
        <p:spPr>
          <a:xfrm>
            <a:off x="4300200" y="1873062"/>
            <a:ext cx="3447903" cy="3319519"/>
          </a:xfrm>
          <a:prstGeom prst="ellipse">
            <a:avLst/>
          </a:prstGeom>
          <a:solidFill>
            <a:srgbClr val="0056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algn="ctr"/>
            <a:endParaRPr lang="en-IE" dirty="0" smtClean="0">
              <a:solidFill>
                <a:schemeClr val="bg1"/>
              </a:solidFill>
            </a:endParaRPr>
          </a:p>
          <a:p>
            <a:pPr algn="ctr"/>
            <a:endParaRPr lang="en-IE" dirty="0">
              <a:solidFill>
                <a:schemeClr val="bg1"/>
              </a:solidFill>
            </a:endParaRPr>
          </a:p>
          <a:p>
            <a:pPr algn="ctr"/>
            <a:r>
              <a:rPr lang="en-I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Inhaling </a:t>
            </a: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vapour is referred to as ‘vaping</a:t>
            </a:r>
            <a:r>
              <a:rPr lang="en-I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I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7141" y="1840059"/>
            <a:ext cx="3433799" cy="3330469"/>
          </a:xfrm>
          <a:prstGeom prst="ellipse">
            <a:avLst/>
          </a:prstGeom>
          <a:solidFill>
            <a:srgbClr val="E57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Battery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operated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devices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that heat a liquid to produce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a vapour that people inhale.</a:t>
            </a:r>
          </a:p>
        </p:txBody>
      </p:sp>
      <p:sp>
        <p:nvSpPr>
          <p:cNvPr id="11" name="Oval 10"/>
          <p:cNvSpPr/>
          <p:nvPr/>
        </p:nvSpPr>
        <p:spPr>
          <a:xfrm>
            <a:off x="8081349" y="1737953"/>
            <a:ext cx="3703604" cy="3421625"/>
          </a:xfrm>
          <a:prstGeom prst="ellipse">
            <a:avLst/>
          </a:prstGeom>
          <a:solidFill>
            <a:srgbClr val="F7B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38% of smokers trying to quit use e-cigs as part of their attempts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E" dirty="0" err="1">
                <a:latin typeface="Arial" panose="020B0604020202020204" pitchFamily="34" charset="0"/>
                <a:cs typeface="Arial" panose="020B0604020202020204" pitchFamily="34" charset="0"/>
              </a:rPr>
              <a:t>Oireachtas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Report, 2020)</a:t>
            </a:r>
          </a:p>
          <a:p>
            <a:pPr algn="ctr"/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92" y="2289282"/>
            <a:ext cx="2542864" cy="1402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363886" y="5697817"/>
            <a:ext cx="11421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The HSE promotes the use of Nicotine Replacement Therapy (NRT) products that are recommended and tested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(HSE 2021)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408" y="2072972"/>
            <a:ext cx="2044911" cy="1150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6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 noGrp="1"/>
          </p:cNvSpPr>
          <p:nvPr>
            <p:ph type="body" sz="quarter" idx="10"/>
          </p:nvPr>
        </p:nvSpPr>
        <p:spPr>
          <a:xfrm>
            <a:off x="1477323" y="381440"/>
            <a:ext cx="9411502" cy="1084799"/>
          </a:xfrm>
          <a:prstGeom prst="rect">
            <a:avLst/>
          </a:prstGeom>
          <a:gradFill flip="none" rotWithShape="1">
            <a:gsLst>
              <a:gs pos="0">
                <a:srgbClr val="066152">
                  <a:shade val="30000"/>
                  <a:satMod val="115000"/>
                </a:srgbClr>
              </a:gs>
              <a:gs pos="50000">
                <a:srgbClr val="066152">
                  <a:shade val="67500"/>
                  <a:satMod val="115000"/>
                </a:srgbClr>
              </a:gs>
              <a:gs pos="100000">
                <a:srgbClr val="066152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75B5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2800" dirty="0" smtClean="0">
              <a:solidFill>
                <a:schemeClr val="bg1"/>
              </a:solidFill>
            </a:endParaRPr>
          </a:p>
          <a:p>
            <a:pPr algn="ctr"/>
            <a:r>
              <a:rPr lang="en-IE" sz="2800" dirty="0" smtClean="0">
                <a:solidFill>
                  <a:schemeClr val="bg1"/>
                </a:solidFill>
              </a:rPr>
              <a:t>Evidence Base 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833914" y="1472941"/>
            <a:ext cx="4270312" cy="986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Risks </a:t>
            </a:r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439624"/>
            <a:ext cx="2506845" cy="1114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000602" y="2602345"/>
            <a:ext cx="6888223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Lung </a:t>
            </a:r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disease risk</a:t>
            </a: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 – studies have shown that using e-cigarettes is linked to lung disease, potentially caused by the vapour and </a:t>
            </a:r>
            <a:r>
              <a:rPr lang="en-I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flavourings</a:t>
            </a:r>
          </a:p>
          <a:p>
            <a:endParaRPr lang="en-I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Cardiovascular risk</a:t>
            </a: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 – studies have shown that e-cigarettes impair blood vessel function and users are more likely to have a heart attack or </a:t>
            </a:r>
            <a:r>
              <a:rPr lang="en-I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</a:p>
          <a:p>
            <a:endParaRPr lang="en-I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E-cigarettes produce toxins and chemicals such as formaldehyde </a:t>
            </a:r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which is known to </a:t>
            </a:r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cause cancer</a:t>
            </a:r>
            <a:r>
              <a:rPr lang="en-I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Products Regulatory Authority </a:t>
            </a:r>
            <a:r>
              <a:rPr lang="en-I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I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authorise e-cigarettes. </a:t>
            </a:r>
          </a:p>
          <a:p>
            <a:endParaRPr lang="en-I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Young People </a:t>
            </a:r>
            <a:r>
              <a:rPr lang="en-I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who use an e –cigarette are 3-5 times more likely to start smoking  (HRB) than those who never used e-cigs</a:t>
            </a:r>
          </a:p>
          <a:p>
            <a:endParaRPr lang="en-I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Bill</a:t>
            </a:r>
            <a:r>
              <a:rPr lang="en-I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proposing a total ban on e-cigarettes s for under 18. </a:t>
            </a:r>
          </a:p>
          <a:p>
            <a:endParaRPr lang="en-I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Claims that </a:t>
            </a:r>
            <a:r>
              <a:rPr lang="en-I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e-cigarettes are safer than traditional cigarettes are not proven</a:t>
            </a:r>
          </a:p>
          <a:p>
            <a:endParaRPr lang="en-I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32" y="2311201"/>
            <a:ext cx="2287181" cy="1265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609601" y="6273801"/>
            <a:ext cx="316785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067" dirty="0" smtClean="0">
                <a:solidFill>
                  <a:srgbClr val="046455"/>
                </a:solidFill>
                <a:latin typeface="Calibri" panose="020F0502020204030204" pitchFamily="34" charset="0"/>
              </a:rPr>
              <a:t>St Vincent’s Lung Health 2022, Health Research Board </a:t>
            </a:r>
            <a:endParaRPr lang="en-IE" sz="1067" dirty="0">
              <a:solidFill>
                <a:srgbClr val="0464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8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A9BB8AEC63754AA9D26881C05F131F" ma:contentTypeVersion="11" ma:contentTypeDescription="Create a new document." ma:contentTypeScope="" ma:versionID="07ba22ef2e98691cbaf279b074084f74">
  <xsd:schema xmlns:xsd="http://www.w3.org/2001/XMLSchema" xmlns:xs="http://www.w3.org/2001/XMLSchema" xmlns:p="http://schemas.microsoft.com/office/2006/metadata/properties" xmlns:ns2="92c01cc9-fdf5-4ad0-89d9-1dc60e51398d" xmlns:ns3="2cb30a9a-13ba-450a-9b88-3b13cdc0ce78" targetNamespace="http://schemas.microsoft.com/office/2006/metadata/properties" ma:root="true" ma:fieldsID="f8e9a3260e19cee803938fbe62827dd2" ns2:_="" ns3:_="">
    <xsd:import namespace="92c01cc9-fdf5-4ad0-89d9-1dc60e51398d"/>
    <xsd:import namespace="2cb30a9a-13ba-450a-9b88-3b13cdc0ce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01cc9-fdf5-4ad0-89d9-1dc60e513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509728-31c9-4ac3-934d-712f3fb036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30a9a-13ba-450a-9b88-3b13cdc0c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c1344ce-5879-431f-9ff1-29c5712ae862}" ma:internalName="TaxCatchAll" ma:showField="CatchAllData" ma:web="2cb30a9a-13ba-450a-9b88-3b13cdc0ce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b30a9a-13ba-450a-9b88-3b13cdc0ce78" xsi:nil="true"/>
    <lcf76f155ced4ddcb4097134ff3c332f xmlns="92c01cc9-fdf5-4ad0-89d9-1dc60e51398d">
      <Terms xmlns="http://schemas.microsoft.com/office/infopath/2007/PartnerControls"/>
    </lcf76f155ced4ddcb4097134ff3c332f>
    <SharedWithUsers xmlns="2cb30a9a-13ba-450a-9b88-3b13cdc0ce78">
      <UserInfo>
        <DisplayName>Hynes, Kathy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16B2FC5-7AB2-4971-9D7A-F9F25541E075}"/>
</file>

<file path=customXml/itemProps2.xml><?xml version="1.0" encoding="utf-8"?>
<ds:datastoreItem xmlns:ds="http://schemas.openxmlformats.org/officeDocument/2006/customXml" ds:itemID="{3A827E7D-08E9-4AD6-91A3-DEA9FE866FCB}"/>
</file>

<file path=customXml/itemProps3.xml><?xml version="1.0" encoding="utf-8"?>
<ds:datastoreItem xmlns:ds="http://schemas.openxmlformats.org/officeDocument/2006/customXml" ds:itemID="{A032FDF3-6AB1-427E-B1AE-6D3D281D076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785</Words>
  <Application>Microsoft Office PowerPoint</Application>
  <PresentationFormat>Widescreen</PresentationFormat>
  <Paragraphs>127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Century Gothic</vt:lpstr>
      <vt:lpstr>Office Theme</vt:lpstr>
      <vt:lpstr>1_Office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Darina Carr</dc:creator>
  <cp:lastModifiedBy>Marie Cuddy1</cp:lastModifiedBy>
  <cp:revision>171</cp:revision>
  <dcterms:created xsi:type="dcterms:W3CDTF">2021-12-07T15:16:03Z</dcterms:created>
  <dcterms:modified xsi:type="dcterms:W3CDTF">2023-03-16T14:30:41Z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0x010100ABA9BB8AEC63754AA9D26881C05F131F</vt:lpwstr>
  </property>
</Properties>
</file>