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 id="2147483664" r:id="rId3"/>
    <p:sldMasterId id="2147483676" r:id="rId4"/>
  </p:sldMasterIdLst>
  <p:notesMasterIdLst>
    <p:notesMasterId r:id="rId4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kC2QizMqC6KmOw4LgHUPp344t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1DC385-4147-4AF0-A87C-49368CE98311}">
  <a:tblStyle styleId="{1D1DC385-4147-4AF0-A87C-49368CE9831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9"/>
  </p:normalViewPr>
  <p:slideViewPr>
    <p:cSldViewPr snapToGrid="0" snapToObjects="1">
      <p:cViewPr varScale="1">
        <p:scale>
          <a:sx n="108" d="100"/>
          <a:sy n="108" d="100"/>
        </p:scale>
        <p:origin x="7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hegloss.ie/mother-and-baby-homes-report-irelan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uamhomesurvivors.com/gallery#!14963160_1204691672935417_3101152392875261129_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okepark.ie/stadium/abou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irishexaminer.com/news/spotlight/arid-40216631.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rishexaminer.com/news/arid-30918325.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ejournal.ie/mother-baby-homes-testimonies-5322581-Jan202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lannproject.org/wp-content/uploads/Clann-Submissions_Redacted-Public-Version-October-2018.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ZEC28IHnVeU"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theirishstory.com/2016/08/24/whose-idea-was-it-state-policy-clerical-abuse-and-the-intellectually-disabled-in-1950s-ireland/industrial-school/#.YGxWbRNKj-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historyireland.com/volume-26/issue-3-may-june-2018/gp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irishtimes.com/culture/books/valuable-addition-to-history-of-magdalene-laundries-uses-private-records-1.3202262"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youtube.com/watch?v=7z1ycjNh6IM" TargetMode="External"/><Relationship Id="rId5" Type="http://schemas.openxmlformats.org/officeDocument/2006/relationships/hyperlink" Target="https://www.rte.ie/news/2018/0111/932442-ni_magdalene/" TargetMode="External"/><Relationship Id="rId4" Type="http://schemas.openxmlformats.org/officeDocument/2006/relationships/hyperlink" Target="https://en.wikipedia.org/wiki/Magdalene_Laundries_in_Ireland"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history.com/news/magdalene-laundry-ireland-asylum-abus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openheartcitydublin.i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openheartcitydublin.i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jfmresearch.co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irishpost.com/life-style/new-research-aims-to-gather-experiences-of-survivors-of-irelands-magdalene-laundries-199634"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jfmresearch.com/home/preserving-magdalene-history/donnybrook/"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dition.cnn.com/2020/10/30/europe/ireland-mother-baby-homes-commission-intl/index.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ccl.ie/wp-content/uploads/2021/03/Press-briefing-ICCL-analysis-of-MBHC-report.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Architecture of containment - James Smith</a:t>
            </a:r>
            <a:endParaRPr/>
          </a:p>
          <a:p>
            <a:pPr marL="0" lvl="0" indent="0" algn="l" rtl="0">
              <a:spcBef>
                <a:spcPts val="0"/>
              </a:spcBef>
              <a:spcAft>
                <a:spcPts val="0"/>
              </a:spcAft>
              <a:buNone/>
            </a:pPr>
            <a:endParaRPr/>
          </a:p>
        </p:txBody>
      </p:sp>
      <p:sp>
        <p:nvSpPr>
          <p:cNvPr id="203" name="Google Shape;20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IE">
                <a:solidFill>
                  <a:srgbClr val="000000"/>
                </a:solidFill>
              </a:rPr>
              <a:t>Image: </a:t>
            </a:r>
            <a:r>
              <a:rPr lang="en-IE" u="sng">
                <a:solidFill>
                  <a:srgbClr val="000000"/>
                </a:solidFill>
                <a:hlinkClick r:id="rId3">
                  <a:extLst>
                    <a:ext uri="{A12FA001-AC4F-418D-AE19-62706E023703}">
                      <ahyp:hlinkClr xmlns:ahyp="http://schemas.microsoft.com/office/drawing/2018/hyperlinkcolor" val="tx"/>
                    </a:ext>
                  </a:extLst>
                </a:hlinkClick>
              </a:rPr>
              <a:t>https://thegloss.ie/mother-and-baby-homes-report-ireland/</a:t>
            </a:r>
            <a:endParaRPr>
              <a:solidFill>
                <a:srgbClr val="000000"/>
              </a:solidFill>
            </a:endParaRPr>
          </a:p>
          <a:p>
            <a:pPr marL="0" marR="0" lvl="0" indent="0" algn="l" rtl="0">
              <a:lnSpc>
                <a:spcPct val="100000"/>
              </a:lnSpc>
              <a:spcBef>
                <a:spcPts val="0"/>
              </a:spcBef>
              <a:spcAft>
                <a:spcPts val="0"/>
              </a:spcAft>
              <a:buClr>
                <a:schemeClr val="lt1"/>
              </a:buClr>
              <a:buSzPts val="1200"/>
              <a:buFont typeface="Calibri"/>
              <a:buNone/>
            </a:pPr>
            <a:endParaRPr>
              <a:solidFill>
                <a:srgbClr val="000000"/>
              </a:solidFill>
            </a:endParaRPr>
          </a:p>
          <a:p>
            <a:pPr marL="0" marR="0" lvl="0" indent="0" algn="l" rtl="0">
              <a:lnSpc>
                <a:spcPct val="100000"/>
              </a:lnSpc>
              <a:spcBef>
                <a:spcPts val="0"/>
              </a:spcBef>
              <a:spcAft>
                <a:spcPts val="0"/>
              </a:spcAft>
              <a:buClr>
                <a:schemeClr val="lt1"/>
              </a:buClr>
              <a:buSzPts val="1200"/>
              <a:buFont typeface="Calibri"/>
              <a:buNone/>
            </a:pPr>
            <a:r>
              <a:rPr lang="en-IE">
                <a:solidFill>
                  <a:srgbClr val="000000"/>
                </a:solidFill>
              </a:rPr>
              <a:t>Video of Beth reading The Slave Mother by Ellen Watkins Harper</a:t>
            </a:r>
            <a:endParaRPr>
              <a:solidFill>
                <a:srgbClr val="000000"/>
              </a:solidFill>
            </a:endParaRPr>
          </a:p>
          <a:p>
            <a:pPr marL="0" marR="0" lvl="0" indent="0" algn="l" rtl="0">
              <a:lnSpc>
                <a:spcPct val="100000"/>
              </a:lnSpc>
              <a:spcBef>
                <a:spcPts val="0"/>
              </a:spcBef>
              <a:spcAft>
                <a:spcPts val="0"/>
              </a:spcAft>
              <a:buClr>
                <a:schemeClr val="lt1"/>
              </a:buClr>
              <a:buSzPts val="1200"/>
              <a:buFont typeface="Calibri"/>
              <a:buNone/>
            </a:pPr>
            <a:endParaRPr>
              <a:solidFill>
                <a:srgbClr val="000000"/>
              </a:solidFill>
            </a:endParaRPr>
          </a:p>
          <a:p>
            <a:pPr marL="0" marR="0" lvl="0" indent="0" algn="l" rtl="0">
              <a:lnSpc>
                <a:spcPct val="100000"/>
              </a:lnSpc>
              <a:spcBef>
                <a:spcPts val="0"/>
              </a:spcBef>
              <a:spcAft>
                <a:spcPts val="0"/>
              </a:spcAft>
              <a:buClr>
                <a:schemeClr val="lt1"/>
              </a:buClr>
              <a:buSzPts val="1200"/>
              <a:buFont typeface="Calibri"/>
              <a:buNone/>
            </a:pPr>
            <a:r>
              <a:rPr lang="en-IE">
                <a:solidFill>
                  <a:srgbClr val="000000"/>
                </a:solidFill>
              </a:rPr>
              <a:t>*Put a lyric from the song on the slide </a:t>
            </a:r>
            <a:endParaRPr>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Activity: Take two minutes and write down how this poem make you feel. What words come to your mind? If you were to draw a picture to illustrate this poem what would it look like, what type of colours would you use? </a:t>
            </a:r>
            <a:endParaRPr b="0">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Question: What story is the poem telling? What happened the Mother? How does she feel? </a:t>
            </a:r>
            <a:endParaRPr b="0">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Discussion: What do you think happened in MBH? What have you heard about them before? Where have you heard about them before? </a:t>
            </a:r>
            <a:endParaRPr b="0">
              <a:solidFill>
                <a:srgbClr val="000000"/>
              </a:solidFill>
            </a:endParaRPr>
          </a:p>
          <a:p>
            <a:pPr marL="0" lvl="0" indent="0" algn="l" rtl="0">
              <a:spcBef>
                <a:spcPts val="0"/>
              </a:spcBef>
              <a:spcAft>
                <a:spcPts val="0"/>
              </a:spcAft>
              <a:buNone/>
            </a:pPr>
            <a:br>
              <a:rPr lang="en-IE">
                <a:solidFill>
                  <a:srgbClr val="000000"/>
                </a:solidFill>
              </a:rPr>
            </a:br>
            <a:endParaRPr>
              <a:solidFill>
                <a:srgbClr val="000000"/>
              </a:solidFill>
            </a:endParaRPr>
          </a:p>
        </p:txBody>
      </p:sp>
      <p:sp>
        <p:nvSpPr>
          <p:cNvPr id="354" name="Google Shape;3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d6bb37f5ac_2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d6bb37f5ac_2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gd6bb37f5ac_2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Pictured: Tuam Mother and Baby Home</a:t>
            </a:r>
            <a:endParaRPr/>
          </a:p>
          <a:p>
            <a:pPr marL="0" lvl="0" indent="0" algn="l" rtl="0">
              <a:spcBef>
                <a:spcPts val="0"/>
              </a:spcBef>
              <a:spcAft>
                <a:spcPts val="0"/>
              </a:spcAft>
              <a:buNone/>
            </a:pPr>
            <a:r>
              <a:rPr lang="en-IE"/>
              <a:t>Image source: Tuam survivors network</a:t>
            </a:r>
            <a:endParaRPr/>
          </a:p>
        </p:txBody>
      </p:sp>
      <p:sp>
        <p:nvSpPr>
          <p:cNvPr id="371" name="Google Shape;3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c7e09e4f2d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c7e09e4f2d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“Now I just want to have an open discussion with you guys and ask what sort of feelings you get when you look at the so-called home in the slide beforehand? If you could write them in the chat that would be great </a:t>
            </a:r>
            <a:endParaRPr/>
          </a:p>
          <a:p>
            <a:pPr marL="0" lvl="0" indent="0" algn="l" rtl="0">
              <a:spcBef>
                <a:spcPts val="0"/>
              </a:spcBef>
              <a:spcAft>
                <a:spcPts val="0"/>
              </a:spcAft>
              <a:buNone/>
            </a:pPr>
            <a:endParaRPr/>
          </a:p>
          <a:p>
            <a:pPr marL="0" lvl="0" indent="0" algn="l" rtl="0">
              <a:spcBef>
                <a:spcPts val="0"/>
              </a:spcBef>
              <a:spcAft>
                <a:spcPts val="0"/>
              </a:spcAft>
              <a:buNone/>
            </a:pPr>
            <a:r>
              <a:rPr lang="en-IE"/>
              <a:t>Now; what do you think of when you think of your own home? What feelings does that conjure?</a:t>
            </a:r>
            <a:endParaRPr/>
          </a:p>
          <a:p>
            <a:pPr marL="0" lvl="0" indent="0" algn="l" rtl="0">
              <a:spcBef>
                <a:spcPts val="0"/>
              </a:spcBef>
              <a:spcAft>
                <a:spcPts val="0"/>
              </a:spcAft>
              <a:buNone/>
            </a:pPr>
            <a:endParaRPr/>
          </a:p>
          <a:p>
            <a:pPr marL="0" lvl="0" indent="0" algn="l" rtl="0">
              <a:spcBef>
                <a:spcPts val="0"/>
              </a:spcBef>
              <a:spcAft>
                <a:spcPts val="0"/>
              </a:spcAft>
              <a:buNone/>
            </a:pPr>
            <a:r>
              <a:rPr lang="en-IE"/>
              <a:t>from now on we will be referring to these as mother and baby institutions”</a:t>
            </a:r>
            <a:endParaRPr/>
          </a:p>
        </p:txBody>
      </p:sp>
      <p:sp>
        <p:nvSpPr>
          <p:cNvPr id="382" name="Google Shape;382;gc7e09e4f2d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P.C </a:t>
            </a:r>
            <a:r>
              <a:rPr lang="en-IE" sz="1200" b="0" i="0" u="sng" strike="noStrike">
                <a:solidFill>
                  <a:schemeClr val="hlink"/>
                </a:solidFill>
                <a:latin typeface="Calibri"/>
                <a:ea typeface="Calibri"/>
                <a:cs typeface="Calibri"/>
                <a:sym typeface="Calibri"/>
                <a:hlinkClick r:id="rId3"/>
              </a:rPr>
              <a:t>https://www.tuamhomesurvivors.com/gallery#!14963160_1204691672935417_3101152392875261129_n</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IE"/>
              <a:t>Step 1: Describe what happened in this institution and the abuses that occurred. </a:t>
            </a:r>
            <a:endParaRPr/>
          </a:p>
          <a:p>
            <a:pPr marL="0" lvl="0" indent="0" algn="l" rtl="0">
              <a:spcBef>
                <a:spcPts val="0"/>
              </a:spcBef>
              <a:spcAft>
                <a:spcPts val="0"/>
              </a:spcAft>
              <a:buNone/>
            </a:pPr>
            <a:endParaRPr/>
          </a:p>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Activity : ask the students to picture 56 000 mothers and 57 000 children – is there any stadium in Ireland where they could all fit  - ask them how big they think Croke Park is </a:t>
            </a:r>
            <a:endParaRPr b="0"/>
          </a:p>
          <a:p>
            <a:pPr marL="0" lvl="0" indent="0" algn="l" rtl="0">
              <a:spcBef>
                <a:spcPts val="0"/>
              </a:spcBef>
              <a:spcAft>
                <a:spcPts val="0"/>
              </a:spcAft>
              <a:buNone/>
            </a:pPr>
            <a:br>
              <a:rPr lang="en-IE"/>
            </a:br>
            <a:r>
              <a:rPr lang="en-IE"/>
              <a:t>youngest person who was admitted was 9 years old.</a:t>
            </a:r>
            <a:endParaRPr/>
          </a:p>
        </p:txBody>
      </p:sp>
      <p:sp>
        <p:nvSpPr>
          <p:cNvPr id="390" name="Google Shape;39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There were approx 113 000 people that entered MBH – aprx 30 700 more than can fit in Croke Park </a:t>
            </a:r>
            <a:endParaRPr b="0"/>
          </a:p>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PC </a:t>
            </a:r>
            <a:r>
              <a:rPr lang="en-IE" sz="1200" b="0" i="0" u="sng" strike="noStrike">
                <a:solidFill>
                  <a:schemeClr val="hlink"/>
                </a:solidFill>
                <a:latin typeface="Calibri"/>
                <a:ea typeface="Calibri"/>
                <a:cs typeface="Calibri"/>
                <a:sym typeface="Calibri"/>
                <a:hlinkClick r:id="rId3"/>
              </a:rPr>
              <a:t>https://crokepark.ie/stadium/about</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br>
              <a:rPr lang="en-IE"/>
            </a:br>
            <a:endParaRPr/>
          </a:p>
        </p:txBody>
      </p:sp>
      <p:sp>
        <p:nvSpPr>
          <p:cNvPr id="402" name="Google Shape;4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Source: </a:t>
            </a:r>
            <a:r>
              <a:rPr lang="en-IE" u="sng">
                <a:solidFill>
                  <a:schemeClr val="hlink"/>
                </a:solidFill>
                <a:hlinkClick r:id="rId3"/>
              </a:rPr>
              <a:t>https://www.irishexaminer.com/news/spotlight/arid-40216631.html</a:t>
            </a:r>
            <a:endParaRPr/>
          </a:p>
          <a:p>
            <a:pPr marL="0" lvl="0" indent="0" algn="l" rtl="0">
              <a:spcBef>
                <a:spcPts val="0"/>
              </a:spcBef>
              <a:spcAft>
                <a:spcPts val="0"/>
              </a:spcAft>
              <a:buNone/>
            </a:pPr>
            <a:endParaRPr/>
          </a:p>
        </p:txBody>
      </p:sp>
      <p:sp>
        <p:nvSpPr>
          <p:cNvPr id="409" name="Google Shape;40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Tuam burial image source:  Tuam Survivors Network</a:t>
            </a:r>
            <a:endParaRPr/>
          </a:p>
          <a:p>
            <a:pPr marL="0" lvl="0" indent="0" algn="l" rtl="0">
              <a:spcBef>
                <a:spcPts val="0"/>
              </a:spcBef>
              <a:spcAft>
                <a:spcPts val="0"/>
              </a:spcAft>
              <a:buNone/>
            </a:pPr>
            <a:r>
              <a:rPr lang="en-IE"/>
              <a:t>Left: Tuam before excavation </a:t>
            </a:r>
            <a:endParaRPr/>
          </a:p>
          <a:p>
            <a:pPr marL="0" lvl="0" indent="0" algn="l" rtl="0">
              <a:spcBef>
                <a:spcPts val="0"/>
              </a:spcBef>
              <a:spcAft>
                <a:spcPts val="0"/>
              </a:spcAft>
              <a:buNone/>
            </a:pPr>
            <a:r>
              <a:rPr lang="en-IE"/>
              <a:t>Right: </a:t>
            </a:r>
            <a:r>
              <a:rPr lang="en-IE">
                <a:highlight>
                  <a:srgbClr val="FFFFFF"/>
                </a:highlight>
              </a:rPr>
              <a:t>Engineers using ground-penetrating radar at the site of a mass grave of children at the former Mother and Baby home in Tuam, Co Galway. </a:t>
            </a:r>
            <a:endParaRPr/>
          </a:p>
        </p:txBody>
      </p:sp>
      <p:sp>
        <p:nvSpPr>
          <p:cNvPr id="417" name="Google Shape;41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Source: </a:t>
            </a:r>
            <a:r>
              <a:rPr lang="en-IE" u="sng">
                <a:solidFill>
                  <a:schemeClr val="hlink"/>
                </a:solidFill>
                <a:hlinkClick r:id="rId3"/>
              </a:rPr>
              <a:t>https://www.irishexaminer.com/news/arid-30918325.html</a:t>
            </a:r>
            <a:endParaRPr/>
          </a:p>
          <a:p>
            <a:pPr marL="0" lvl="0" indent="0" algn="l" rtl="0">
              <a:spcBef>
                <a:spcPts val="0"/>
              </a:spcBef>
              <a:spcAft>
                <a:spcPts val="0"/>
              </a:spcAft>
              <a:buNone/>
            </a:pPr>
            <a:endParaRPr/>
          </a:p>
        </p:txBody>
      </p:sp>
      <p:sp>
        <p:nvSpPr>
          <p:cNvPr id="429" name="Google Shape;42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d74670959d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d74670959d_6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0" i="0" u="none" strike="noStrike">
                <a:solidFill>
                  <a:schemeClr val="dk1"/>
                </a:solidFill>
                <a:latin typeface="Calibri"/>
                <a:ea typeface="Calibri"/>
                <a:cs typeface="Calibri"/>
                <a:sym typeface="Calibri"/>
              </a:rPr>
              <a:t>PC https://www.bbc.co.uk/news/resources/idt-sh/the_girls_of_bessborough</a:t>
            </a:r>
            <a:endParaRPr b="0"/>
          </a:p>
          <a:p>
            <a:pPr marL="0" lvl="0" indent="0" algn="l" rtl="0">
              <a:lnSpc>
                <a:spcPct val="100000"/>
              </a:lnSpc>
              <a:spcBef>
                <a:spcPts val="0"/>
              </a:spcBef>
              <a:spcAft>
                <a:spcPts val="0"/>
              </a:spcAft>
              <a:buSzPts val="1400"/>
              <a:buNone/>
            </a:pPr>
            <a:br>
              <a:rPr lang="en-IE" b="0"/>
            </a:br>
            <a:r>
              <a:rPr lang="en-IE" sz="1200" b="0" i="0" u="none" strike="noStrike">
                <a:solidFill>
                  <a:schemeClr val="dk1"/>
                </a:solidFill>
                <a:latin typeface="Calibri"/>
                <a:ea typeface="Calibri"/>
                <a:cs typeface="Calibri"/>
                <a:sym typeface="Calibri"/>
              </a:rPr>
              <a:t>Explanation: Hemingway is believed to have written this story in response to a challenge whereby a group of friend told him that he could not write a full story in 6 words. After hearing a little bit about the history of Ireland’s Institutions, what type of story do you do envision when you read Hemingway’s words?</a:t>
            </a:r>
            <a:endParaRPr b="0"/>
          </a:p>
          <a:p>
            <a:pPr marL="0" lvl="0" indent="0" algn="l" rtl="0">
              <a:lnSpc>
                <a:spcPct val="100000"/>
              </a:lnSpc>
              <a:spcBef>
                <a:spcPts val="0"/>
              </a:spcBef>
              <a:spcAft>
                <a:spcPts val="0"/>
              </a:spcAft>
              <a:buSzPts val="1400"/>
              <a:buNone/>
            </a:pPr>
            <a:r>
              <a:rPr lang="en-IE" sz="1200" b="0" i="0" u="none" strike="noStrike">
                <a:solidFill>
                  <a:schemeClr val="dk1"/>
                </a:solidFill>
                <a:latin typeface="Calibri"/>
                <a:ea typeface="Calibri"/>
                <a:cs typeface="Calibri"/>
                <a:sym typeface="Calibri"/>
              </a:rPr>
              <a:t>When you look at the story and the picture beside it, does that story change? How?</a:t>
            </a:r>
            <a:endParaRPr b="0"/>
          </a:p>
          <a:p>
            <a:pPr marL="0" lvl="0" indent="0" algn="l" rtl="0">
              <a:lnSpc>
                <a:spcPct val="100000"/>
              </a:lnSpc>
              <a:spcBef>
                <a:spcPts val="0"/>
              </a:spcBef>
              <a:spcAft>
                <a:spcPts val="0"/>
              </a:spcAft>
              <a:buSzPts val="1400"/>
              <a:buNone/>
            </a:pPr>
            <a:br>
              <a:rPr lang="en-IE"/>
            </a:br>
            <a:endParaRPr/>
          </a:p>
        </p:txBody>
      </p:sp>
      <p:sp>
        <p:nvSpPr>
          <p:cNvPr id="438" name="Google Shape;438;gd74670959d_6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c5c9a0316_4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c5c9a0316_4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Source: </a:t>
            </a:r>
            <a:r>
              <a:rPr lang="en-IE" u="sng">
                <a:solidFill>
                  <a:schemeClr val="hlink"/>
                </a:solidFill>
                <a:hlinkClick r:id="rId3"/>
              </a:rPr>
              <a:t>https://www.thejournal.ie/mother-baby-homes-testimonies-5322581-Jan2021/</a:t>
            </a:r>
            <a:r>
              <a:rPr lang="en-IE"/>
              <a:t> </a:t>
            </a:r>
            <a:endParaRPr/>
          </a:p>
        </p:txBody>
      </p:sp>
      <p:sp>
        <p:nvSpPr>
          <p:cNvPr id="213" name="Google Shape;213;gcc5c9a0316_4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ced5c127b8_5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ced5c127b8_5_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000">
                <a:solidFill>
                  <a:srgbClr val="0C0C0C"/>
                </a:solidFill>
              </a:rPr>
              <a:t>Facts Pre 1953</a:t>
            </a:r>
            <a:endParaRPr sz="1000">
              <a:solidFill>
                <a:srgbClr val="0C0C0C"/>
              </a:solidFill>
            </a:endParaRPr>
          </a:p>
          <a:p>
            <a:pPr marL="285750" lvl="0" indent="-234950" algn="l" rtl="0">
              <a:lnSpc>
                <a:spcPct val="100000"/>
              </a:lnSpc>
              <a:spcBef>
                <a:spcPts val="600"/>
              </a:spcBef>
              <a:spcAft>
                <a:spcPts val="0"/>
              </a:spcAft>
              <a:buClr>
                <a:srgbClr val="000000"/>
              </a:buClr>
              <a:buSzPts val="1000"/>
              <a:buChar char="•"/>
            </a:pPr>
            <a:r>
              <a:rPr lang="en-IE" sz="1000">
                <a:solidFill>
                  <a:srgbClr val="000000"/>
                </a:solidFill>
              </a:rPr>
              <a:t>In general natural mothers were not told the name or address of their child’s foster parents </a:t>
            </a:r>
            <a:endParaRPr sz="1000">
              <a:solidFill>
                <a:srgbClr val="000000"/>
              </a:solidFill>
              <a:latin typeface="Arial"/>
              <a:ea typeface="Arial"/>
              <a:cs typeface="Arial"/>
              <a:sym typeface="Arial"/>
            </a:endParaRPr>
          </a:p>
          <a:p>
            <a:pPr marL="285750" lvl="0" indent="-234950" algn="l" rtl="0">
              <a:lnSpc>
                <a:spcPct val="100000"/>
              </a:lnSpc>
              <a:spcBef>
                <a:spcPts val="600"/>
              </a:spcBef>
              <a:spcAft>
                <a:spcPts val="0"/>
              </a:spcAft>
              <a:buClr>
                <a:srgbClr val="000000"/>
              </a:buClr>
              <a:buSzPts val="1000"/>
              <a:buChar char="•"/>
            </a:pPr>
            <a:r>
              <a:rPr lang="en-IE" sz="1000">
                <a:solidFill>
                  <a:srgbClr val="000000"/>
                </a:solidFill>
              </a:rPr>
              <a:t>Foster parents sometimes only needed a letter from the clergy in order to take in a child </a:t>
            </a:r>
            <a:endParaRPr sz="1000">
              <a:solidFill>
                <a:srgbClr val="000000"/>
              </a:solidFill>
              <a:latin typeface="Arial"/>
              <a:ea typeface="Arial"/>
              <a:cs typeface="Arial"/>
              <a:sym typeface="Arial"/>
            </a:endParaRPr>
          </a:p>
          <a:p>
            <a:pPr marL="285750" lvl="0" indent="-234950" algn="l" rtl="0">
              <a:lnSpc>
                <a:spcPct val="100000"/>
              </a:lnSpc>
              <a:spcBef>
                <a:spcPts val="600"/>
              </a:spcBef>
              <a:spcAft>
                <a:spcPts val="0"/>
              </a:spcAft>
              <a:buClr>
                <a:srgbClr val="000000"/>
              </a:buClr>
              <a:buSzPts val="1000"/>
              <a:buChar char="•"/>
            </a:pPr>
            <a:r>
              <a:rPr lang="en-IE" sz="1000">
                <a:solidFill>
                  <a:srgbClr val="000000"/>
                </a:solidFill>
              </a:rPr>
              <a:t>Reports from Department of Local Government and Public Health suggest some societies were careless and put children in inappropriate homes of Local Government and Public Health </a:t>
            </a:r>
            <a:endParaRPr sz="1000">
              <a:solidFill>
                <a:srgbClr val="000000"/>
              </a:solidFill>
            </a:endParaRPr>
          </a:p>
          <a:p>
            <a:pPr marL="0" lvl="0" indent="0" algn="l" rtl="0">
              <a:lnSpc>
                <a:spcPct val="100000"/>
              </a:lnSpc>
              <a:spcBef>
                <a:spcPts val="0"/>
              </a:spcBef>
              <a:spcAft>
                <a:spcPts val="0"/>
              </a:spcAft>
              <a:buSzPts val="1400"/>
              <a:buNone/>
            </a:pPr>
            <a:endParaRPr sz="1000">
              <a:solidFill>
                <a:srgbClr val="0C0C0C"/>
              </a:solidFill>
            </a:endParaRPr>
          </a:p>
          <a:p>
            <a:pPr marL="0" lvl="0" indent="0" algn="l" rtl="0">
              <a:lnSpc>
                <a:spcPct val="100000"/>
              </a:lnSpc>
              <a:spcBef>
                <a:spcPts val="0"/>
              </a:spcBef>
              <a:spcAft>
                <a:spcPts val="0"/>
              </a:spcAft>
              <a:buSzPts val="1400"/>
              <a:buNone/>
            </a:pPr>
            <a:r>
              <a:rPr lang="en-IE" sz="1000" b="0" i="0" u="none" strike="noStrike">
                <a:solidFill>
                  <a:srgbClr val="0C0C0C"/>
                </a:solidFill>
                <a:latin typeface="Calibri"/>
                <a:ea typeface="Calibri"/>
                <a:cs typeface="Calibri"/>
                <a:sym typeface="Calibri"/>
              </a:rPr>
              <a:t>Example taken from the MBHC Report</a:t>
            </a:r>
            <a:endParaRPr sz="1000" b="0" i="0" u="none" strike="noStrike">
              <a:solidFill>
                <a:srgbClr val="0C0C0C"/>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000">
              <a:solidFill>
                <a:srgbClr val="0C0C0C"/>
              </a:solidFill>
            </a:endParaRPr>
          </a:p>
          <a:p>
            <a:pPr marL="0" lvl="0" indent="0" algn="l" rtl="0">
              <a:lnSpc>
                <a:spcPct val="100000"/>
              </a:lnSpc>
              <a:spcBef>
                <a:spcPts val="0"/>
              </a:spcBef>
              <a:spcAft>
                <a:spcPts val="0"/>
              </a:spcAft>
              <a:buSzPts val="1400"/>
              <a:buNone/>
            </a:pPr>
            <a:r>
              <a:rPr lang="en-IE" sz="1000">
                <a:solidFill>
                  <a:srgbClr val="0C0C0C"/>
                </a:solidFill>
              </a:rPr>
              <a:t>Post 1953</a:t>
            </a:r>
            <a:endParaRPr sz="1000">
              <a:solidFill>
                <a:srgbClr val="0C0C0C"/>
              </a:solidFill>
            </a:endParaRPr>
          </a:p>
          <a:p>
            <a:pPr marL="228600" lvl="0" indent="-154305" algn="l" rtl="0">
              <a:lnSpc>
                <a:spcPct val="90000"/>
              </a:lnSpc>
              <a:spcBef>
                <a:spcPts val="0"/>
              </a:spcBef>
              <a:spcAft>
                <a:spcPts val="0"/>
              </a:spcAft>
              <a:buClr>
                <a:srgbClr val="0C0C0C"/>
              </a:buClr>
              <a:buSzPts val="1000"/>
              <a:buChar char="•"/>
            </a:pPr>
            <a:r>
              <a:rPr lang="en-IE" sz="1000">
                <a:solidFill>
                  <a:srgbClr val="0C0C0C"/>
                </a:solidFill>
              </a:rPr>
              <a:t>The introduction of legislation was delayed significantly because the State did not want introduce any legislation without the approval of the clergy </a:t>
            </a:r>
            <a:endParaRPr sz="1000">
              <a:solidFill>
                <a:srgbClr val="0C0C0C"/>
              </a:solidFill>
            </a:endParaRPr>
          </a:p>
          <a:p>
            <a:pPr marL="228600" lvl="0" indent="-154305" algn="l" rtl="0">
              <a:lnSpc>
                <a:spcPct val="90000"/>
              </a:lnSpc>
              <a:spcBef>
                <a:spcPts val="1000"/>
              </a:spcBef>
              <a:spcAft>
                <a:spcPts val="0"/>
              </a:spcAft>
              <a:buClr>
                <a:srgbClr val="000000"/>
              </a:buClr>
              <a:buSzPts val="1000"/>
              <a:buChar char="•"/>
            </a:pPr>
            <a:r>
              <a:rPr lang="en-IE" sz="1000">
                <a:solidFill>
                  <a:srgbClr val="000000"/>
                </a:solidFill>
              </a:rPr>
              <a:t>After the introduction on the 1952 Adoption Act, the majority of children born outside of wedlock in Ireland were placed for adoption </a:t>
            </a:r>
            <a:endParaRPr sz="1000">
              <a:solidFill>
                <a:srgbClr val="000000"/>
              </a:solidFill>
            </a:endParaRPr>
          </a:p>
          <a:p>
            <a:pPr marL="228600" lvl="0" indent="-154305" algn="l" rtl="0">
              <a:lnSpc>
                <a:spcPct val="90000"/>
              </a:lnSpc>
              <a:spcBef>
                <a:spcPts val="1000"/>
              </a:spcBef>
              <a:spcAft>
                <a:spcPts val="0"/>
              </a:spcAft>
              <a:buClr>
                <a:srgbClr val="000000"/>
              </a:buClr>
              <a:buSzPts val="1000"/>
              <a:buChar char="•"/>
            </a:pPr>
            <a:r>
              <a:rPr lang="en-IE" sz="1000">
                <a:solidFill>
                  <a:srgbClr val="000000"/>
                </a:solidFill>
              </a:rPr>
              <a:t>While the Act calls for consent many victims of mother and baby homes state that they were unaware of what they were signing. Others have stated that the signatures on adoption applications are not theirs. </a:t>
            </a:r>
            <a:endParaRPr sz="1000">
              <a:solidFill>
                <a:srgbClr val="000000"/>
              </a:solidFill>
            </a:endParaRPr>
          </a:p>
          <a:p>
            <a:pPr marL="228600" lvl="0" indent="-154305" algn="l" rtl="0">
              <a:lnSpc>
                <a:spcPct val="90000"/>
              </a:lnSpc>
              <a:spcBef>
                <a:spcPts val="1000"/>
              </a:spcBef>
              <a:spcAft>
                <a:spcPts val="0"/>
              </a:spcAft>
              <a:buClr>
                <a:srgbClr val="000000"/>
              </a:buClr>
              <a:buSzPts val="1000"/>
              <a:buChar char="•"/>
            </a:pPr>
            <a:r>
              <a:rPr lang="en-IE" sz="1000">
                <a:solidFill>
                  <a:srgbClr val="000000"/>
                </a:solidFill>
              </a:rPr>
              <a:t>The Adoption Act also required foster parents to be the same religion as the birth mother. </a:t>
            </a:r>
            <a:endParaRPr sz="1000">
              <a:solidFill>
                <a:srgbClr val="000000"/>
              </a:solidFill>
            </a:endParaRPr>
          </a:p>
          <a:p>
            <a:pPr marL="228600" lvl="0" indent="-154305" algn="l" rtl="0">
              <a:lnSpc>
                <a:spcPct val="90000"/>
              </a:lnSpc>
              <a:spcBef>
                <a:spcPts val="1000"/>
              </a:spcBef>
              <a:spcAft>
                <a:spcPts val="0"/>
              </a:spcAft>
              <a:buClr>
                <a:srgbClr val="000000"/>
              </a:buClr>
              <a:buSzPts val="1000"/>
              <a:buChar char="•"/>
            </a:pPr>
            <a:r>
              <a:rPr lang="en-IE" sz="1000">
                <a:solidFill>
                  <a:srgbClr val="000000"/>
                </a:solidFill>
              </a:rPr>
              <a:t>Adoption Orders did not contain information pertaining to the child’s natural parents, surname at birth or place of birth </a:t>
            </a:r>
            <a:endParaRPr sz="1000">
              <a:solidFill>
                <a:srgbClr val="000000"/>
              </a:solidFill>
            </a:endParaRPr>
          </a:p>
          <a:p>
            <a:pPr marL="228600" lvl="0" indent="-154305" algn="l" rtl="0">
              <a:lnSpc>
                <a:spcPct val="90000"/>
              </a:lnSpc>
              <a:spcBef>
                <a:spcPts val="1000"/>
              </a:spcBef>
              <a:spcAft>
                <a:spcPts val="0"/>
              </a:spcAft>
              <a:buClr>
                <a:srgbClr val="000000"/>
              </a:buClr>
              <a:buSzPts val="1000"/>
              <a:buChar char="•"/>
            </a:pPr>
            <a:r>
              <a:rPr lang="en-IE" sz="1000">
                <a:solidFill>
                  <a:srgbClr val="000000"/>
                </a:solidFill>
              </a:rPr>
              <a:t>According to research carried out in TCD by Vivienne Darling in 1974, 50% of those working for adoption agency did not have Social Work training</a:t>
            </a:r>
            <a:endParaRPr sz="1000">
              <a:solidFill>
                <a:srgbClr val="000000"/>
              </a:solidFill>
            </a:endParaRPr>
          </a:p>
          <a:p>
            <a:pPr marL="0" lvl="0" indent="0" algn="l" rtl="0">
              <a:lnSpc>
                <a:spcPct val="100000"/>
              </a:lnSpc>
              <a:spcBef>
                <a:spcPts val="0"/>
              </a:spcBef>
              <a:spcAft>
                <a:spcPts val="0"/>
              </a:spcAft>
              <a:buSzPts val="1400"/>
              <a:buNone/>
            </a:pPr>
            <a:r>
              <a:rPr lang="en-IE" sz="1000">
                <a:solidFill>
                  <a:srgbClr val="000000"/>
                </a:solidFill>
              </a:rPr>
              <a:t>Question:  Some social workers were working on over 90 cases at one time </a:t>
            </a:r>
            <a:r>
              <a:rPr lang="en-IE" sz="1000" b="0" i="0" u="none" strike="noStrike">
                <a:solidFill>
                  <a:srgbClr val="000000"/>
                </a:solidFill>
                <a:latin typeface="Calibri"/>
                <a:ea typeface="Calibri"/>
                <a:cs typeface="Calibri"/>
                <a:sym typeface="Calibri"/>
              </a:rPr>
              <a:t>Why do you think the lack of legislation is problematic? Why do you think there was a delay in introducing legislation? – Discuss </a:t>
            </a:r>
            <a:endParaRPr sz="1000"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000">
              <a:solidFill>
                <a:srgbClr val="000000"/>
              </a:solidFill>
            </a:endParaRPr>
          </a:p>
          <a:p>
            <a:pPr marL="0" lvl="0" indent="0" algn="l" rtl="0">
              <a:lnSpc>
                <a:spcPct val="100000"/>
              </a:lnSpc>
              <a:spcBef>
                <a:spcPts val="0"/>
              </a:spcBef>
              <a:spcAft>
                <a:spcPts val="0"/>
              </a:spcAft>
              <a:buSzPts val="1400"/>
              <a:buNone/>
            </a:pPr>
            <a:br>
              <a:rPr lang="en-IE" sz="1000">
                <a:solidFill>
                  <a:srgbClr val="000000"/>
                </a:solidFill>
              </a:rPr>
            </a:br>
            <a:endParaRPr sz="1000">
              <a:solidFill>
                <a:srgbClr val="000000"/>
              </a:solidFill>
            </a:endParaRPr>
          </a:p>
        </p:txBody>
      </p:sp>
      <p:sp>
        <p:nvSpPr>
          <p:cNvPr id="450" name="Google Shape;450;gced5c127b8_5_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ced5c127b8_5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ced5c127b8_5_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0" i="0" u="none" strike="noStrike">
                <a:solidFill>
                  <a:schemeClr val="dk1"/>
                </a:solidFill>
                <a:latin typeface="Calibri"/>
                <a:ea typeface="Calibri"/>
                <a:cs typeface="Calibri"/>
                <a:sym typeface="Calibri"/>
              </a:rPr>
              <a:t>PC Mannix Flynn</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IE"/>
              <a:t>Facts : Foreign Adoptions </a:t>
            </a:r>
            <a:endParaRPr/>
          </a:p>
          <a:p>
            <a:pPr marL="228600" lvl="0" indent="-177800" algn="l" rtl="0">
              <a:lnSpc>
                <a:spcPct val="90000"/>
              </a:lnSpc>
              <a:spcBef>
                <a:spcPts val="1000"/>
              </a:spcBef>
              <a:spcAft>
                <a:spcPts val="0"/>
              </a:spcAft>
              <a:buClr>
                <a:srgbClr val="000000"/>
              </a:buClr>
              <a:buSzPts val="1000"/>
              <a:buChar char="•"/>
            </a:pPr>
            <a:r>
              <a:rPr lang="en-IE" sz="1000">
                <a:solidFill>
                  <a:srgbClr val="000000"/>
                </a:solidFill>
              </a:rPr>
              <a:t>Between 1922 and 1998, at least 1427 Irish children were sent to the United States</a:t>
            </a:r>
            <a:endParaRPr sz="1000">
              <a:solidFill>
                <a:srgbClr val="000000"/>
              </a:solidFill>
            </a:endParaRPr>
          </a:p>
          <a:p>
            <a:pPr marL="228600" lvl="0" indent="-177800" algn="l" rtl="0">
              <a:lnSpc>
                <a:spcPct val="90000"/>
              </a:lnSpc>
              <a:spcBef>
                <a:spcPts val="0"/>
              </a:spcBef>
              <a:spcAft>
                <a:spcPts val="0"/>
              </a:spcAft>
              <a:buClr>
                <a:srgbClr val="000000"/>
              </a:buClr>
              <a:buSzPts val="1000"/>
              <a:buChar char="•"/>
            </a:pPr>
            <a:r>
              <a:rPr lang="en-IE" sz="1000">
                <a:solidFill>
                  <a:srgbClr val="000000"/>
                </a:solidFill>
              </a:rPr>
              <a:t>The DFA files in the National Archives of Ireland contain over 2000 separate passport applications made on behalf of foreign couples looking to adopt Irish children</a:t>
            </a:r>
            <a:endParaRPr sz="1000">
              <a:solidFill>
                <a:srgbClr val="000000"/>
              </a:solidFill>
            </a:endParaRPr>
          </a:p>
          <a:p>
            <a:pPr marL="228600" lvl="0" indent="-177800" algn="l" rtl="0">
              <a:lnSpc>
                <a:spcPct val="90000"/>
              </a:lnSpc>
              <a:spcBef>
                <a:spcPts val="0"/>
              </a:spcBef>
              <a:spcAft>
                <a:spcPts val="0"/>
              </a:spcAft>
              <a:buClr>
                <a:srgbClr val="000000"/>
              </a:buClr>
              <a:buSzPts val="1000"/>
              <a:buChar char="•"/>
            </a:pPr>
            <a:r>
              <a:rPr lang="en-IE" sz="1000">
                <a:solidFill>
                  <a:srgbClr val="000000"/>
                </a:solidFill>
              </a:rPr>
              <a:t>Sometimes the only requirement was for the parents to be the same religion as the natural mother of the child </a:t>
            </a:r>
            <a:endParaRPr sz="1000">
              <a:solidFill>
                <a:srgbClr val="000000"/>
              </a:solidFill>
            </a:endParaRPr>
          </a:p>
          <a:p>
            <a:pPr marL="228600" lvl="0" indent="-177800" algn="l" rtl="0">
              <a:lnSpc>
                <a:spcPct val="90000"/>
              </a:lnSpc>
              <a:spcBef>
                <a:spcPts val="1000"/>
              </a:spcBef>
              <a:spcAft>
                <a:spcPts val="0"/>
              </a:spcAft>
              <a:buClr>
                <a:srgbClr val="000000"/>
              </a:buClr>
              <a:buSzPts val="1000"/>
              <a:buChar char="•"/>
            </a:pPr>
            <a:r>
              <a:rPr lang="en-IE" sz="1000">
                <a:solidFill>
                  <a:srgbClr val="000000"/>
                </a:solidFill>
              </a:rPr>
              <a:t>It was not until 1956 that the DFA decided that they should only agencies that were licensed and approved as child-placing agencies by local state authorities </a:t>
            </a:r>
            <a:endParaRPr sz="1000">
              <a:solidFill>
                <a:srgbClr val="000000"/>
              </a:solidFill>
            </a:endParaRPr>
          </a:p>
          <a:p>
            <a:pPr marL="0" lvl="0" indent="0" algn="l" rtl="0">
              <a:lnSpc>
                <a:spcPct val="100000"/>
              </a:lnSpc>
              <a:spcBef>
                <a:spcPts val="0"/>
              </a:spcBef>
              <a:spcAft>
                <a:spcPts val="0"/>
              </a:spcAft>
              <a:buSzPts val="1400"/>
              <a:buNone/>
            </a:pPr>
            <a:endParaRPr/>
          </a:p>
        </p:txBody>
      </p:sp>
      <p:sp>
        <p:nvSpPr>
          <p:cNvPr id="459" name="Google Shape;459;gced5c127b8_5_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ce45f02888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IE" sz="1200" b="0" i="0" u="none" strike="noStrike" cap="none">
                <a:solidFill>
                  <a:schemeClr val="dk1"/>
                </a:solidFill>
                <a:latin typeface="Calibri"/>
                <a:ea typeface="Calibri"/>
                <a:cs typeface="Calibri"/>
                <a:sym typeface="Calibri"/>
              </a:rPr>
              <a:t>Maeve O'Rourke, Claire McGettrick, Rod Baker, Raymond Hill et al., CLANN: Ireland's Unmarried Mothers and their Children: Gathering the Data: Principal Submission to the Commission of Investigation into Mother and Baby Homes. Dublin: Justice For Magdalenes Research, Adoption Rights Alliance, Hogan Lovells, 15 October 2018.</a:t>
            </a:r>
            <a:endParaRPr/>
          </a:p>
          <a:p>
            <a:pPr marL="0" marR="0" lvl="0" indent="0" algn="l" rtl="0">
              <a:lnSpc>
                <a:spcPct val="100000"/>
              </a:lnSpc>
              <a:spcBef>
                <a:spcPts val="0"/>
              </a:spcBef>
              <a:spcAft>
                <a:spcPts val="0"/>
              </a:spcAft>
              <a:buClr>
                <a:schemeClr val="dk1"/>
              </a:buClr>
              <a:buSzPts val="1400"/>
              <a:buFont typeface="Arial"/>
              <a:buNone/>
            </a:pPr>
            <a:r>
              <a:rPr lang="en-IE" sz="1200" b="0" i="0" u="sng" strike="noStrike" cap="none">
                <a:solidFill>
                  <a:schemeClr val="hlink"/>
                </a:solidFill>
                <a:latin typeface="Calibri"/>
                <a:ea typeface="Calibri"/>
                <a:cs typeface="Calibri"/>
                <a:sym typeface="Calibri"/>
                <a:hlinkClick r:id="rId3"/>
              </a:rPr>
              <a:t>http://clannproject.org/wp-content/uploads/Clann-Submissions_Redacted-Public-Version-October-2018.pdf</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IE"/>
              <a:t>Para 1.84, statement provided by Witness 12</a:t>
            </a:r>
            <a:endParaRPr/>
          </a:p>
          <a:p>
            <a:pPr marL="0" lvl="0" indent="0" algn="l" rtl="0">
              <a:lnSpc>
                <a:spcPct val="100000"/>
              </a:lnSpc>
              <a:spcBef>
                <a:spcPts val="0"/>
              </a:spcBef>
              <a:spcAft>
                <a:spcPts val="0"/>
              </a:spcAft>
              <a:buClr>
                <a:schemeClr val="dk1"/>
              </a:buClr>
              <a:buSzPts val="1400"/>
              <a:buFont typeface="Arial"/>
              <a:buNone/>
            </a:pPr>
            <a:r>
              <a:rPr lang="en-IE"/>
              <a:t>Para 1.85 statement provided by Witness 29</a:t>
            </a:r>
            <a:endParaRPr/>
          </a:p>
          <a:p>
            <a:pPr marL="0" lvl="0" indent="0" algn="l" rtl="0">
              <a:lnSpc>
                <a:spcPct val="100000"/>
              </a:lnSpc>
              <a:spcBef>
                <a:spcPts val="0"/>
              </a:spcBef>
              <a:spcAft>
                <a:spcPts val="0"/>
              </a:spcAft>
              <a:buClr>
                <a:schemeClr val="dk1"/>
              </a:buClr>
              <a:buSzPts val="1400"/>
              <a:buFont typeface="Arial"/>
              <a:buNone/>
            </a:pPr>
            <a:r>
              <a:rPr lang="en-IE"/>
              <a:t>Para 1.54 statement provided by Witness 26 </a:t>
            </a:r>
            <a:endParaRPr/>
          </a:p>
          <a:p>
            <a:pPr marL="0" lvl="0" indent="0" algn="l" rtl="0">
              <a:lnSpc>
                <a:spcPct val="100000"/>
              </a:lnSpc>
              <a:spcBef>
                <a:spcPts val="0"/>
              </a:spcBef>
              <a:spcAft>
                <a:spcPts val="0"/>
              </a:spcAft>
              <a:buClr>
                <a:schemeClr val="dk1"/>
              </a:buClr>
              <a:buSzPts val="1400"/>
              <a:buFont typeface="Arial"/>
              <a:buNone/>
            </a:pPr>
            <a:r>
              <a:rPr lang="en-IE"/>
              <a:t>Para 1.149 statement provided by Witness 16 </a:t>
            </a:r>
            <a:endParaRPr/>
          </a:p>
          <a:p>
            <a:pPr marL="0" lvl="0" indent="0" algn="l" rtl="0">
              <a:lnSpc>
                <a:spcPct val="100000"/>
              </a:lnSpc>
              <a:spcBef>
                <a:spcPts val="0"/>
              </a:spcBef>
              <a:spcAft>
                <a:spcPts val="0"/>
              </a:spcAft>
              <a:buClr>
                <a:schemeClr val="dk1"/>
              </a:buClr>
              <a:buSzPts val="1400"/>
              <a:buFont typeface="Arial"/>
              <a:buNone/>
            </a:pPr>
            <a:r>
              <a:rPr lang="en-IE"/>
              <a:t>When watching this video, think about consent - jot down anything that you think be used to suggest that the women in these institutions were not given the opportunity to provide fully informed consent.</a:t>
            </a:r>
            <a:endParaRPr/>
          </a:p>
          <a:p>
            <a:pPr marL="0" lvl="0" indent="0" algn="l" rtl="0">
              <a:lnSpc>
                <a:spcPct val="100000"/>
              </a:lnSpc>
              <a:spcBef>
                <a:spcPts val="0"/>
              </a:spcBef>
              <a:spcAft>
                <a:spcPts val="0"/>
              </a:spcAft>
              <a:buSzPts val="1400"/>
              <a:buNone/>
            </a:pPr>
            <a:endParaRPr/>
          </a:p>
        </p:txBody>
      </p:sp>
      <p:sp>
        <p:nvSpPr>
          <p:cNvPr id="467" name="Google Shape;467;gce45f02888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PChttps://www.flickr.com/photos/irishmotherbabyhomes/</a:t>
            </a:r>
            <a:endParaRPr/>
          </a:p>
          <a:p>
            <a:pPr marL="0" lvl="0" indent="0" algn="l" rtl="0">
              <a:spcBef>
                <a:spcPts val="0"/>
              </a:spcBef>
              <a:spcAft>
                <a:spcPts val="0"/>
              </a:spcAft>
              <a:buNone/>
            </a:pPr>
            <a:endParaRPr/>
          </a:p>
          <a:p>
            <a:pPr marL="0" lvl="0" indent="0" algn="l" rtl="0">
              <a:spcBef>
                <a:spcPts val="0"/>
              </a:spcBef>
              <a:spcAft>
                <a:spcPts val="0"/>
              </a:spcAft>
              <a:buNone/>
            </a:pPr>
            <a:r>
              <a:rPr lang="en-IE"/>
              <a:t>*Emphasise consent to what (consent to giving away her baby)</a:t>
            </a:r>
            <a:endParaRPr/>
          </a:p>
        </p:txBody>
      </p:sp>
      <p:sp>
        <p:nvSpPr>
          <p:cNvPr id="478" name="Google Shape;47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PC Child abuse commission Chp 7 </a:t>
            </a:r>
            <a:endParaRPr b="0"/>
          </a:p>
          <a:p>
            <a:pPr marL="0" lvl="0" indent="0" algn="l" rtl="0">
              <a:spcBef>
                <a:spcPts val="0"/>
              </a:spcBef>
              <a:spcAft>
                <a:spcPts val="0"/>
              </a:spcAft>
              <a:buNone/>
            </a:pPr>
            <a:br>
              <a:rPr lang="en-IE" b="0"/>
            </a:br>
            <a:r>
              <a:rPr lang="en-IE" sz="1200" b="0" i="0" u="none" strike="noStrike">
                <a:solidFill>
                  <a:schemeClr val="dk1"/>
                </a:solidFill>
                <a:latin typeface="Calibri"/>
                <a:ea typeface="Calibri"/>
                <a:cs typeface="Calibri"/>
                <a:sym typeface="Calibri"/>
              </a:rPr>
              <a:t>Activity 1: Play the song Sunday’s Well: A reimagining of the Irish Ballad Weile Weile Weile by Connie Roberts </a:t>
            </a:r>
            <a:r>
              <a:rPr lang="en-IE"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https://www.youtube.com/watch?v=ZEC28IHnVeU</a:t>
            </a:r>
            <a:r>
              <a:rPr lang="en-IE" sz="1200" b="0" i="0" u="none" strike="noStrike">
                <a:solidFill>
                  <a:schemeClr val="dk1"/>
                </a:solidFill>
                <a:latin typeface="Calibri"/>
                <a:ea typeface="Calibri"/>
                <a:cs typeface="Calibri"/>
                <a:sym typeface="Calibri"/>
              </a:rPr>
              <a:t> - Discuss the Song </a:t>
            </a:r>
            <a:endParaRPr b="0"/>
          </a:p>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Discussion: What roles do schools play in your lives? How has your school shaped your identity?</a:t>
            </a:r>
            <a:endParaRPr b="0"/>
          </a:p>
          <a:p>
            <a:pPr marL="0" lvl="0" indent="0" algn="l" rtl="0">
              <a:spcBef>
                <a:spcPts val="0"/>
              </a:spcBef>
              <a:spcAft>
                <a:spcPts val="0"/>
              </a:spcAft>
              <a:buNone/>
            </a:pPr>
            <a:br>
              <a:rPr lang="en-IE"/>
            </a:br>
            <a:endParaRPr/>
          </a:p>
        </p:txBody>
      </p:sp>
      <p:sp>
        <p:nvSpPr>
          <p:cNvPr id="488" name="Google Shape;48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d6bb37f5ac_2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d6bb37f5ac_2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d6bb37f5ac_2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cf7959eb7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cf7959eb7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gcf7959eb7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cc5e07d607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cc5e07d607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en-IE">
                <a:latin typeface="Times"/>
                <a:ea typeface="Times"/>
                <a:cs typeface="Times"/>
                <a:sym typeface="Times"/>
              </a:rPr>
              <a:t>This section will look at a brief timeline of the Irish Industrial Schools and how child protection policy has been developed, also highlighting that these institutions were around up until the late 90s.</a:t>
            </a:r>
            <a:endParaRPr>
              <a:latin typeface="Times"/>
              <a:ea typeface="Times"/>
              <a:cs typeface="Times"/>
              <a:sym typeface="Times"/>
            </a:endParaRPr>
          </a:p>
          <a:p>
            <a:pPr marL="0" lvl="0" indent="0" algn="just" rtl="0">
              <a:lnSpc>
                <a:spcPct val="115000"/>
              </a:lnSpc>
              <a:spcBef>
                <a:spcPts val="0"/>
              </a:spcBef>
              <a:spcAft>
                <a:spcPts val="0"/>
              </a:spcAft>
              <a:buNone/>
            </a:pPr>
            <a:endParaRPr>
              <a:latin typeface="Times"/>
              <a:ea typeface="Times"/>
              <a:cs typeface="Times"/>
              <a:sym typeface="Times"/>
            </a:endParaRPr>
          </a:p>
          <a:p>
            <a:pPr marL="0" lvl="0" indent="0" algn="just" rtl="0">
              <a:lnSpc>
                <a:spcPct val="115000"/>
              </a:lnSpc>
              <a:spcBef>
                <a:spcPts val="0"/>
              </a:spcBef>
              <a:spcAft>
                <a:spcPts val="0"/>
              </a:spcAft>
              <a:buNone/>
            </a:pPr>
            <a:r>
              <a:rPr lang="en-IE" b="1" u="sng">
                <a:latin typeface="Times"/>
                <a:ea typeface="Times"/>
                <a:cs typeface="Times"/>
                <a:sym typeface="Times"/>
              </a:rPr>
              <a:t>Timeline of Irish Industrial Schools</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1868  Irish Industrial Schools Act </a:t>
            </a:r>
            <a:endParaRPr b="1">
              <a:latin typeface="Times"/>
              <a:ea typeface="Times"/>
              <a:cs typeface="Times"/>
              <a:sym typeface="Times"/>
            </a:endParaRPr>
          </a:p>
          <a:p>
            <a:pPr marL="0" lvl="0" indent="0" algn="just" rtl="0">
              <a:lnSpc>
                <a:spcPct val="115000"/>
              </a:lnSpc>
              <a:spcBef>
                <a:spcPts val="0"/>
              </a:spcBef>
              <a:spcAft>
                <a:spcPts val="0"/>
              </a:spcAft>
              <a:buNone/>
            </a:pPr>
            <a:r>
              <a:rPr lang="en-IE">
                <a:latin typeface="Times"/>
                <a:ea typeface="Times"/>
                <a:cs typeface="Times"/>
                <a:sym typeface="Times"/>
              </a:rPr>
              <a:t>Industrial schools were established to care for ‘neglected, orphaned and abandoned children.’ They were run by religious orders, both Catholic and Protestant, and funded by the public.</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1900</a:t>
            </a:r>
            <a:r>
              <a:rPr lang="en-IE">
                <a:latin typeface="Times"/>
                <a:ea typeface="Times"/>
                <a:cs typeface="Times"/>
                <a:sym typeface="Times"/>
              </a:rPr>
              <a:t> This was the peak of industrial schools with 8,000 children in 71 schools.</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1908</a:t>
            </a:r>
            <a:r>
              <a:rPr lang="en-IE">
                <a:latin typeface="Times"/>
                <a:ea typeface="Times"/>
                <a:cs typeface="Times"/>
                <a:sym typeface="Times"/>
              </a:rPr>
              <a:t>  </a:t>
            </a:r>
            <a:r>
              <a:rPr lang="en-IE" b="1">
                <a:latin typeface="Times"/>
                <a:ea typeface="Times"/>
                <a:cs typeface="Times"/>
                <a:sym typeface="Times"/>
              </a:rPr>
              <a:t>The Children’s Act</a:t>
            </a:r>
            <a:endParaRPr b="1">
              <a:latin typeface="Times"/>
              <a:ea typeface="Times"/>
              <a:cs typeface="Times"/>
              <a:sym typeface="Times"/>
            </a:endParaRPr>
          </a:p>
          <a:p>
            <a:pPr marL="0" lvl="0" indent="0" algn="just" rtl="0">
              <a:lnSpc>
                <a:spcPct val="115000"/>
              </a:lnSpc>
              <a:spcBef>
                <a:spcPts val="0"/>
              </a:spcBef>
              <a:spcAft>
                <a:spcPts val="0"/>
              </a:spcAft>
              <a:buNone/>
            </a:pPr>
            <a:r>
              <a:rPr lang="en-IE">
                <a:latin typeface="Times"/>
                <a:ea typeface="Times"/>
                <a:cs typeface="Times"/>
                <a:sym typeface="Times"/>
              </a:rPr>
              <a:t>Also known as the Children and Young Persons Act,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was a piece of government legislation passed as part of the British Liberal Party’s liberal reforms package.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It defined reformatories as responsible for feeding, clothing, housing and teaching young offenders.</a:t>
            </a:r>
            <a:endParaRPr>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‘The expression “industrial school” means a school for the industrial training of children, in which children are lodged, clothed and fed, as well as taught.’ (section 44 of the Children Act, 1908</a:t>
            </a:r>
            <a:r>
              <a:rPr lang="en-IE">
                <a:latin typeface="Times"/>
                <a:ea typeface="Times"/>
                <a:cs typeface="Times"/>
                <a:sym typeface="Times"/>
              </a:rPr>
              <a:t>)</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1929</a:t>
            </a:r>
            <a:r>
              <a:rPr lang="en-IE">
                <a:latin typeface="Times"/>
                <a:ea typeface="Times"/>
                <a:cs typeface="Times"/>
                <a:sym typeface="Times"/>
              </a:rPr>
              <a:t> The Children’s Act was amended to allow destitute children to be sent to industrial schools, even if they hadn’t committed a crime.</a:t>
            </a:r>
            <a:endParaRPr>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1933</a:t>
            </a:r>
            <a:r>
              <a:rPr lang="en-IE">
                <a:latin typeface="Times"/>
                <a:ea typeface="Times"/>
                <a:cs typeface="Times"/>
                <a:sym typeface="Times"/>
              </a:rPr>
              <a:t>  Industrial schools were abolished in the UK but not in Ireland.</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1970</a:t>
            </a:r>
            <a:r>
              <a:rPr lang="en-IE">
                <a:latin typeface="Times"/>
                <a:ea typeface="Times"/>
                <a:cs typeface="Times"/>
                <a:sym typeface="Times"/>
              </a:rPr>
              <a:t> Reformatory and Industrial Schools System Report  (The Kennedy Report)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Recommended: ‘The present institutional system of Residential Care should be abolished and be replaced by group homes which would approximate as closely as possible to the normal family unit. Children from the one family, and children of different ages and sex should be placed in such group homes.</a:t>
            </a:r>
            <a:endParaRPr>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1974 </a:t>
            </a:r>
            <a:r>
              <a:rPr lang="en-IE">
                <a:latin typeface="Times"/>
                <a:ea typeface="Times"/>
                <a:cs typeface="Times"/>
                <a:sym typeface="Times"/>
              </a:rPr>
              <a:t>The  Letterfrack Industrial School, Co Galway was closed down.</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1984</a:t>
            </a:r>
            <a:r>
              <a:rPr lang="en-IE">
                <a:latin typeface="Times"/>
                <a:ea typeface="Times"/>
                <a:cs typeface="Times"/>
                <a:sym typeface="Times"/>
              </a:rPr>
              <a:t>  The Department of Health introduced fostering for children in care.</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1991 The Child Care Act ( the only children’s policy introduced in 83 years) </a:t>
            </a:r>
            <a:endParaRPr b="1">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This brought in considerable changes in relation to children in care.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This Act focused on the child and the promotion of the child’s welfare.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It also placed a specific duty on Health Boards (now the Health Service Executive) to identify children who were not receiving adequate care and protection and in promoting their welfare to provide child care and family support services.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This Act underpinned the basic belief that the welfare of the child is of paramount importance.</a:t>
            </a:r>
            <a:endParaRPr>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1998 The Christian Brothers apology</a:t>
            </a:r>
            <a:endParaRPr b="1">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the christian brothers made a public apology to those who were physically or sexually abused in their care, they also took out a half page advertisements in newspapers to admit some people’s claims had been ignored.</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‘We the Christian Brothers in Ireland wish to express our deep regret to anyone who suffered ill-treatment while in our care. And we say to you who have experienced physical or sexual abuse by a Christian Brother and to you who complained of abuse and were not listened to, we are deeply sorry.’</a:t>
            </a:r>
            <a:endParaRPr>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May 1999 An Taoiseach Bertie Ahern apology</a:t>
            </a:r>
            <a:endParaRPr b="1">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Taoiseach, Mr Bertie Ahern, apologised on behalf of the government to the survivors of child abuse in industrial schools, acknowledging the responsibility of the Irish State in providing services for children and announced a package of measures to tackle such abuse.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These included the establishment of a Commission to inquire into child abuse and the establishment of a €5 million professional counselling service for victims.</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2000 The Child Abuse Act 2000</a:t>
            </a:r>
            <a:endParaRPr b="1">
              <a:latin typeface="Times"/>
              <a:ea typeface="Times"/>
              <a:cs typeface="Times"/>
              <a:sym typeface="Times"/>
            </a:endParaRPr>
          </a:p>
          <a:p>
            <a:pPr marL="0" lvl="0" indent="0" algn="just" rtl="0">
              <a:lnSpc>
                <a:spcPct val="115000"/>
              </a:lnSpc>
              <a:spcBef>
                <a:spcPts val="0"/>
              </a:spcBef>
              <a:spcAft>
                <a:spcPts val="0"/>
              </a:spcAft>
              <a:buNone/>
            </a:pPr>
            <a:r>
              <a:rPr lang="en-IE">
                <a:latin typeface="Times"/>
                <a:ea typeface="Times"/>
                <a:cs typeface="Times"/>
                <a:sym typeface="Times"/>
              </a:rPr>
              <a:t>This act established a commission to investigate child abuse in institutions in the State to enable persons to give evidence to committees of the Commission.</a:t>
            </a:r>
            <a:endParaRPr>
              <a:latin typeface="Times"/>
              <a:ea typeface="Times"/>
              <a:cs typeface="Times"/>
              <a:sym typeface="Times"/>
            </a:endParaRPr>
          </a:p>
          <a:p>
            <a:pPr marL="0" lvl="0" indent="0" algn="just" rtl="0">
              <a:lnSpc>
                <a:spcPct val="115000"/>
              </a:lnSpc>
              <a:spcBef>
                <a:spcPts val="0"/>
              </a:spcBef>
              <a:spcAft>
                <a:spcPts val="0"/>
              </a:spcAft>
              <a:buNone/>
            </a:pPr>
            <a:endParaRPr b="1">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2002 Catholic Church agreed to pay €128 million</a:t>
            </a:r>
            <a:endParaRPr b="1">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The catholic church agreed to pay €128 million which went into a special State fund for victims of abuse. </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In return, the State arranged that people seeking compensation from the Residential Institutions Redress Board were barred from suing the Church directly.</a:t>
            </a:r>
            <a:endParaRPr>
              <a:latin typeface="Times"/>
              <a:ea typeface="Times"/>
              <a:cs typeface="Times"/>
              <a:sym typeface="Times"/>
            </a:endParaRPr>
          </a:p>
          <a:p>
            <a:pPr marL="0" lvl="0" indent="0" algn="just" rtl="0">
              <a:lnSpc>
                <a:spcPct val="115000"/>
              </a:lnSpc>
              <a:spcBef>
                <a:spcPts val="0"/>
              </a:spcBef>
              <a:spcAft>
                <a:spcPts val="0"/>
              </a:spcAft>
              <a:buNone/>
            </a:pPr>
            <a:r>
              <a:rPr lang="en-IE" b="1">
                <a:latin typeface="Times"/>
                <a:ea typeface="Times"/>
                <a:cs typeface="Times"/>
                <a:sym typeface="Times"/>
              </a:rPr>
              <a:t>20th May 2009 Commission to Inquire into Child Abuse Report (The Ryan Report)</a:t>
            </a:r>
            <a:endParaRPr b="1">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The Commission to Inquire into Child Abuse Report was published. (Also known as the Ryan Report) This report found that ‘The system of large-scale institutionalisation was a response to a nineteenth century social problem, which was outdated and incapable of meeting the needs of individual children.</a:t>
            </a:r>
            <a:endParaRPr>
              <a:latin typeface="Times"/>
              <a:ea typeface="Times"/>
              <a:cs typeface="Times"/>
              <a:sym typeface="Times"/>
            </a:endParaRPr>
          </a:p>
          <a:p>
            <a:pPr marL="457200" lvl="0" indent="-304800" algn="just" rtl="0">
              <a:lnSpc>
                <a:spcPct val="115000"/>
              </a:lnSpc>
              <a:spcBef>
                <a:spcPts val="0"/>
              </a:spcBef>
              <a:spcAft>
                <a:spcPts val="0"/>
              </a:spcAft>
              <a:buClr>
                <a:schemeClr val="dk1"/>
              </a:buClr>
              <a:buSzPts val="1200"/>
              <a:buFont typeface="Times"/>
              <a:buChar char="-"/>
            </a:pPr>
            <a:r>
              <a:rPr lang="en-IE">
                <a:latin typeface="Times"/>
                <a:ea typeface="Times"/>
                <a:cs typeface="Times"/>
                <a:sym typeface="Times"/>
              </a:rPr>
              <a:t>The failure of the system was a result of the poor management of the various congregations, that then led to the institutional abuses of the children in care, resulting in their developmental, emotional and educational needs not being met.</a:t>
            </a:r>
            <a:endParaRPr>
              <a:latin typeface="Times"/>
              <a:ea typeface="Times"/>
              <a:cs typeface="Times"/>
              <a:sym typeface="Times"/>
            </a:endParaRPr>
          </a:p>
          <a:p>
            <a:pPr marL="0" lvl="0" indent="0" algn="just" rtl="0">
              <a:lnSpc>
                <a:spcPct val="115000"/>
              </a:lnSpc>
              <a:spcBef>
                <a:spcPts val="0"/>
              </a:spcBef>
              <a:spcAft>
                <a:spcPts val="0"/>
              </a:spcAft>
              <a:buClr>
                <a:schemeClr val="dk1"/>
              </a:buClr>
              <a:buSzPts val="1100"/>
              <a:buFont typeface="Arial"/>
              <a:buNone/>
            </a:pPr>
            <a:endParaRPr>
              <a:latin typeface="Times"/>
              <a:ea typeface="Times"/>
              <a:cs typeface="Times"/>
              <a:sym typeface="Times"/>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13" name="Google Shape;513;gcc5e07d607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https://www.theirishstory.com/2016/08/24/whose-idea-was-it-state-policy-clerical-abuse-and-the-intellectually-disabled-in-1950s-ireland/industrial-school/#.YGxWbRNKj-Y</a:t>
            </a:r>
            <a:endParaRPr/>
          </a:p>
          <a:p>
            <a:pPr marL="0" lvl="0" indent="0" algn="l" rtl="0">
              <a:spcBef>
                <a:spcPts val="0"/>
              </a:spcBef>
              <a:spcAft>
                <a:spcPts val="0"/>
              </a:spcAft>
              <a:buNone/>
            </a:pPr>
            <a:endParaRPr/>
          </a:p>
          <a:p>
            <a:pPr marL="0" lvl="0" indent="0" algn="l" rtl="0">
              <a:spcBef>
                <a:spcPts val="0"/>
              </a:spcBef>
              <a:spcAft>
                <a:spcPts val="0"/>
              </a:spcAft>
              <a:buNone/>
            </a:pPr>
            <a:r>
              <a:rPr lang="en-IE"/>
              <a:t>Fr. Edward Flanagan could be a good Research Study Report for History students</a:t>
            </a:r>
            <a:endParaRPr/>
          </a:p>
        </p:txBody>
      </p:sp>
      <p:sp>
        <p:nvSpPr>
          <p:cNvPr id="518" name="Google Shape;51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https://www.historyireland.com/volume-26/issue-3-may-june-2018/gpo/</a:t>
            </a:r>
            <a:endParaRPr/>
          </a:p>
          <a:p>
            <a:pPr marL="0" lvl="0" indent="0" algn="l" rtl="0">
              <a:spcBef>
                <a:spcPts val="0"/>
              </a:spcBef>
              <a:spcAft>
                <a:spcPts val="0"/>
              </a:spcAft>
              <a:buNone/>
            </a:pPr>
            <a:endParaRPr/>
          </a:p>
          <a:p>
            <a:pPr marL="0" lvl="0" indent="0" algn="l" rtl="0">
              <a:spcBef>
                <a:spcPts val="0"/>
              </a:spcBef>
              <a:spcAft>
                <a:spcPts val="0"/>
              </a:spcAft>
              <a:buNone/>
            </a:pPr>
            <a:r>
              <a:rPr lang="en-IE"/>
              <a:t>Censorship- suppression of speech, public communication etc. – women’s voices were not being heard </a:t>
            </a:r>
            <a:endParaRPr>
              <a:solidFill>
                <a:schemeClr val="lt1"/>
              </a:solidFill>
            </a:endParaRPr>
          </a:p>
          <a:p>
            <a:pPr marL="0" lvl="0" indent="0" algn="l" rtl="0">
              <a:spcBef>
                <a:spcPts val="0"/>
              </a:spcBef>
              <a:spcAft>
                <a:spcPts val="0"/>
              </a:spcAft>
              <a:buNone/>
            </a:pPr>
            <a:r>
              <a:rPr lang="en-IE"/>
              <a:t>Civil service marriage bar – ban on married women joining the civil service, ended in 1973.</a:t>
            </a:r>
            <a:endParaRPr/>
          </a:p>
          <a:p>
            <a:pPr marL="0" lvl="0" indent="0" algn="l" rtl="0">
              <a:spcBef>
                <a:spcPts val="0"/>
              </a:spcBef>
              <a:spcAft>
                <a:spcPts val="0"/>
              </a:spcAft>
              <a:buNone/>
            </a:pPr>
            <a:r>
              <a:rPr lang="en-IE"/>
              <a:t>Extremely catholic Ireland – new Irish free state, Cumann na Gaedheal (in power for 10 yrs) followed by Fianna Fail, they and Eamon DeValera adhered to the hierarchy.</a:t>
            </a:r>
            <a:endParaRPr/>
          </a:p>
          <a:p>
            <a:pPr marL="0" lvl="0" indent="0" algn="l" rtl="0">
              <a:spcBef>
                <a:spcPts val="0"/>
              </a:spcBef>
              <a:spcAft>
                <a:spcPts val="0"/>
              </a:spcAft>
              <a:buNone/>
            </a:pPr>
            <a:r>
              <a:rPr lang="en-IE"/>
              <a:t>What do you think life was like for unmarried mothers? They were not afforded the rights of married women and were often kept a secret and put in Magdalene laundries by their families. </a:t>
            </a:r>
            <a:endParaRPr/>
          </a:p>
          <a:p>
            <a:pPr marL="0" lvl="0" indent="0" algn="l" rtl="0">
              <a:spcBef>
                <a:spcPts val="0"/>
              </a:spcBef>
              <a:spcAft>
                <a:spcPts val="0"/>
              </a:spcAft>
              <a:buNone/>
            </a:pPr>
            <a:endParaRPr/>
          </a:p>
        </p:txBody>
      </p:sp>
      <p:sp>
        <p:nvSpPr>
          <p:cNvPr id="528" name="Google Shape;52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c7e09e4f2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c7e09e4f2d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c7e09e4f2d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solidFill>
                  <a:srgbClr val="000000"/>
                </a:solidFill>
              </a:rPr>
              <a:t>Image sources:</a:t>
            </a:r>
            <a:endParaRPr>
              <a:solidFill>
                <a:srgbClr val="000000"/>
              </a:solidFill>
            </a:endParaRPr>
          </a:p>
          <a:p>
            <a:pPr marL="0" lvl="0" indent="0" algn="l" rtl="0">
              <a:spcBef>
                <a:spcPts val="0"/>
              </a:spcBef>
              <a:spcAft>
                <a:spcPts val="0"/>
              </a:spcAft>
              <a:buNone/>
            </a:pPr>
            <a:r>
              <a:rPr lang="en-IE">
                <a:solidFill>
                  <a:srgbClr val="000000"/>
                </a:solidFill>
              </a:rPr>
              <a:t> </a:t>
            </a:r>
            <a:r>
              <a:rPr lang="en-IE" u="sng">
                <a:solidFill>
                  <a:schemeClr val="hlink"/>
                </a:solidFill>
                <a:hlinkClick r:id="rId3"/>
              </a:rPr>
              <a:t>https://www.irishtimes.com/culture/books/valuable-addition-to-history-of-magdalene-laundries-uses-private-records-1.3202262</a:t>
            </a:r>
            <a:endParaRPr>
              <a:solidFill>
                <a:srgbClr val="000000"/>
              </a:solidFill>
            </a:endParaRPr>
          </a:p>
          <a:p>
            <a:pPr marL="0" lvl="0" indent="0" algn="l" rtl="0">
              <a:spcBef>
                <a:spcPts val="0"/>
              </a:spcBef>
              <a:spcAft>
                <a:spcPts val="0"/>
              </a:spcAft>
              <a:buNone/>
            </a:pPr>
            <a:r>
              <a:rPr lang="en-IE" u="sng">
                <a:solidFill>
                  <a:schemeClr val="hlink"/>
                </a:solidFill>
                <a:hlinkClick r:id="rId4"/>
              </a:rPr>
              <a:t>https://en.wikipedia.org/wiki/Magdalene_Laundries_in_Ireland</a:t>
            </a:r>
            <a:r>
              <a:rPr lang="en-IE">
                <a:solidFill>
                  <a:srgbClr val="000000"/>
                </a:solidFill>
              </a:rPr>
              <a:t> x2</a:t>
            </a:r>
            <a:endParaRPr>
              <a:solidFill>
                <a:srgbClr val="000000"/>
              </a:solidFill>
            </a:endParaRPr>
          </a:p>
          <a:p>
            <a:pPr marL="0" lvl="0" indent="0" algn="l" rtl="0">
              <a:spcBef>
                <a:spcPts val="0"/>
              </a:spcBef>
              <a:spcAft>
                <a:spcPts val="0"/>
              </a:spcAft>
              <a:buNone/>
            </a:pPr>
            <a:r>
              <a:rPr lang="en-IE" u="sng">
                <a:solidFill>
                  <a:schemeClr val="hlink"/>
                </a:solidFill>
                <a:hlinkClick r:id="rId5"/>
              </a:rPr>
              <a:t>https://www.rte.ie/news/2018/0111/932442-ni_magdalene/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Add song : Breeda Murphy : You took away my name </a:t>
            </a:r>
            <a:endParaRPr sz="12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IE" sz="1200" b="0" i="0" u="sng" strike="noStrike">
                <a:solidFill>
                  <a:schemeClr val="hlink"/>
                </a:solidFill>
                <a:latin typeface="Calibri"/>
                <a:ea typeface="Calibri"/>
                <a:cs typeface="Calibri"/>
                <a:sym typeface="Calibri"/>
                <a:hlinkClick r:id="rId6"/>
              </a:rPr>
              <a:t>https://www.youtube.com/watch?v=7z1ycjNh6IM</a:t>
            </a:r>
            <a:endParaRPr sz="12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endParaRPr>
              <a:solidFill>
                <a:srgbClr val="000000"/>
              </a:solidFill>
            </a:endParaRPr>
          </a:p>
        </p:txBody>
      </p:sp>
      <p:sp>
        <p:nvSpPr>
          <p:cNvPr id="537" name="Google Shape;53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d6f871dbff_0_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d6f871dbff_0_4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gd6f871dbff_0_4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https://www.history.com/news/magdalene-laundry-ireland-asylum-abuse</a:t>
            </a:r>
            <a:endParaRPr/>
          </a:p>
          <a:p>
            <a:pPr marL="0" lvl="0" indent="0" algn="l" rtl="0">
              <a:spcBef>
                <a:spcPts val="0"/>
              </a:spcBef>
              <a:spcAft>
                <a:spcPts val="0"/>
              </a:spcAft>
              <a:buNone/>
            </a:pPr>
            <a:endParaRPr/>
          </a:p>
          <a:p>
            <a:pPr marL="0" lvl="0" indent="0" algn="l" rtl="0">
              <a:spcBef>
                <a:spcPts val="0"/>
              </a:spcBef>
              <a:spcAft>
                <a:spcPts val="0"/>
              </a:spcAft>
              <a:buNone/>
            </a:pPr>
            <a:r>
              <a:rPr lang="en-IE"/>
              <a:t>10,000 – underestimate</a:t>
            </a:r>
            <a:endParaRPr/>
          </a:p>
          <a:p>
            <a:pPr marL="0" lvl="0" indent="0" algn="l" rtl="0">
              <a:spcBef>
                <a:spcPts val="0"/>
              </a:spcBef>
              <a:spcAft>
                <a:spcPts val="0"/>
              </a:spcAft>
              <a:buNone/>
            </a:pPr>
            <a:endParaRPr/>
          </a:p>
        </p:txBody>
      </p:sp>
      <p:sp>
        <p:nvSpPr>
          <p:cNvPr id="558" name="Google Shape;55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Image source: </a:t>
            </a:r>
            <a:r>
              <a:rPr lang="en-IE" u="sng">
                <a:solidFill>
                  <a:schemeClr val="hlink"/>
                </a:solidFill>
                <a:hlinkClick r:id="rId3"/>
              </a:rPr>
              <a:t>http://openheartcitydublin.ie/</a:t>
            </a:r>
            <a:endParaRPr/>
          </a:p>
          <a:p>
            <a:pPr marL="0" lvl="0" indent="0" algn="l" rtl="0">
              <a:spcBef>
                <a:spcPts val="0"/>
              </a:spcBef>
              <a:spcAft>
                <a:spcPts val="0"/>
              </a:spcAft>
              <a:buNone/>
            </a:pPr>
            <a:endParaRPr/>
          </a:p>
        </p:txBody>
      </p:sp>
      <p:sp>
        <p:nvSpPr>
          <p:cNvPr id="568" name="Google Shape;56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solidFill>
                  <a:srgbClr val="000000"/>
                </a:solidFill>
              </a:rPr>
              <a:t>Image: </a:t>
            </a:r>
            <a:r>
              <a:rPr lang="en-IE" u="sng">
                <a:solidFill>
                  <a:schemeClr val="hlink"/>
                </a:solidFill>
                <a:hlinkClick r:id="rId3"/>
              </a:rPr>
              <a:t>http://openheartcitydublin.ie/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Treatment: </a:t>
            </a:r>
            <a:endParaRPr b="0">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Imprisoned, never told when they would be released, their names were taken, their clothes were taken, uniform, rule of silence, friendships were forbidden, told not to speak of home, visits were discouraged and monitored, outside correspondence was prohibited, manual labour from morning until evening, worked without pay, poor diet, inadequate hygiene, no education- stripped of any opportunity to further themselves. Intergenerational effects. </a:t>
            </a:r>
            <a:endParaRPr b="0">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IE" sz="1200" b="0" i="0" u="none" strike="noStrike">
                <a:solidFill>
                  <a:srgbClr val="000000"/>
                </a:solidFill>
                <a:latin typeface="Calibri"/>
                <a:ea typeface="Calibri"/>
                <a:cs typeface="Calibri"/>
                <a:sym typeface="Calibri"/>
              </a:rPr>
              <a:t>Break-out rooms: What kind of treatment do you think those imprisoned here suffered? Split into 5 groups, give instructions to 4, visit only 4 groups - leave out group 5. (Marginalisation) Bring back and discuss. </a:t>
            </a:r>
            <a:endParaRPr b="0">
              <a:solidFill>
                <a:srgbClr val="000000"/>
              </a:solidFill>
            </a:endParaRPr>
          </a:p>
          <a:p>
            <a:pPr marL="0" lvl="0" indent="0" algn="l" rtl="0">
              <a:spcBef>
                <a:spcPts val="0"/>
              </a:spcBef>
              <a:spcAft>
                <a:spcPts val="0"/>
              </a:spcAft>
              <a:buNone/>
            </a:pPr>
            <a:endParaRPr>
              <a:highlight>
                <a:schemeClr val="dk1"/>
              </a:highlight>
            </a:endParaRPr>
          </a:p>
          <a:p>
            <a:pPr marL="0" lvl="0" indent="0" algn="l" rtl="0">
              <a:spcBef>
                <a:spcPts val="0"/>
              </a:spcBef>
              <a:spcAft>
                <a:spcPts val="0"/>
              </a:spcAft>
              <a:buNone/>
            </a:pPr>
            <a:r>
              <a:rPr lang="en-IE"/>
              <a:t>Stripped of any opportunity to further themselves</a:t>
            </a:r>
            <a:endParaRPr/>
          </a:p>
          <a:p>
            <a:pPr marL="0" lvl="0" indent="0" algn="l" rtl="0">
              <a:spcBef>
                <a:spcPts val="0"/>
              </a:spcBef>
              <a:spcAft>
                <a:spcPts val="0"/>
              </a:spcAft>
              <a:buNone/>
            </a:pPr>
            <a:r>
              <a:rPr lang="en-IE"/>
              <a:t>Inter-generational effects </a:t>
            </a:r>
            <a:endParaRPr/>
          </a:p>
          <a:p>
            <a:pPr marL="0" lvl="0" indent="0" algn="l" rtl="0">
              <a:spcBef>
                <a:spcPts val="0"/>
              </a:spcBef>
              <a:spcAft>
                <a:spcPts val="0"/>
              </a:spcAft>
              <a:buNone/>
            </a:pPr>
            <a:endParaRPr/>
          </a:p>
          <a:p>
            <a:pPr marL="0" lvl="0" indent="0" algn="l" rtl="0">
              <a:spcBef>
                <a:spcPts val="0"/>
              </a:spcBef>
              <a:spcAft>
                <a:spcPts val="0"/>
              </a:spcAft>
              <a:buNone/>
            </a:pPr>
            <a:r>
              <a:rPr lang="en-IE"/>
              <a:t>*Reflective question on slide in terms of treatment and get them to think about it in break out rooms “the treatment of women imprisoned is well documented, what do you know about it?”</a:t>
            </a:r>
            <a:endParaRPr/>
          </a:p>
        </p:txBody>
      </p:sp>
      <p:sp>
        <p:nvSpPr>
          <p:cNvPr id="578" name="Google Shape;57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http://jfmresearch.com/</a:t>
            </a:r>
            <a:endParaRPr/>
          </a:p>
          <a:p>
            <a:pPr marL="0" lvl="0" indent="0" algn="l" rtl="0">
              <a:spcBef>
                <a:spcPts val="0"/>
              </a:spcBef>
              <a:spcAft>
                <a:spcPts val="0"/>
              </a:spcAft>
              <a:buNone/>
            </a:pPr>
            <a:endParaRPr/>
          </a:p>
          <a:p>
            <a:pPr marL="0" lvl="0" indent="0" algn="l" rtl="0">
              <a:spcBef>
                <a:spcPts val="0"/>
              </a:spcBef>
              <a:spcAft>
                <a:spcPts val="0"/>
              </a:spcAft>
              <a:buNone/>
            </a:pPr>
            <a:r>
              <a:rPr lang="en-IE"/>
              <a:t>Refusal to work, trying to escape</a:t>
            </a:r>
            <a:endParaRPr/>
          </a:p>
        </p:txBody>
      </p:sp>
      <p:sp>
        <p:nvSpPr>
          <p:cNvPr id="590" name="Google Shape;59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https://www.irishpost.com/life-style/new-research-aims-to-gather-experiences-of-survivors-of-irelands-magdalene-laundries-199634</a:t>
            </a:r>
            <a:endParaRPr/>
          </a:p>
          <a:p>
            <a:pPr marL="0" lvl="0" indent="0" algn="l" rtl="0">
              <a:spcBef>
                <a:spcPts val="0"/>
              </a:spcBef>
              <a:spcAft>
                <a:spcPts val="0"/>
              </a:spcAft>
              <a:buNone/>
            </a:pPr>
            <a:endParaRPr/>
          </a:p>
          <a:p>
            <a:pPr marL="0" lvl="0" indent="0" algn="l" rtl="0">
              <a:spcBef>
                <a:spcPts val="0"/>
              </a:spcBef>
              <a:spcAft>
                <a:spcPts val="0"/>
              </a:spcAft>
              <a:buNone/>
            </a:pPr>
            <a:r>
              <a:rPr lang="en-IE"/>
              <a:t>Dublin Honours Magdalenes video</a:t>
            </a:r>
            <a:endParaRPr/>
          </a:p>
        </p:txBody>
      </p:sp>
      <p:sp>
        <p:nvSpPr>
          <p:cNvPr id="601" name="Google Shape;60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http://jfmresearch.com/home/preserving-magdalene-history/donnybrook/</a:t>
            </a:r>
            <a:endParaRPr/>
          </a:p>
          <a:p>
            <a:pPr marL="0" lvl="0" indent="0" algn="l" rtl="0">
              <a:spcBef>
                <a:spcPts val="0"/>
              </a:spcBef>
              <a:spcAft>
                <a:spcPts val="0"/>
              </a:spcAft>
              <a:buNone/>
            </a:pPr>
            <a:endParaRPr/>
          </a:p>
          <a:p>
            <a:pPr marL="0" lvl="0" indent="0" algn="l" rtl="0">
              <a:spcBef>
                <a:spcPts val="0"/>
              </a:spcBef>
              <a:spcAft>
                <a:spcPts val="0"/>
              </a:spcAft>
              <a:buNone/>
            </a:pPr>
            <a:r>
              <a:rPr lang="en-IE"/>
              <a:t>Exact figure cannot be determined due to incomplete records in some institutions – Sisters of Mercy in Tuam and Dun Laoghaire. JFMR- 1,663</a:t>
            </a:r>
            <a:endParaRPr/>
          </a:p>
          <a:p>
            <a:pPr marL="0" lvl="0" indent="0" algn="l" rtl="0">
              <a:spcBef>
                <a:spcPts val="0"/>
              </a:spcBef>
              <a:spcAft>
                <a:spcPts val="0"/>
              </a:spcAft>
              <a:buNone/>
            </a:pPr>
            <a:r>
              <a:rPr lang="en-IE"/>
              <a:t>McAleese report didn’t include the women who died before 1922 or those who died in the care of religious orders after the laundries were closed. </a:t>
            </a:r>
            <a:endParaRPr/>
          </a:p>
          <a:p>
            <a:pPr marL="0" lvl="0" indent="0" algn="l" rtl="0">
              <a:spcBef>
                <a:spcPts val="0"/>
              </a:spcBef>
              <a:spcAft>
                <a:spcPts val="0"/>
              </a:spcAft>
              <a:buNone/>
            </a:pPr>
            <a:r>
              <a:rPr lang="en-IE"/>
              <a:t>Death registration - </a:t>
            </a:r>
            <a:endParaRPr/>
          </a:p>
          <a:p>
            <a:pPr marL="0" lvl="0" indent="0" algn="l" rtl="0">
              <a:spcBef>
                <a:spcPts val="0"/>
              </a:spcBef>
              <a:spcAft>
                <a:spcPts val="0"/>
              </a:spcAft>
              <a:buNone/>
            </a:pPr>
            <a:endParaRPr/>
          </a:p>
        </p:txBody>
      </p:sp>
      <p:sp>
        <p:nvSpPr>
          <p:cNvPr id="612" name="Google Shape;61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Image: </a:t>
            </a:r>
            <a:r>
              <a:rPr lang="en-IE" u="sng">
                <a:solidFill>
                  <a:schemeClr val="hlink"/>
                </a:solidFill>
                <a:hlinkClick r:id="rId3"/>
              </a:rPr>
              <a:t>https://edition.cnn.com/2020/10/30/europe/ireland-mother-baby-homes-commission-intl/index.html</a:t>
            </a:r>
            <a:endParaRPr/>
          </a:p>
          <a:p>
            <a:pPr marL="0" lvl="0" indent="0" algn="l" rtl="0">
              <a:spcBef>
                <a:spcPts val="0"/>
              </a:spcBef>
              <a:spcAft>
                <a:spcPts val="0"/>
              </a:spcAft>
              <a:buNone/>
            </a:pPr>
            <a:endParaRPr/>
          </a:p>
          <a:p>
            <a:pPr marL="0" lvl="0" indent="0" algn="l" rtl="0">
              <a:spcBef>
                <a:spcPts val="0"/>
              </a:spcBef>
              <a:spcAft>
                <a:spcPts val="0"/>
              </a:spcAft>
              <a:buNone/>
            </a:pPr>
            <a:r>
              <a:rPr lang="en-IE"/>
              <a:t>Memorialisation: Sean McDermott St., History classes</a:t>
            </a:r>
            <a:endParaRPr/>
          </a:p>
          <a:p>
            <a:pPr marL="0" lvl="0" indent="0" algn="l" rtl="0">
              <a:spcBef>
                <a:spcPts val="0"/>
              </a:spcBef>
              <a:spcAft>
                <a:spcPts val="0"/>
              </a:spcAft>
              <a:buNone/>
            </a:pPr>
            <a:r>
              <a:rPr lang="en-IE"/>
              <a:t>Preventing Repetition: Direct Provision, Nursing Home, intergenerational impacts</a:t>
            </a:r>
            <a:endParaRPr/>
          </a:p>
          <a:p>
            <a:pPr marL="0" lvl="0" indent="0" algn="l" rtl="0">
              <a:spcBef>
                <a:spcPts val="0"/>
              </a:spcBef>
              <a:spcAft>
                <a:spcPts val="0"/>
              </a:spcAft>
              <a:buNone/>
            </a:pPr>
            <a:r>
              <a:rPr lang="en-IE"/>
              <a:t> </a:t>
            </a:r>
            <a:endParaRPr/>
          </a:p>
          <a:p>
            <a:pPr marL="0" lvl="0" indent="0" algn="l" rtl="0">
              <a:spcBef>
                <a:spcPts val="0"/>
              </a:spcBef>
              <a:spcAft>
                <a:spcPts val="0"/>
              </a:spcAft>
              <a:buNone/>
            </a:pPr>
            <a:r>
              <a:rPr lang="en-IE"/>
              <a:t>Get students to design a poster advocating for one of the rights outlined above; right to adoption, birth certs, preventing repetition, advocating for it to be incorporated into the curriculum </a:t>
            </a:r>
            <a:endParaRPr/>
          </a:p>
        </p:txBody>
      </p:sp>
      <p:sp>
        <p:nvSpPr>
          <p:cNvPr id="623" name="Google Shape;62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ced5c127b8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ced5c127b8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ced5c127b8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IE"/>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sz="1200" b="0" i="0" u="none" strike="noStrike">
                <a:solidFill>
                  <a:schemeClr val="lt1"/>
                </a:solidFill>
                <a:latin typeface="Calibri"/>
                <a:ea typeface="Calibri"/>
                <a:cs typeface="Calibri"/>
                <a:sym typeface="Calibri"/>
              </a:rPr>
              <a:t>Step 1: get answers from the class and show them the articles on identity in the UDHR and the CRC</a:t>
            </a:r>
            <a:endParaRPr b="0"/>
          </a:p>
          <a:p>
            <a:pPr marL="0" lvl="0" indent="0" algn="l" rtl="0">
              <a:spcBef>
                <a:spcPts val="0"/>
              </a:spcBef>
              <a:spcAft>
                <a:spcPts val="0"/>
              </a:spcAft>
              <a:buNone/>
            </a:pPr>
            <a:br>
              <a:rPr lang="en-IE" b="0"/>
            </a:br>
            <a:r>
              <a:rPr lang="en-IE" sz="1200" b="0" i="0" u="none" strike="noStrike">
                <a:solidFill>
                  <a:schemeClr val="lt1"/>
                </a:solidFill>
                <a:latin typeface="Calibri"/>
                <a:ea typeface="Calibri"/>
                <a:cs typeface="Calibri"/>
                <a:sym typeface="Calibri"/>
              </a:rPr>
              <a:t>Activity 1: ask them how they would feel if they did not know who their parents are or what their nationality is. Get them to write down their emotions using online forum </a:t>
            </a:r>
            <a:endParaRPr b="0"/>
          </a:p>
          <a:p>
            <a:pPr marL="0" lvl="0" indent="0" algn="l" rtl="0">
              <a:spcBef>
                <a:spcPts val="0"/>
              </a:spcBef>
              <a:spcAft>
                <a:spcPts val="0"/>
              </a:spcAft>
              <a:buNone/>
            </a:pPr>
            <a:br>
              <a:rPr lang="en-IE" b="0"/>
            </a:br>
            <a:r>
              <a:rPr lang="en-IE" sz="1200" b="0" i="0" u="none" strike="noStrike">
                <a:solidFill>
                  <a:schemeClr val="lt1"/>
                </a:solidFill>
                <a:latin typeface="Calibri"/>
                <a:ea typeface="Calibri"/>
                <a:cs typeface="Calibri"/>
                <a:sym typeface="Calibri"/>
              </a:rPr>
              <a:t>Step 3: highlight how this was a reality for those living in mother and baby homes. If the father was black he was generally listed as ‘african’ rather than his country of origin. Africa is a huge continent, it would be like identifying us as solely european as opposed to irish </a:t>
            </a:r>
            <a:endParaRPr b="0"/>
          </a:p>
          <a:p>
            <a:pPr marL="0" lvl="0" indent="0" algn="l" rtl="0">
              <a:spcBef>
                <a:spcPts val="0"/>
              </a:spcBef>
              <a:spcAft>
                <a:spcPts val="0"/>
              </a:spcAft>
              <a:buNone/>
            </a:pPr>
            <a:br>
              <a:rPr lang="en-IE"/>
            </a:br>
            <a:endParaRPr/>
          </a:p>
        </p:txBody>
      </p:sp>
      <p:sp>
        <p:nvSpPr>
          <p:cNvPr id="228" name="Google Shape;22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Childline, Barnardos, Pieta House, Samaritans, TULSA (ask Mary)</a:t>
            </a:r>
            <a:endParaRPr/>
          </a:p>
          <a:p>
            <a:pPr marL="0" lvl="0" indent="0" algn="l" rtl="0">
              <a:spcBef>
                <a:spcPts val="0"/>
              </a:spcBef>
              <a:spcAft>
                <a:spcPts val="0"/>
              </a:spcAft>
              <a:buNone/>
            </a:pPr>
            <a:endParaRPr/>
          </a:p>
          <a:p>
            <a:pPr marL="0" lvl="0" indent="0" algn="l" rtl="0">
              <a:spcBef>
                <a:spcPts val="0"/>
              </a:spcBef>
              <a:spcAft>
                <a:spcPts val="0"/>
              </a:spcAft>
              <a:buNone/>
            </a:pPr>
            <a:r>
              <a:rPr lang="en-IE"/>
              <a:t>“If you have been affected or upset by any of the issues that we raised today then please talk to somebody or use the following helplines”</a:t>
            </a:r>
            <a:endParaRPr/>
          </a:p>
        </p:txBody>
      </p:sp>
      <p:sp>
        <p:nvSpPr>
          <p:cNvPr id="639" name="Google Shape;63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c7a9bfc74b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c7a9bfc74b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These are the human rights abuses outlined in the ICCL press briefing on the report of the Mother and Baby Homes Commission</a:t>
            </a:r>
            <a:endParaRPr/>
          </a:p>
          <a:p>
            <a:pPr marL="0" lvl="0" indent="0" algn="l" rtl="0">
              <a:spcBef>
                <a:spcPts val="0"/>
              </a:spcBef>
              <a:spcAft>
                <a:spcPts val="0"/>
              </a:spcAft>
              <a:buNone/>
            </a:pPr>
            <a:r>
              <a:rPr lang="en-IE" u="sng">
                <a:solidFill>
                  <a:schemeClr val="hlink"/>
                </a:solidFill>
                <a:hlinkClick r:id="rId3"/>
              </a:rPr>
              <a:t>https://www.iccl.ie/wp-content/uploads/2021/03/Press-briefing-ICCL-analysis-of-MBHC-report.pdf</a:t>
            </a:r>
            <a:endParaRPr/>
          </a:p>
          <a:p>
            <a:pPr marL="0" lvl="0" indent="0" algn="l" rtl="0">
              <a:spcBef>
                <a:spcPts val="0"/>
              </a:spcBef>
              <a:spcAft>
                <a:spcPts val="0"/>
              </a:spcAft>
              <a:buNone/>
            </a:pPr>
            <a:endParaRPr/>
          </a:p>
          <a:p>
            <a:pPr marL="0" lvl="0" indent="0" algn="l" rtl="0">
              <a:spcBef>
                <a:spcPts val="0"/>
              </a:spcBef>
              <a:spcAft>
                <a:spcPts val="0"/>
              </a:spcAft>
              <a:buNone/>
            </a:pPr>
            <a:r>
              <a:rPr lang="en-IE"/>
              <a:t>Step 1: discuss each human rights violation with the students and continue highlight the abuses throughout the class</a:t>
            </a:r>
            <a:endParaRPr>
              <a:solidFill>
                <a:srgbClr val="000000"/>
              </a:solidFill>
            </a:endParaRPr>
          </a:p>
        </p:txBody>
      </p:sp>
      <p:sp>
        <p:nvSpPr>
          <p:cNvPr id="239" name="Google Shape;239;gc7a9bfc74b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sz="1200" b="0" i="0" u="none" strike="noStrike">
                <a:solidFill>
                  <a:schemeClr val="dk1"/>
                </a:solidFill>
                <a:latin typeface="Calibri"/>
                <a:ea typeface="Calibri"/>
                <a:cs typeface="Calibri"/>
                <a:sym typeface="Calibri"/>
              </a:rPr>
              <a:t>Step 1: put them into a breakout room </a:t>
            </a:r>
            <a:endParaRPr b="0"/>
          </a:p>
          <a:p>
            <a:pPr marL="0" lvl="0" indent="0" algn="l" rtl="0">
              <a:spcBef>
                <a:spcPts val="0"/>
              </a:spcBef>
              <a:spcAft>
                <a:spcPts val="0"/>
              </a:spcAft>
              <a:buNone/>
            </a:pPr>
            <a:br>
              <a:rPr lang="en-IE" b="0"/>
            </a:br>
            <a:r>
              <a:rPr lang="en-IE" sz="1200" b="0" i="0" u="none" strike="noStrike">
                <a:solidFill>
                  <a:schemeClr val="dk1"/>
                </a:solidFill>
                <a:latin typeface="Calibri"/>
                <a:ea typeface="Calibri"/>
                <a:cs typeface="Calibri"/>
                <a:sym typeface="Calibri"/>
              </a:rPr>
              <a:t>Activity 1: get them to discuss what they think makes up your identity and nominate a speaker</a:t>
            </a:r>
            <a:endParaRPr b="0"/>
          </a:p>
          <a:p>
            <a:pPr marL="0" lvl="0" indent="0" algn="l" rtl="0">
              <a:spcBef>
                <a:spcPts val="0"/>
              </a:spcBef>
              <a:spcAft>
                <a:spcPts val="0"/>
              </a:spcAft>
              <a:buNone/>
            </a:pPr>
            <a:br>
              <a:rPr lang="en-IE" b="0"/>
            </a:br>
            <a:r>
              <a:rPr lang="en-IE" sz="1200" b="0" i="0" u="none" strike="noStrike">
                <a:solidFill>
                  <a:schemeClr val="dk1"/>
                </a:solidFill>
                <a:latin typeface="Calibri"/>
                <a:ea typeface="Calibri"/>
                <a:cs typeface="Calibri"/>
                <a:sym typeface="Calibri"/>
              </a:rPr>
              <a:t>Step 2: bring them pack into the main room and get their answers </a:t>
            </a:r>
            <a:endParaRPr b="0"/>
          </a:p>
          <a:p>
            <a:pPr marL="0" lvl="0" indent="0" algn="l" rtl="0">
              <a:spcBef>
                <a:spcPts val="0"/>
              </a:spcBef>
              <a:spcAft>
                <a:spcPts val="0"/>
              </a:spcAft>
              <a:buNone/>
            </a:pPr>
            <a:br>
              <a:rPr lang="en-IE"/>
            </a:br>
            <a:r>
              <a:rPr lang="en-IE"/>
              <a:t>Activity 2: ask them how they would feel if they did not know who their parents are or what their nationality is. Get them to write down their emotions using online forum </a:t>
            </a:r>
            <a:endParaRPr/>
          </a:p>
          <a:p>
            <a:pPr marL="0" lvl="0" indent="0" algn="l" rtl="0">
              <a:spcBef>
                <a:spcPts val="0"/>
              </a:spcBef>
              <a:spcAft>
                <a:spcPts val="0"/>
              </a:spcAft>
              <a:buClr>
                <a:schemeClr val="dk1"/>
              </a:buClr>
              <a:buFont typeface="Arial"/>
              <a:buNone/>
            </a:pPr>
            <a:br>
              <a:rPr lang="en-IE"/>
            </a:br>
            <a:r>
              <a:rPr lang="en-IE"/>
              <a:t>Step 3: highlight how this was a reality for those living in mother and baby homes. If the father was black he was generally listed as ‘african’ rather than his country of origin. Africa is a huge continent, it would be like identifying us as solely european as opposed to irish </a:t>
            </a:r>
            <a:endParaRPr/>
          </a:p>
          <a:p>
            <a:pPr marL="0" lvl="0" indent="0" algn="l" rtl="0">
              <a:spcBef>
                <a:spcPts val="0"/>
              </a:spcBef>
              <a:spcAft>
                <a:spcPts val="0"/>
              </a:spcAft>
              <a:buClr>
                <a:schemeClr val="dk1"/>
              </a:buClr>
              <a:buFont typeface="Arial"/>
              <a:buNone/>
            </a:pPr>
            <a:br>
              <a:rPr lang="en-IE"/>
            </a:br>
            <a:endParaRPr/>
          </a:p>
          <a:p>
            <a:pPr marL="0" lvl="0" indent="0" algn="l" rtl="0">
              <a:spcBef>
                <a:spcPts val="0"/>
              </a:spcBef>
              <a:spcAft>
                <a:spcPts val="0"/>
              </a:spcAft>
              <a:buNone/>
            </a:pPr>
            <a:endParaRPr/>
          </a:p>
        </p:txBody>
      </p:sp>
      <p:sp>
        <p:nvSpPr>
          <p:cNvPr id="270" name="Google Shape;27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Explain the diagram of Irish institutions and who ran each institution. Explain how schools are also an Irish institution </a:t>
            </a:r>
            <a:endParaRPr/>
          </a:p>
        </p:txBody>
      </p:sp>
      <p:sp>
        <p:nvSpPr>
          <p:cNvPr id="314" name="Google Shape;3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IE"/>
              <a:t>PC Sijia</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IE"/>
              <a:t>Facts: </a:t>
            </a:r>
            <a:r>
              <a:rPr lang="en-IE" sz="1100"/>
              <a:t>Many survivors have brought cases to the courts in relation to access to birth certificates</a:t>
            </a:r>
            <a:endParaRPr sz="1100">
              <a:latin typeface="Arial"/>
              <a:ea typeface="Arial"/>
              <a:cs typeface="Arial"/>
              <a:sym typeface="Arial"/>
            </a:endParaRPr>
          </a:p>
          <a:p>
            <a:pPr marL="228600" lvl="0" indent="-203200" algn="l" rtl="0">
              <a:lnSpc>
                <a:spcPct val="90000"/>
              </a:lnSpc>
              <a:spcBef>
                <a:spcPts val="1001"/>
              </a:spcBef>
              <a:spcAft>
                <a:spcPts val="0"/>
              </a:spcAft>
              <a:buClr>
                <a:schemeClr val="dk1"/>
              </a:buClr>
              <a:buSzPts val="1100"/>
              <a:buChar char="•"/>
            </a:pPr>
            <a:r>
              <a:rPr lang="en-IE" sz="1100"/>
              <a:t>The Court has recognised that survivors have the right to know their identity but insists that this right must be balanced against their birth mother’s right to privacy </a:t>
            </a:r>
            <a:endParaRPr sz="1100">
              <a:latin typeface="Arial"/>
              <a:ea typeface="Arial"/>
              <a:cs typeface="Arial"/>
              <a:sym typeface="Arial"/>
            </a:endParaRPr>
          </a:p>
          <a:p>
            <a:pPr marL="228600" lvl="0" indent="-203200" algn="l" rtl="0">
              <a:lnSpc>
                <a:spcPct val="90000"/>
              </a:lnSpc>
              <a:spcBef>
                <a:spcPts val="1001"/>
              </a:spcBef>
              <a:spcAft>
                <a:spcPts val="0"/>
              </a:spcAft>
              <a:buClr>
                <a:schemeClr val="dk1"/>
              </a:buClr>
              <a:buSzPts val="1100"/>
              <a:buChar char="•"/>
            </a:pPr>
            <a:r>
              <a:rPr lang="en-IE" sz="1100"/>
              <a:t>This means that survivors do not get access to their own birth certificates despite the fact that birth certificates are public documents in Ireland </a:t>
            </a:r>
            <a:endParaRPr sz="500"/>
          </a:p>
          <a:p>
            <a:pPr marL="0" lvl="0" indent="0" algn="l" rtl="0">
              <a:spcBef>
                <a:spcPts val="0"/>
              </a:spcBef>
              <a:spcAft>
                <a:spcPts val="0"/>
              </a:spcAft>
              <a:buClr>
                <a:schemeClr val="dk1"/>
              </a:buClr>
              <a:buFont typeface="Arial"/>
              <a:buNone/>
            </a:pP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IE"/>
              <a:t>Activity: If you didn’t know you name or your nationality, who would you be? How do these two things form part of your identity?</a:t>
            </a:r>
            <a:endParaRPr>
              <a:latin typeface="Arial"/>
              <a:ea typeface="Arial"/>
              <a:cs typeface="Arial"/>
              <a:sym typeface="Arial"/>
            </a:endParaRPr>
          </a:p>
          <a:p>
            <a:pPr marL="0" lvl="0" indent="0" algn="l" rtl="0">
              <a:spcBef>
                <a:spcPts val="0"/>
              </a:spcBef>
              <a:spcAft>
                <a:spcPts val="0"/>
              </a:spcAft>
              <a:buNone/>
            </a:pPr>
            <a:endParaRPr/>
          </a:p>
        </p:txBody>
      </p:sp>
      <p:sp>
        <p:nvSpPr>
          <p:cNvPr id="342" name="Google Shape;34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9" name="Google Shape;79;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6" name="Google Shape;86;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
        <p:cNvGrpSpPr/>
        <p:nvPr/>
      </p:nvGrpSpPr>
      <p:grpSpPr>
        <a:xfrm>
          <a:off x="0" y="0"/>
          <a:ext cx="0" cy="0"/>
          <a:chOff x="0" y="0"/>
          <a:chExt cx="0" cy="0"/>
        </a:xfrm>
      </p:grpSpPr>
      <p:sp>
        <p:nvSpPr>
          <p:cNvPr id="97" name="Google Shape;97;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2"/>
        <p:cNvGrpSpPr/>
        <p:nvPr/>
      </p:nvGrpSpPr>
      <p:grpSpPr>
        <a:xfrm>
          <a:off x="0" y="0"/>
          <a:ext cx="0" cy="0"/>
          <a:chOff x="0" y="0"/>
          <a:chExt cx="0" cy="0"/>
        </a:xfrm>
      </p:grpSpPr>
      <p:sp>
        <p:nvSpPr>
          <p:cNvPr id="103" name="Google Shape;103;gd6f871dbff_0_64"/>
          <p:cNvSpPr/>
          <p:nvPr/>
        </p:nvSpPr>
        <p:spPr>
          <a:xfrm>
            <a:off x="0" y="6727600"/>
            <a:ext cx="12192000" cy="1305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 name="Google Shape;104;gd6f871dbff_0_64"/>
          <p:cNvSpPr txBox="1">
            <a:spLocks noGrp="1"/>
          </p:cNvSpPr>
          <p:nvPr>
            <p:ph type="title"/>
          </p:nvPr>
        </p:nvSpPr>
        <p:spPr>
          <a:xfrm>
            <a:off x="415600" y="521800"/>
            <a:ext cx="11360700" cy="8349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gd6f871dbff_0_64"/>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106" name="Google Shape;106;gd6f871dbff_0_64"/>
          <p:cNvSpPr txBox="1">
            <a:spLocks noGrp="1"/>
          </p:cNvSpPr>
          <p:nvPr>
            <p:ph type="sldNum" idx="12"/>
          </p:nvPr>
        </p:nvSpPr>
        <p:spPr>
          <a:xfrm>
            <a:off x="11320333" y="6241346"/>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3"/>
        <p:cNvGrpSpPr/>
        <p:nvPr/>
      </p:nvGrpSpPr>
      <p:grpSpPr>
        <a:xfrm>
          <a:off x="0" y="0"/>
          <a:ext cx="0" cy="0"/>
          <a:chOff x="0" y="0"/>
          <a:chExt cx="0" cy="0"/>
        </a:xfrm>
      </p:grpSpPr>
      <p:sp>
        <p:nvSpPr>
          <p:cNvPr id="114" name="Google Shape;114;gce45f02888_2_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gce45f02888_2_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gce45f02888_2_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ce45f02888_2_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ce45f02888_2_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9"/>
        <p:cNvGrpSpPr/>
        <p:nvPr/>
      </p:nvGrpSpPr>
      <p:grpSpPr>
        <a:xfrm>
          <a:off x="0" y="0"/>
          <a:ext cx="0" cy="0"/>
          <a:chOff x="0" y="0"/>
          <a:chExt cx="0" cy="0"/>
        </a:xfrm>
      </p:grpSpPr>
      <p:sp>
        <p:nvSpPr>
          <p:cNvPr id="120" name="Google Shape;120;gce45f02888_2_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ce45f02888_2_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gce45f02888_2_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gce45f02888_2_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gce45f02888_2_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gce45f02888_2_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6"/>
        <p:cNvGrpSpPr/>
        <p:nvPr/>
      </p:nvGrpSpPr>
      <p:grpSpPr>
        <a:xfrm>
          <a:off x="0" y="0"/>
          <a:ext cx="0" cy="0"/>
          <a:chOff x="0" y="0"/>
          <a:chExt cx="0" cy="0"/>
        </a:xfrm>
      </p:grpSpPr>
      <p:sp>
        <p:nvSpPr>
          <p:cNvPr id="127" name="Google Shape;127;gce45f02888_2_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ce45f02888_2_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9" name="Google Shape;129;gce45f02888_2_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ce45f02888_2_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ce45f02888_2_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2"/>
        <p:cNvGrpSpPr/>
        <p:nvPr/>
      </p:nvGrpSpPr>
      <p:grpSpPr>
        <a:xfrm>
          <a:off x="0" y="0"/>
          <a:ext cx="0" cy="0"/>
          <a:chOff x="0" y="0"/>
          <a:chExt cx="0" cy="0"/>
        </a:xfrm>
      </p:grpSpPr>
      <p:sp>
        <p:nvSpPr>
          <p:cNvPr id="133" name="Google Shape;133;gce45f02888_2_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ce45f02888_2_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5" name="Google Shape;135;gce45f02888_2_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gce45f02888_2_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gce45f02888_2_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8"/>
        <p:cNvGrpSpPr/>
        <p:nvPr/>
      </p:nvGrpSpPr>
      <p:grpSpPr>
        <a:xfrm>
          <a:off x="0" y="0"/>
          <a:ext cx="0" cy="0"/>
          <a:chOff x="0" y="0"/>
          <a:chExt cx="0" cy="0"/>
        </a:xfrm>
      </p:grpSpPr>
      <p:sp>
        <p:nvSpPr>
          <p:cNvPr id="139" name="Google Shape;139;gce45f02888_2_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ce45f02888_2_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1" name="Google Shape;141;gce45f02888_2_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gce45f02888_2_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3" name="Google Shape;143;gce45f02888_2_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gce45f02888_2_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ce45f02888_2_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ce45f02888_2_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4" name="Google Shape;2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7"/>
        <p:cNvGrpSpPr/>
        <p:nvPr/>
      </p:nvGrpSpPr>
      <p:grpSpPr>
        <a:xfrm>
          <a:off x="0" y="0"/>
          <a:ext cx="0" cy="0"/>
          <a:chOff x="0" y="0"/>
          <a:chExt cx="0" cy="0"/>
        </a:xfrm>
      </p:grpSpPr>
      <p:sp>
        <p:nvSpPr>
          <p:cNvPr id="148" name="Google Shape;148;gce45f02888_2_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ce45f02888_2_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gce45f02888_2_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ce45f02888_2_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
        <p:cNvGrpSpPr/>
        <p:nvPr/>
      </p:nvGrpSpPr>
      <p:grpSpPr>
        <a:xfrm>
          <a:off x="0" y="0"/>
          <a:ext cx="0" cy="0"/>
          <a:chOff x="0" y="0"/>
          <a:chExt cx="0" cy="0"/>
        </a:xfrm>
      </p:grpSpPr>
      <p:sp>
        <p:nvSpPr>
          <p:cNvPr id="153" name="Google Shape;153;gce45f02888_2_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gce45f02888_2_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ce45f02888_2_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6"/>
        <p:cNvGrpSpPr/>
        <p:nvPr/>
      </p:nvGrpSpPr>
      <p:grpSpPr>
        <a:xfrm>
          <a:off x="0" y="0"/>
          <a:ext cx="0" cy="0"/>
          <a:chOff x="0" y="0"/>
          <a:chExt cx="0" cy="0"/>
        </a:xfrm>
      </p:grpSpPr>
      <p:sp>
        <p:nvSpPr>
          <p:cNvPr id="157" name="Google Shape;157;gce45f02888_2_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ce45f02888_2_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9" name="Google Shape;159;gce45f02888_2_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0" name="Google Shape;160;gce45f02888_2_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gce45f02888_2_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gce45f02888_2_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3"/>
        <p:cNvGrpSpPr/>
        <p:nvPr/>
      </p:nvGrpSpPr>
      <p:grpSpPr>
        <a:xfrm>
          <a:off x="0" y="0"/>
          <a:ext cx="0" cy="0"/>
          <a:chOff x="0" y="0"/>
          <a:chExt cx="0" cy="0"/>
        </a:xfrm>
      </p:grpSpPr>
      <p:sp>
        <p:nvSpPr>
          <p:cNvPr id="164" name="Google Shape;164;gce45f02888_2_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gce45f02888_2_5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6" name="Google Shape;166;gce45f02888_2_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7" name="Google Shape;167;gce45f02888_2_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gce45f02888_2_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ce45f02888_2_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0"/>
        <p:cNvGrpSpPr/>
        <p:nvPr/>
      </p:nvGrpSpPr>
      <p:grpSpPr>
        <a:xfrm>
          <a:off x="0" y="0"/>
          <a:ext cx="0" cy="0"/>
          <a:chOff x="0" y="0"/>
          <a:chExt cx="0" cy="0"/>
        </a:xfrm>
      </p:grpSpPr>
      <p:sp>
        <p:nvSpPr>
          <p:cNvPr id="171" name="Google Shape;171;gce45f02888_2_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gce45f02888_2_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gce45f02888_2_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gce45f02888_2_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ce45f02888_2_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6"/>
        <p:cNvGrpSpPr/>
        <p:nvPr/>
      </p:nvGrpSpPr>
      <p:grpSpPr>
        <a:xfrm>
          <a:off x="0" y="0"/>
          <a:ext cx="0" cy="0"/>
          <a:chOff x="0" y="0"/>
          <a:chExt cx="0" cy="0"/>
        </a:xfrm>
      </p:grpSpPr>
      <p:sp>
        <p:nvSpPr>
          <p:cNvPr id="177" name="Google Shape;177;gce45f02888_2_6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ce45f02888_2_6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gce45f02888_2_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gce45f02888_2_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gce45f02888_2_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8"/>
        <p:cNvGrpSpPr/>
        <p:nvPr/>
      </p:nvGrpSpPr>
      <p:grpSpPr>
        <a:xfrm>
          <a:off x="0" y="0"/>
          <a:ext cx="0" cy="0"/>
          <a:chOff x="0" y="0"/>
          <a:chExt cx="0" cy="0"/>
        </a:xfrm>
      </p:grpSpPr>
      <p:sp>
        <p:nvSpPr>
          <p:cNvPr id="189" name="Google Shape;189;gced5c127b8_5_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gced5c127b8_5_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91" name="Google Shape;191;gced5c127b8_5_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gced5c127b8_5_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ced5c127b8_5_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4"/>
        <p:cNvGrpSpPr/>
        <p:nvPr/>
      </p:nvGrpSpPr>
      <p:grpSpPr>
        <a:xfrm>
          <a:off x="0" y="0"/>
          <a:ext cx="0" cy="0"/>
          <a:chOff x="0" y="0"/>
          <a:chExt cx="0" cy="0"/>
        </a:xfrm>
      </p:grpSpPr>
      <p:sp>
        <p:nvSpPr>
          <p:cNvPr id="195" name="Google Shape;195;gced5c127b8_5_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gced5c127b8_5_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7" name="Google Shape;197;gced5c127b8_5_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gced5c127b8_5_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gced5c127b8_5_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
        <p:cNvGrpSpPr/>
        <p:nvPr/>
      </p:nvGrpSpPr>
      <p:grpSpPr>
        <a:xfrm>
          <a:off x="0" y="0"/>
          <a:ext cx="0" cy="0"/>
          <a:chOff x="0" y="0"/>
          <a:chExt cx="0" cy="0"/>
        </a:xfrm>
      </p:grpSpPr>
      <p:sp>
        <p:nvSpPr>
          <p:cNvPr id="40" name="Google Shape;40;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sp>
        <p:nvSpPr>
          <p:cNvPr id="28" name="Google Shape;2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gce45f02888_2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 name="Google Shape;109;gce45f02888_2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gce45f02888_2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gce45f02888_2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gce45f02888_2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2"/>
        <p:cNvGrpSpPr/>
        <p:nvPr/>
      </p:nvGrpSpPr>
      <p:grpSpPr>
        <a:xfrm>
          <a:off x="0" y="0"/>
          <a:ext cx="0" cy="0"/>
          <a:chOff x="0" y="0"/>
          <a:chExt cx="0" cy="0"/>
        </a:xfrm>
      </p:grpSpPr>
      <p:sp>
        <p:nvSpPr>
          <p:cNvPr id="183" name="Google Shape;183;gced5c127b8_5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4" name="Google Shape;184;gced5c127b8_5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85" name="Google Shape;185;gced5c127b8_5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86" name="Google Shape;186;gced5c127b8_5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87" name="Google Shape;187;gced5c127b8_5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drive.google.com/file/d/1SW2ksaUXhNw-5-2s_DCKiWpKRQcR1f1D/view"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4.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drive.google.com/file/d/12JnarHKSu878w4gJ0z0L6tKb74S9RaZY/view"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hyperlink" Target="http://drive.google.com/file/d/1tBx94sITfWzKpz0JGNmg66TYqoDPdILf/vie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hyperlink" Target="http://www.youtube.com/watch?v=VOjMOsJjUK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4"/>
        <p:cNvGrpSpPr/>
        <p:nvPr/>
      </p:nvGrpSpPr>
      <p:grpSpPr>
        <a:xfrm>
          <a:off x="0" y="0"/>
          <a:ext cx="0" cy="0"/>
          <a:chOff x="0" y="0"/>
          <a:chExt cx="0" cy="0"/>
        </a:xfrm>
      </p:grpSpPr>
      <p:sp>
        <p:nvSpPr>
          <p:cNvPr id="205" name="Google Shape;205;p1"/>
          <p:cNvSpPr/>
          <p:nvPr/>
        </p:nvSpPr>
        <p:spPr>
          <a:xfrm>
            <a:off x="0"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6" name="Google Shape;206;p1"/>
          <p:cNvPicPr preferRelativeResize="0"/>
          <p:nvPr/>
        </p:nvPicPr>
        <p:blipFill rotWithShape="1">
          <a:blip r:embed="rId3">
            <a:alphaModFix amt="50000"/>
          </a:blip>
          <a:srcRect l="5357"/>
          <a:stretch/>
        </p:blipFill>
        <p:spPr>
          <a:xfrm>
            <a:off x="20" y="10"/>
            <a:ext cx="12188930" cy="6857990"/>
          </a:xfrm>
          <a:prstGeom prst="rect">
            <a:avLst/>
          </a:prstGeom>
          <a:noFill/>
          <a:ln>
            <a:noFill/>
          </a:ln>
        </p:spPr>
      </p:pic>
      <p:sp>
        <p:nvSpPr>
          <p:cNvPr id="207" name="Google Shape;207;p1"/>
          <p:cNvSpPr txBox="1">
            <a:spLocks noGrp="1"/>
          </p:cNvSpPr>
          <p:nvPr>
            <p:ph type="ctrTitle"/>
          </p:nvPr>
        </p:nvSpPr>
        <p:spPr>
          <a:xfrm>
            <a:off x="1524000" y="1122363"/>
            <a:ext cx="9144000" cy="306324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600"/>
              <a:buFont typeface="Calibri"/>
              <a:buNone/>
            </a:pPr>
            <a:br>
              <a:rPr lang="en-IE" sz="4600" dirty="0">
                <a:solidFill>
                  <a:srgbClr val="FFFFFF"/>
                </a:solidFill>
              </a:rPr>
            </a:br>
            <a:br>
              <a:rPr lang="en-IE" sz="4600" dirty="0">
                <a:solidFill>
                  <a:srgbClr val="FFFFFF"/>
                </a:solidFill>
              </a:rPr>
            </a:br>
            <a:r>
              <a:rPr lang="en-IE" sz="4600" dirty="0">
                <a:solidFill>
                  <a:srgbClr val="FFFFFF"/>
                </a:solidFill>
              </a:rPr>
              <a:t>Lesson Plan: The Right to Identity and Ireland’s Dark Institutional History </a:t>
            </a:r>
            <a:endParaRPr sz="4600" dirty="0">
              <a:solidFill>
                <a:srgbClr val="FFFFFF"/>
              </a:solidFill>
            </a:endParaRPr>
          </a:p>
        </p:txBody>
      </p:sp>
      <p:sp>
        <p:nvSpPr>
          <p:cNvPr id="209" name="Google Shape;209;p1"/>
          <p:cNvSpPr/>
          <p:nvPr/>
        </p:nvSpPr>
        <p:spPr>
          <a:xfrm>
            <a:off x="3974206" y="4368623"/>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4901"/>
            </a:srgbClr>
          </a:solidFill>
          <a:ln w="44450" cap="rnd" cmpd="sng">
            <a:solidFill>
              <a:srgbClr val="FFFFFF">
                <a:alpha val="74901"/>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5"/>
        <p:cNvGrpSpPr/>
        <p:nvPr/>
      </p:nvGrpSpPr>
      <p:grpSpPr>
        <a:xfrm>
          <a:off x="0" y="0"/>
          <a:ext cx="0" cy="0"/>
          <a:chOff x="0" y="0"/>
          <a:chExt cx="0" cy="0"/>
        </a:xfrm>
      </p:grpSpPr>
      <p:sp>
        <p:nvSpPr>
          <p:cNvPr id="356" name="Google Shape;356;p6"/>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7" name="Google Shape;357;p6"/>
          <p:cNvPicPr preferRelativeResize="0"/>
          <p:nvPr/>
        </p:nvPicPr>
        <p:blipFill rotWithShape="1">
          <a:blip r:embed="rId3">
            <a:alphaModFix amt="35000"/>
          </a:blip>
          <a:srcRect t="20495"/>
          <a:stretch/>
        </p:blipFill>
        <p:spPr>
          <a:xfrm>
            <a:off x="20" y="1"/>
            <a:ext cx="12191980" cy="6857999"/>
          </a:xfrm>
          <a:prstGeom prst="rect">
            <a:avLst/>
          </a:prstGeom>
          <a:noFill/>
          <a:ln>
            <a:noFill/>
          </a:ln>
        </p:spPr>
      </p:pic>
      <p:sp>
        <p:nvSpPr>
          <p:cNvPr id="358" name="Google Shape;358;p6"/>
          <p:cNvSpPr txBox="1">
            <a:spLocks noGrp="1"/>
          </p:cNvSpPr>
          <p:nvPr>
            <p:ph type="title"/>
          </p:nvPr>
        </p:nvSpPr>
        <p:spPr>
          <a:xfrm>
            <a:off x="838201" y="1065862"/>
            <a:ext cx="3313164" cy="472627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00000"/>
              <a:buFont typeface="Calibri"/>
              <a:buNone/>
            </a:pPr>
            <a:br>
              <a:rPr lang="en-IE" sz="4000">
                <a:solidFill>
                  <a:srgbClr val="FFFFFF"/>
                </a:solidFill>
              </a:rPr>
            </a:br>
            <a:br>
              <a:rPr lang="en-IE" sz="4000">
                <a:solidFill>
                  <a:srgbClr val="FFFFFF"/>
                </a:solidFill>
              </a:rPr>
            </a:br>
            <a:r>
              <a:rPr lang="en-IE" sz="6700">
                <a:solidFill>
                  <a:srgbClr val="FFFFFF"/>
                </a:solidFill>
              </a:rPr>
              <a:t>Mother and Baby </a:t>
            </a:r>
            <a:br>
              <a:rPr lang="en-IE" sz="6700">
                <a:solidFill>
                  <a:srgbClr val="FFFFFF"/>
                </a:solidFill>
              </a:rPr>
            </a:br>
            <a:r>
              <a:rPr lang="en-IE" sz="6700">
                <a:solidFill>
                  <a:srgbClr val="FFFFFF"/>
                </a:solidFill>
              </a:rPr>
              <a:t>Homes</a:t>
            </a:r>
            <a:br>
              <a:rPr lang="en-IE" sz="6000">
                <a:solidFill>
                  <a:srgbClr val="FFFFFF"/>
                </a:solidFill>
              </a:rPr>
            </a:br>
            <a:br>
              <a:rPr lang="en-IE" sz="4000">
                <a:solidFill>
                  <a:srgbClr val="FFFFFF"/>
                </a:solidFill>
              </a:rPr>
            </a:br>
            <a:endParaRPr sz="4000">
              <a:solidFill>
                <a:srgbClr val="FFFFFF"/>
              </a:solidFill>
            </a:endParaRPr>
          </a:p>
        </p:txBody>
      </p:sp>
      <p:cxnSp>
        <p:nvCxnSpPr>
          <p:cNvPr id="359" name="Google Shape;359;p6"/>
          <p:cNvCxnSpPr/>
          <p:nvPr/>
        </p:nvCxnSpPr>
        <p:spPr>
          <a:xfrm>
            <a:off x="4653372" y="2286000"/>
            <a:ext cx="0" cy="2286000"/>
          </a:xfrm>
          <a:prstGeom prst="straightConnector1">
            <a:avLst/>
          </a:prstGeom>
          <a:noFill/>
          <a:ln w="15875" cap="flat" cmpd="sng">
            <a:solidFill>
              <a:srgbClr val="FFFFFF"/>
            </a:solidFill>
            <a:prstDash val="solid"/>
            <a:miter lim="800000"/>
            <a:headEnd type="none" w="sm" len="sm"/>
            <a:tailEnd type="none" w="sm" len="sm"/>
          </a:ln>
        </p:spPr>
      </p:cxnSp>
      <p:sp>
        <p:nvSpPr>
          <p:cNvPr id="360" name="Google Shape;360;p6"/>
          <p:cNvSpPr txBox="1">
            <a:spLocks noGrp="1"/>
          </p:cNvSpPr>
          <p:nvPr>
            <p:ph type="body" idx="1"/>
          </p:nvPr>
        </p:nvSpPr>
        <p:spPr>
          <a:xfrm>
            <a:off x="5233304" y="1065862"/>
            <a:ext cx="5744700" cy="4726200"/>
          </a:xfrm>
          <a:prstGeom prst="rect">
            <a:avLst/>
          </a:prstGeom>
          <a:noFill/>
          <a:ln>
            <a:noFill/>
          </a:ln>
        </p:spPr>
        <p:txBody>
          <a:bodyPr spcFirstLastPara="1" wrap="square" lIns="91425" tIns="45700" rIns="91425" bIns="45700" anchor="ctr" anchorCtr="0">
            <a:normAutofit/>
          </a:bodyPr>
          <a:lstStyle/>
          <a:p>
            <a:pPr marL="139700" lvl="0" indent="-190500" algn="ctr" rtl="0">
              <a:lnSpc>
                <a:spcPct val="115000"/>
              </a:lnSpc>
              <a:spcBef>
                <a:spcPts val="0"/>
              </a:spcBef>
              <a:spcAft>
                <a:spcPts val="0"/>
              </a:spcAft>
              <a:buClr>
                <a:schemeClr val="dk1"/>
              </a:buClr>
              <a:buSzPts val="1100"/>
              <a:buFont typeface="Arial"/>
              <a:buNone/>
            </a:pPr>
            <a:r>
              <a:rPr lang="en-IE" sz="2600" i="1">
                <a:solidFill>
                  <a:srgbClr val="FFFFFF"/>
                </a:solidFill>
                <a:highlight>
                  <a:srgbClr val="000000"/>
                </a:highlight>
                <a:latin typeface="Arial"/>
                <a:ea typeface="Arial"/>
                <a:cs typeface="Arial"/>
                <a:sym typeface="Arial"/>
              </a:rPr>
              <a:t>‘He is not hers, although she bore</a:t>
            </a:r>
            <a:endParaRPr sz="2600" i="1">
              <a:solidFill>
                <a:srgbClr val="FFFFFF"/>
              </a:solidFill>
              <a:highlight>
                <a:srgbClr val="000000"/>
              </a:highlight>
              <a:latin typeface="Arial"/>
              <a:ea typeface="Arial"/>
              <a:cs typeface="Arial"/>
              <a:sym typeface="Arial"/>
            </a:endParaRPr>
          </a:p>
          <a:p>
            <a:pPr marL="139700" lvl="0" indent="-190500" algn="ctr" rtl="0">
              <a:lnSpc>
                <a:spcPct val="115000"/>
              </a:lnSpc>
              <a:spcBef>
                <a:spcPts val="0"/>
              </a:spcBef>
              <a:spcAft>
                <a:spcPts val="0"/>
              </a:spcAft>
              <a:buClr>
                <a:schemeClr val="dk1"/>
              </a:buClr>
              <a:buSzPts val="1100"/>
              <a:buFont typeface="Arial"/>
              <a:buNone/>
            </a:pPr>
            <a:r>
              <a:rPr lang="en-IE" sz="2600" i="1">
                <a:solidFill>
                  <a:srgbClr val="FFFFFF"/>
                </a:solidFill>
                <a:highlight>
                  <a:srgbClr val="000000"/>
                </a:highlight>
                <a:latin typeface="Arial"/>
                <a:ea typeface="Arial"/>
                <a:cs typeface="Arial"/>
                <a:sym typeface="Arial"/>
              </a:rPr>
              <a:t>   For him a mother’s pains;</a:t>
            </a:r>
            <a:endParaRPr sz="2600" i="1">
              <a:solidFill>
                <a:srgbClr val="FFFFFF"/>
              </a:solidFill>
              <a:highlight>
                <a:srgbClr val="000000"/>
              </a:highlight>
              <a:latin typeface="Arial"/>
              <a:ea typeface="Arial"/>
              <a:cs typeface="Arial"/>
              <a:sym typeface="Arial"/>
            </a:endParaRPr>
          </a:p>
          <a:p>
            <a:pPr marL="139700" lvl="0" indent="-190500" algn="ctr" rtl="0">
              <a:lnSpc>
                <a:spcPct val="115000"/>
              </a:lnSpc>
              <a:spcBef>
                <a:spcPts val="0"/>
              </a:spcBef>
              <a:spcAft>
                <a:spcPts val="0"/>
              </a:spcAft>
              <a:buClr>
                <a:schemeClr val="dk1"/>
              </a:buClr>
              <a:buSzPts val="1100"/>
              <a:buFont typeface="Arial"/>
              <a:buNone/>
            </a:pPr>
            <a:r>
              <a:rPr lang="en-IE" sz="2600" i="1">
                <a:solidFill>
                  <a:srgbClr val="FFFFFF"/>
                </a:solidFill>
                <a:highlight>
                  <a:srgbClr val="000000"/>
                </a:highlight>
                <a:latin typeface="Arial"/>
                <a:ea typeface="Arial"/>
                <a:cs typeface="Arial"/>
                <a:sym typeface="Arial"/>
              </a:rPr>
              <a:t>He is not hers, although her blood</a:t>
            </a:r>
            <a:endParaRPr sz="2600" i="1">
              <a:solidFill>
                <a:srgbClr val="FFFFFF"/>
              </a:solidFill>
              <a:highlight>
                <a:srgbClr val="000000"/>
              </a:highlight>
              <a:latin typeface="Arial"/>
              <a:ea typeface="Arial"/>
              <a:cs typeface="Arial"/>
              <a:sym typeface="Arial"/>
            </a:endParaRPr>
          </a:p>
          <a:p>
            <a:pPr marL="139700" lvl="0" indent="-190500" algn="ctr" rtl="0">
              <a:lnSpc>
                <a:spcPct val="115000"/>
              </a:lnSpc>
              <a:spcBef>
                <a:spcPts val="0"/>
              </a:spcBef>
              <a:spcAft>
                <a:spcPts val="0"/>
              </a:spcAft>
              <a:buClr>
                <a:schemeClr val="dk1"/>
              </a:buClr>
              <a:buSzPts val="1100"/>
              <a:buFont typeface="Arial"/>
              <a:buNone/>
            </a:pPr>
            <a:r>
              <a:rPr lang="en-IE" sz="2600" i="1">
                <a:solidFill>
                  <a:srgbClr val="FFFFFF"/>
                </a:solidFill>
                <a:highlight>
                  <a:srgbClr val="000000"/>
                </a:highlight>
                <a:latin typeface="Arial"/>
                <a:ea typeface="Arial"/>
                <a:cs typeface="Arial"/>
                <a:sym typeface="Arial"/>
              </a:rPr>
              <a:t>   Is coursing through his veins!’</a:t>
            </a:r>
            <a:endParaRPr sz="2600" i="1">
              <a:solidFill>
                <a:srgbClr val="FFFFFF"/>
              </a:solidFill>
              <a:highlight>
                <a:srgbClr val="000000"/>
              </a:highlight>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d6bb37f5ac_2_1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367" name="Google Shape;367;gd6bb37f5ac_2_12" title="The Slave Mother.mov">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10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2"/>
        <p:cNvGrpSpPr/>
        <p:nvPr/>
      </p:nvGrpSpPr>
      <p:grpSpPr>
        <a:xfrm>
          <a:off x="0" y="0"/>
          <a:ext cx="0" cy="0"/>
          <a:chOff x="0" y="0"/>
          <a:chExt cx="0" cy="0"/>
        </a:xfrm>
      </p:grpSpPr>
      <p:sp>
        <p:nvSpPr>
          <p:cNvPr id="373" name="Google Shape;373;p27"/>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 name="Google Shape;374;p27"/>
          <p:cNvSpPr txBox="1">
            <a:spLocks noGrp="1"/>
          </p:cNvSpPr>
          <p:nvPr>
            <p:ph type="title"/>
          </p:nvPr>
        </p:nvSpPr>
        <p:spPr>
          <a:xfrm>
            <a:off x="1312350" y="522960"/>
            <a:ext cx="9567300" cy="848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000"/>
              <a:buFont typeface="Calibri"/>
              <a:buNone/>
            </a:pPr>
            <a:r>
              <a:rPr lang="en-IE" sz="4000" u="sng">
                <a:solidFill>
                  <a:schemeClr val="lt1"/>
                </a:solidFill>
              </a:rPr>
              <a:t>Tuam Mother and Baby “Home”</a:t>
            </a:r>
            <a:r>
              <a:rPr lang="en-IE" sz="4000">
                <a:solidFill>
                  <a:schemeClr val="lt1"/>
                </a:solidFill>
              </a:rPr>
              <a:t> </a:t>
            </a:r>
            <a:endParaRPr sz="4000">
              <a:solidFill>
                <a:schemeClr val="lt1"/>
              </a:solidFill>
            </a:endParaRPr>
          </a:p>
        </p:txBody>
      </p:sp>
      <p:pic>
        <p:nvPicPr>
          <p:cNvPr id="375" name="Google Shape;375;p27"/>
          <p:cNvPicPr preferRelativeResize="0"/>
          <p:nvPr/>
        </p:nvPicPr>
        <p:blipFill rotWithShape="1">
          <a:blip r:embed="rId3">
            <a:alphaModFix/>
          </a:blip>
          <a:srcRect l="16252" r="16253" b="2"/>
          <a:stretch/>
        </p:blipFill>
        <p:spPr>
          <a:xfrm>
            <a:off x="3585551" y="1371650"/>
            <a:ext cx="5576633" cy="4942973"/>
          </a:xfrm>
          <a:custGeom>
            <a:avLst/>
            <a:gdLst/>
            <a:ahLst/>
            <a:cxnLst/>
            <a:rect l="l" t="t" r="r" b="b"/>
            <a:pathLst>
              <a:path w="5260975" h="4707593" extrusionOk="0">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ln>
            <a:noFill/>
          </a:ln>
          <a:effectLst>
            <a:outerShdw blurRad="381000" dist="152400" dir="5400000" algn="t" rotWithShape="0">
              <a:srgbClr val="000000">
                <a:alpha val="9803"/>
              </a:srgbClr>
            </a:outerShdw>
          </a:effectLst>
        </p:spPr>
      </p:pic>
      <p:grpSp>
        <p:nvGrpSpPr>
          <p:cNvPr id="376" name="Google Shape;376;p27"/>
          <p:cNvGrpSpPr/>
          <p:nvPr/>
        </p:nvGrpSpPr>
        <p:grpSpPr>
          <a:xfrm>
            <a:off x="3775406" y="4745262"/>
            <a:ext cx="5483514" cy="1569355"/>
            <a:chOff x="827088" y="4795537"/>
            <a:chExt cx="5260975" cy="1410656"/>
          </a:xfrm>
        </p:grpSpPr>
        <p:sp>
          <p:nvSpPr>
            <p:cNvPr id="377" name="Google Shape;377;p27"/>
            <p:cNvSpPr/>
            <p:nvPr/>
          </p:nvSpPr>
          <p:spPr>
            <a:xfrm>
              <a:off x="827088" y="4795537"/>
              <a:ext cx="5260975" cy="1410656"/>
            </a:xfrm>
            <a:custGeom>
              <a:avLst/>
              <a:gdLst/>
              <a:ahLst/>
              <a:cxnLst/>
              <a:rect l="l" t="t" r="r" b="b"/>
              <a:pathLst>
                <a:path w="5260975" h="1410656" extrusionOk="0">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8" name="Google Shape;378;p27"/>
            <p:cNvSpPr/>
            <p:nvPr/>
          </p:nvSpPr>
          <p:spPr>
            <a:xfrm>
              <a:off x="827088" y="4795537"/>
              <a:ext cx="5260975" cy="1410656"/>
            </a:xfrm>
            <a:custGeom>
              <a:avLst/>
              <a:gdLst/>
              <a:ahLst/>
              <a:cxnLst/>
              <a:rect l="l" t="t" r="r" b="b"/>
              <a:pathLst>
                <a:path w="5260975" h="1410656" extrusionOk="0">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3"/>
        <p:cNvGrpSpPr/>
        <p:nvPr/>
      </p:nvGrpSpPr>
      <p:grpSpPr>
        <a:xfrm>
          <a:off x="0" y="0"/>
          <a:ext cx="0" cy="0"/>
          <a:chOff x="0" y="0"/>
          <a:chExt cx="0" cy="0"/>
        </a:xfrm>
      </p:grpSpPr>
      <p:sp>
        <p:nvSpPr>
          <p:cNvPr id="384" name="Google Shape;384;gc7e09e4f2d_0_1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IE" sz="4500" u="sng">
                <a:solidFill>
                  <a:srgbClr val="FFFFFF"/>
                </a:solidFill>
              </a:rPr>
              <a:t>Not a Home but an Institution</a:t>
            </a:r>
            <a:endParaRPr sz="4500" u="sng">
              <a:solidFill>
                <a:srgbClr val="FFFFFF"/>
              </a:solidFill>
            </a:endParaRPr>
          </a:p>
        </p:txBody>
      </p:sp>
      <p:sp>
        <p:nvSpPr>
          <p:cNvPr id="385" name="Google Shape;385;gc7e09e4f2d_0_14"/>
          <p:cNvSpPr txBox="1">
            <a:spLocks noGrp="1"/>
          </p:cNvSpPr>
          <p:nvPr>
            <p:ph type="body" idx="1"/>
          </p:nvPr>
        </p:nvSpPr>
        <p:spPr>
          <a:xfrm>
            <a:off x="920100" y="2091750"/>
            <a:ext cx="10515600" cy="4351200"/>
          </a:xfrm>
          <a:prstGeom prst="rect">
            <a:avLst/>
          </a:prstGeom>
        </p:spPr>
        <p:txBody>
          <a:bodyPr spcFirstLastPara="1" wrap="square" lIns="91425" tIns="45700" rIns="91425" bIns="45700" anchor="t" anchorCtr="0">
            <a:normAutofit/>
          </a:bodyPr>
          <a:lstStyle/>
          <a:p>
            <a:pPr marL="228600" lvl="0" indent="-266700" algn="l" rtl="0">
              <a:spcBef>
                <a:spcPts val="0"/>
              </a:spcBef>
              <a:spcAft>
                <a:spcPts val="0"/>
              </a:spcAft>
              <a:buClr>
                <a:schemeClr val="lt1"/>
              </a:buClr>
              <a:buSzPts val="3000"/>
              <a:buChar char="•"/>
            </a:pPr>
            <a:r>
              <a:rPr lang="en-IE" sz="3000">
                <a:solidFill>
                  <a:schemeClr val="lt1"/>
                </a:solidFill>
              </a:rPr>
              <a:t>What do you think of when you think of home?</a:t>
            </a:r>
            <a:endParaRPr sz="3000"/>
          </a:p>
          <a:p>
            <a:pPr marL="0" lvl="0" indent="0" algn="l" rtl="0">
              <a:spcBef>
                <a:spcPts val="1000"/>
              </a:spcBef>
              <a:spcAft>
                <a:spcPts val="0"/>
              </a:spcAft>
              <a:buClr>
                <a:schemeClr val="dk1"/>
              </a:buClr>
              <a:buSzPts val="2400"/>
              <a:buFont typeface="Arial"/>
              <a:buNone/>
            </a:pPr>
            <a:endParaRPr sz="3000">
              <a:solidFill>
                <a:schemeClr val="lt1"/>
              </a:solidFill>
            </a:endParaRPr>
          </a:p>
          <a:p>
            <a:pPr marL="228600" lvl="0" indent="-266700" algn="l" rtl="0">
              <a:spcBef>
                <a:spcPts val="1000"/>
              </a:spcBef>
              <a:spcAft>
                <a:spcPts val="0"/>
              </a:spcAft>
              <a:buClr>
                <a:schemeClr val="lt1"/>
              </a:buClr>
              <a:buSzPts val="3000"/>
              <a:buChar char="•"/>
            </a:pPr>
            <a:r>
              <a:rPr lang="en-IE" sz="3000">
                <a:solidFill>
                  <a:schemeClr val="lt1"/>
                </a:solidFill>
              </a:rPr>
              <a:t>What do you think of when you see the picture of the Tuam Mother and Baby Institution? </a:t>
            </a:r>
            <a:endParaRPr sz="3000"/>
          </a:p>
        </p:txBody>
      </p:sp>
      <p:sp>
        <p:nvSpPr>
          <p:cNvPr id="386" name="Google Shape;386;gc7e09e4f2d_0_14"/>
          <p:cNvSpPr txBox="1"/>
          <p:nvPr/>
        </p:nvSpPr>
        <p:spPr>
          <a:xfrm>
            <a:off x="8824500" y="5701225"/>
            <a:ext cx="2710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1"/>
        <p:cNvGrpSpPr/>
        <p:nvPr/>
      </p:nvGrpSpPr>
      <p:grpSpPr>
        <a:xfrm>
          <a:off x="0" y="0"/>
          <a:ext cx="0" cy="0"/>
          <a:chOff x="0" y="0"/>
          <a:chExt cx="0" cy="0"/>
        </a:xfrm>
      </p:grpSpPr>
      <p:sp>
        <p:nvSpPr>
          <p:cNvPr id="392" name="Google Shape;392;p7"/>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3" name="Google Shape;393;p7"/>
          <p:cNvSpPr txBox="1">
            <a:spLocks noGrp="1"/>
          </p:cNvSpPr>
          <p:nvPr>
            <p:ph type="title"/>
          </p:nvPr>
        </p:nvSpPr>
        <p:spPr>
          <a:xfrm>
            <a:off x="838200" y="1437027"/>
            <a:ext cx="6140400" cy="13233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IE" sz="4000">
                <a:solidFill>
                  <a:schemeClr val="lt1"/>
                </a:solidFill>
              </a:rPr>
              <a:t>Mother and Baby Institutions and County Institutions</a:t>
            </a:r>
            <a:endParaRPr/>
          </a:p>
        </p:txBody>
      </p:sp>
      <p:sp>
        <p:nvSpPr>
          <p:cNvPr id="394" name="Google Shape;394;p7"/>
          <p:cNvSpPr txBox="1">
            <a:spLocks noGrp="1"/>
          </p:cNvSpPr>
          <p:nvPr>
            <p:ph type="body" idx="1"/>
          </p:nvPr>
        </p:nvSpPr>
        <p:spPr>
          <a:xfrm>
            <a:off x="715975" y="2965201"/>
            <a:ext cx="6384900" cy="3183600"/>
          </a:xfrm>
          <a:prstGeom prst="rect">
            <a:avLst/>
          </a:prstGeom>
          <a:noFill/>
          <a:ln>
            <a:noFill/>
          </a:ln>
        </p:spPr>
        <p:txBody>
          <a:bodyPr spcFirstLastPara="1" wrap="square" lIns="91425" tIns="45700" rIns="91425" bIns="45700" anchor="t" anchorCtr="0">
            <a:normAutofit fontScale="55000" lnSpcReduction="20000"/>
          </a:bodyPr>
          <a:lstStyle/>
          <a:p>
            <a:pPr marL="228600" lvl="0" indent="-248602" algn="l" rtl="0">
              <a:lnSpc>
                <a:spcPct val="90000"/>
              </a:lnSpc>
              <a:spcBef>
                <a:spcPts val="0"/>
              </a:spcBef>
              <a:spcAft>
                <a:spcPts val="0"/>
              </a:spcAft>
              <a:buClr>
                <a:schemeClr val="lt1"/>
              </a:buClr>
              <a:buSzPct val="100000"/>
              <a:buChar char="•"/>
            </a:pPr>
            <a:r>
              <a:rPr lang="en-IE" sz="4200">
                <a:solidFill>
                  <a:schemeClr val="lt1"/>
                </a:solidFill>
              </a:rPr>
              <a:t>At least 170 institutions, organisations and agencies involved with unmarried mothers in 20th Century Ireland</a:t>
            </a:r>
            <a:endParaRPr/>
          </a:p>
          <a:p>
            <a:pPr marL="228600" lvl="0" indent="-248602" algn="l" rtl="0">
              <a:lnSpc>
                <a:spcPct val="90000"/>
              </a:lnSpc>
              <a:spcBef>
                <a:spcPts val="1000"/>
              </a:spcBef>
              <a:spcAft>
                <a:spcPts val="0"/>
              </a:spcAft>
              <a:buClr>
                <a:schemeClr val="lt1"/>
              </a:buClr>
              <a:buSzPct val="100000"/>
              <a:buChar char="•"/>
            </a:pPr>
            <a:r>
              <a:rPr lang="en-IE" sz="4200">
                <a:solidFill>
                  <a:schemeClr val="lt1"/>
                </a:solidFill>
              </a:rPr>
              <a:t>56,000 mothers gave birth to 57,000 babies in 14 mother and baby institutions  and 4 county institutions</a:t>
            </a:r>
            <a:endParaRPr/>
          </a:p>
          <a:p>
            <a:pPr marL="228600" lvl="0" indent="-248602" algn="l" rtl="0">
              <a:lnSpc>
                <a:spcPct val="90000"/>
              </a:lnSpc>
              <a:spcBef>
                <a:spcPts val="1000"/>
              </a:spcBef>
              <a:spcAft>
                <a:spcPts val="0"/>
              </a:spcAft>
              <a:buClr>
                <a:schemeClr val="lt1"/>
              </a:buClr>
              <a:buSzPct val="100000"/>
              <a:buChar char="•"/>
            </a:pPr>
            <a:r>
              <a:rPr lang="en-IE" sz="4200">
                <a:solidFill>
                  <a:schemeClr val="lt1"/>
                </a:solidFill>
              </a:rPr>
              <a:t>5,616 pregnant children</a:t>
            </a:r>
            <a:endParaRPr/>
          </a:p>
          <a:p>
            <a:pPr marL="228600" lvl="0" indent="-248602" algn="l" rtl="0">
              <a:lnSpc>
                <a:spcPct val="90000"/>
              </a:lnSpc>
              <a:spcBef>
                <a:spcPts val="1000"/>
              </a:spcBef>
              <a:spcAft>
                <a:spcPts val="0"/>
              </a:spcAft>
              <a:buClr>
                <a:schemeClr val="lt1"/>
              </a:buClr>
              <a:buSzPct val="100000"/>
              <a:buChar char="•"/>
            </a:pPr>
            <a:r>
              <a:rPr lang="en-IE" sz="4200">
                <a:solidFill>
                  <a:schemeClr val="lt1"/>
                </a:solidFill>
              </a:rPr>
              <a:t>Approximately 15% percent of the babies born in these institutions died before their first birthday </a:t>
            </a:r>
            <a:endParaRPr/>
          </a:p>
          <a:p>
            <a:pPr marL="228600" lvl="0" indent="-248602" algn="l" rtl="0">
              <a:lnSpc>
                <a:spcPct val="90000"/>
              </a:lnSpc>
              <a:spcBef>
                <a:spcPts val="1000"/>
              </a:spcBef>
              <a:spcAft>
                <a:spcPts val="0"/>
              </a:spcAft>
              <a:buClr>
                <a:schemeClr val="lt1"/>
              </a:buClr>
              <a:buSzPct val="100000"/>
              <a:buChar char="•"/>
            </a:pPr>
            <a:r>
              <a:rPr lang="en-IE" sz="4200">
                <a:solidFill>
                  <a:schemeClr val="lt1"/>
                </a:solidFill>
              </a:rPr>
              <a:t>The last institution closed in 1998 </a:t>
            </a:r>
            <a:br>
              <a:rPr lang="en-IE" sz="1500">
                <a:solidFill>
                  <a:schemeClr val="lt1"/>
                </a:solidFill>
              </a:rPr>
            </a:br>
            <a:endParaRPr sz="1500">
              <a:solidFill>
                <a:schemeClr val="lt1"/>
              </a:solidFill>
            </a:endParaRPr>
          </a:p>
        </p:txBody>
      </p:sp>
      <p:pic>
        <p:nvPicPr>
          <p:cNvPr id="395" name="Google Shape;395;p7" descr="Website&#10;&#10;Description automatically generated"/>
          <p:cNvPicPr preferRelativeResize="0"/>
          <p:nvPr/>
        </p:nvPicPr>
        <p:blipFill rotWithShape="1">
          <a:blip r:embed="rId3">
            <a:alphaModFix/>
          </a:blip>
          <a:srcRect l="19371" r="36400" b="-2"/>
          <a:stretch/>
        </p:blipFill>
        <p:spPr>
          <a:xfrm>
            <a:off x="7668829" y="-1"/>
            <a:ext cx="4543953" cy="6858002"/>
          </a:xfrm>
          <a:custGeom>
            <a:avLst/>
            <a:gdLst/>
            <a:ahLst/>
            <a:cxnLst/>
            <a:rect l="l" t="t" r="r" b="b"/>
            <a:pathLst>
              <a:path w="4543953" h="6858002" extrusionOk="0">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noFill/>
          <a:ln>
            <a:noFill/>
          </a:ln>
          <a:effectLst>
            <a:outerShdw blurRad="381000" dist="152400" dir="10800000" algn="r" rotWithShape="0">
              <a:srgbClr val="000000">
                <a:alpha val="9803"/>
              </a:srgbClr>
            </a:outerShdw>
          </a:effectLst>
        </p:spPr>
      </p:pic>
      <p:grpSp>
        <p:nvGrpSpPr>
          <p:cNvPr id="396" name="Google Shape;396;p7"/>
          <p:cNvGrpSpPr/>
          <p:nvPr/>
        </p:nvGrpSpPr>
        <p:grpSpPr>
          <a:xfrm>
            <a:off x="7620000" y="0"/>
            <a:ext cx="874716" cy="6858001"/>
            <a:chOff x="7620000" y="0"/>
            <a:chExt cx="874716" cy="6858001"/>
          </a:xfrm>
        </p:grpSpPr>
        <p:sp>
          <p:nvSpPr>
            <p:cNvPr id="397" name="Google Shape;397;p7"/>
            <p:cNvSpPr/>
            <p:nvPr/>
          </p:nvSpPr>
          <p:spPr>
            <a:xfrm rot="5400000">
              <a:off x="4628357"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7"/>
            <p:cNvSpPr/>
            <p:nvPr/>
          </p:nvSpPr>
          <p:spPr>
            <a:xfrm rot="5400000">
              <a:off x="4628357"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sp>
        <p:nvSpPr>
          <p:cNvPr id="404" name="Google Shape;404;p8"/>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8"/>
          <p:cNvSpPr txBox="1">
            <a:spLocks noGrp="1"/>
          </p:cNvSpPr>
          <p:nvPr>
            <p:ph type="title"/>
          </p:nvPr>
        </p:nvSpPr>
        <p:spPr>
          <a:xfrm>
            <a:off x="556532" y="64346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IE" sz="3200">
                <a:solidFill>
                  <a:schemeClr val="lt1"/>
                </a:solidFill>
                <a:latin typeface="Calibri"/>
                <a:ea typeface="Calibri"/>
                <a:cs typeface="Calibri"/>
                <a:sym typeface="Calibri"/>
              </a:rPr>
              <a:t>Croke Park only holds 82,300 people....</a:t>
            </a:r>
            <a:endParaRPr/>
          </a:p>
        </p:txBody>
      </p:sp>
      <p:pic>
        <p:nvPicPr>
          <p:cNvPr id="406" name="Google Shape;406;p8"/>
          <p:cNvPicPr preferRelativeResize="0"/>
          <p:nvPr/>
        </p:nvPicPr>
        <p:blipFill>
          <a:blip r:embed="rId3">
            <a:alphaModFix/>
          </a:blip>
          <a:stretch>
            <a:fillRect/>
          </a:stretch>
        </p:blipFill>
        <p:spPr>
          <a:xfrm>
            <a:off x="1069662" y="1557075"/>
            <a:ext cx="10052675" cy="50263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0"/>
        <p:cNvGrpSpPr/>
        <p:nvPr/>
      </p:nvGrpSpPr>
      <p:grpSpPr>
        <a:xfrm>
          <a:off x="0" y="0"/>
          <a:ext cx="0" cy="0"/>
          <a:chOff x="0" y="0"/>
          <a:chExt cx="0" cy="0"/>
        </a:xfrm>
      </p:grpSpPr>
      <p:sp>
        <p:nvSpPr>
          <p:cNvPr id="411" name="Google Shape;411;p29"/>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2" name="Google Shape;412;p29"/>
          <p:cNvPicPr preferRelativeResize="0"/>
          <p:nvPr/>
        </p:nvPicPr>
        <p:blipFill rotWithShape="1">
          <a:blip r:embed="rId3">
            <a:alphaModFix amt="35000"/>
          </a:blip>
          <a:srcRect/>
          <a:stretch/>
        </p:blipFill>
        <p:spPr>
          <a:xfrm>
            <a:off x="20" y="10"/>
            <a:ext cx="12191980" cy="6857990"/>
          </a:xfrm>
          <a:prstGeom prst="rect">
            <a:avLst/>
          </a:prstGeom>
          <a:noFill/>
          <a:ln>
            <a:noFill/>
          </a:ln>
        </p:spPr>
      </p:pic>
      <p:sp>
        <p:nvSpPr>
          <p:cNvPr id="413" name="Google Shape;41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FFFF"/>
              </a:buClr>
              <a:buSzPts val="3600"/>
              <a:buNone/>
            </a:pPr>
            <a:r>
              <a:rPr lang="en-IE" sz="3600" i="1">
                <a:solidFill>
                  <a:srgbClr val="FFFFFF"/>
                </a:solidFill>
              </a:rPr>
              <a:t>“To quote one harrowing statistic from the recent Mother and Babies report, 75.19% of all babies admitted to, or born in the home in 1943 died in infancy”. </a:t>
            </a:r>
            <a:endParaRPr sz="36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IE" b="1"/>
              <a:t>Burial and Loss of Identity</a:t>
            </a:r>
            <a:endParaRPr/>
          </a:p>
        </p:txBody>
      </p:sp>
      <p:sp>
        <p:nvSpPr>
          <p:cNvPr id="420" name="Google Shape;420;p2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21" name="Google Shape;421;p28"/>
          <p:cNvSpPr txBox="1"/>
          <p:nvPr/>
        </p:nvSpPr>
        <p:spPr>
          <a:xfrm>
            <a:off x="2094807" y="3906982"/>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22" name="Google Shape;422;p28"/>
          <p:cNvSpPr txBox="1"/>
          <p:nvPr/>
        </p:nvSpPr>
        <p:spPr>
          <a:xfrm>
            <a:off x="6966065" y="3075709"/>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p28"/>
          <p:cNvSpPr txBox="1"/>
          <p:nvPr/>
        </p:nvSpPr>
        <p:spPr>
          <a:xfrm>
            <a:off x="2145792" y="335280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28"/>
          <p:cNvSpPr txBox="1"/>
          <p:nvPr/>
        </p:nvSpPr>
        <p:spPr>
          <a:xfrm>
            <a:off x="3684140" y="1690696"/>
            <a:ext cx="41655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2800">
                <a:solidFill>
                  <a:schemeClr val="dk1"/>
                </a:solidFill>
                <a:latin typeface="Calibri"/>
                <a:ea typeface="Calibri"/>
                <a:cs typeface="Calibri"/>
                <a:sym typeface="Calibri"/>
              </a:rPr>
              <a:t>Tuam Burial Site</a:t>
            </a:r>
            <a:endParaRPr/>
          </a:p>
        </p:txBody>
      </p:sp>
      <p:pic>
        <p:nvPicPr>
          <p:cNvPr id="425" name="Google Shape;425;p28"/>
          <p:cNvPicPr preferRelativeResize="0"/>
          <p:nvPr/>
        </p:nvPicPr>
        <p:blipFill>
          <a:blip r:embed="rId3">
            <a:alphaModFix/>
          </a:blip>
          <a:stretch>
            <a:fillRect/>
          </a:stretch>
        </p:blipFill>
        <p:spPr>
          <a:xfrm>
            <a:off x="6214775" y="2356127"/>
            <a:ext cx="5672425" cy="3727525"/>
          </a:xfrm>
          <a:prstGeom prst="rect">
            <a:avLst/>
          </a:prstGeom>
          <a:noFill/>
          <a:ln>
            <a:noFill/>
          </a:ln>
        </p:spPr>
      </p:pic>
      <p:pic>
        <p:nvPicPr>
          <p:cNvPr id="426" name="Google Shape;426;p28"/>
          <p:cNvPicPr preferRelativeResize="0"/>
          <p:nvPr/>
        </p:nvPicPr>
        <p:blipFill>
          <a:blip r:embed="rId4">
            <a:alphaModFix/>
          </a:blip>
          <a:stretch>
            <a:fillRect/>
          </a:stretch>
        </p:blipFill>
        <p:spPr>
          <a:xfrm>
            <a:off x="296750" y="2356125"/>
            <a:ext cx="5585199" cy="3727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0"/>
          <p:cNvSpPr txBox="1"/>
          <p:nvPr/>
        </p:nvSpPr>
        <p:spPr>
          <a:xfrm>
            <a:off x="2518348" y="404734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432" name="Google Shape;432;p30"/>
          <p:cNvPicPr preferRelativeResize="0"/>
          <p:nvPr/>
        </p:nvPicPr>
        <p:blipFill>
          <a:blip r:embed="rId3">
            <a:alphaModFix/>
          </a:blip>
          <a:stretch>
            <a:fillRect/>
          </a:stretch>
        </p:blipFill>
        <p:spPr>
          <a:xfrm>
            <a:off x="1617250" y="310488"/>
            <a:ext cx="9355550" cy="6237025"/>
          </a:xfrm>
          <a:prstGeom prst="rect">
            <a:avLst/>
          </a:prstGeom>
          <a:noFill/>
          <a:ln>
            <a:noFill/>
          </a:ln>
        </p:spPr>
      </p:pic>
      <p:sp>
        <p:nvSpPr>
          <p:cNvPr id="433" name="Google Shape;433;p30"/>
          <p:cNvSpPr txBox="1"/>
          <p:nvPr/>
        </p:nvSpPr>
        <p:spPr>
          <a:xfrm>
            <a:off x="3585975" y="4577500"/>
            <a:ext cx="2429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800" b="1">
                <a:latin typeface="Calibri"/>
                <a:ea typeface="Calibri"/>
                <a:cs typeface="Calibri"/>
                <a:sym typeface="Calibri"/>
              </a:rPr>
              <a:t>923</a:t>
            </a:r>
            <a:endParaRPr sz="1800" b="1">
              <a:latin typeface="Calibri"/>
              <a:ea typeface="Calibri"/>
              <a:cs typeface="Calibri"/>
              <a:sym typeface="Calibri"/>
            </a:endParaRPr>
          </a:p>
        </p:txBody>
      </p:sp>
      <p:sp>
        <p:nvSpPr>
          <p:cNvPr id="434" name="Google Shape;434;p30"/>
          <p:cNvSpPr txBox="1"/>
          <p:nvPr/>
        </p:nvSpPr>
        <p:spPr>
          <a:xfrm>
            <a:off x="4048700" y="2148300"/>
            <a:ext cx="561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E" sz="1800" b="1">
                <a:latin typeface="Calibri"/>
                <a:ea typeface="Calibri"/>
                <a:cs typeface="Calibri"/>
                <a:sym typeface="Calibri"/>
              </a:rPr>
              <a:t>64</a:t>
            </a:r>
            <a:endParaRPr sz="1800" b="1">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9"/>
        <p:cNvGrpSpPr/>
        <p:nvPr/>
      </p:nvGrpSpPr>
      <p:grpSpPr>
        <a:xfrm>
          <a:off x="0" y="0"/>
          <a:ext cx="0" cy="0"/>
          <a:chOff x="0" y="0"/>
          <a:chExt cx="0" cy="0"/>
        </a:xfrm>
      </p:grpSpPr>
      <p:sp>
        <p:nvSpPr>
          <p:cNvPr id="440" name="Google Shape;440;gd74670959d_6_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1" name="Google Shape;441;gd74670959d_6_0"/>
          <p:cNvSpPr txBox="1">
            <a:spLocks noGrp="1"/>
          </p:cNvSpPr>
          <p:nvPr>
            <p:ph type="title"/>
          </p:nvPr>
        </p:nvSpPr>
        <p:spPr>
          <a:xfrm>
            <a:off x="838200" y="1026734"/>
            <a:ext cx="10537826" cy="133070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600"/>
              <a:buFont typeface="Calibri"/>
              <a:buNone/>
            </a:pPr>
            <a:r>
              <a:rPr lang="en-IE" sz="5600" b="1">
                <a:solidFill>
                  <a:schemeClr val="lt1"/>
                </a:solidFill>
                <a:latin typeface="Calibri"/>
                <a:ea typeface="Calibri"/>
                <a:cs typeface="Calibri"/>
                <a:sym typeface="Calibri"/>
              </a:rPr>
              <a:t>Adoption</a:t>
            </a:r>
            <a:endParaRPr/>
          </a:p>
        </p:txBody>
      </p:sp>
      <p:pic>
        <p:nvPicPr>
          <p:cNvPr id="442" name="Google Shape;442;gd74670959d_6_0" descr="Text, letter&#10;&#10;Description automatically generated"/>
          <p:cNvPicPr preferRelativeResize="0">
            <a:picLocks noGrp="1"/>
          </p:cNvPicPr>
          <p:nvPr>
            <p:ph type="body" idx="1"/>
          </p:nvPr>
        </p:nvPicPr>
        <p:blipFill rotWithShape="1">
          <a:blip r:embed="rId3">
            <a:alphaModFix/>
          </a:blip>
          <a:srcRect b="17347"/>
          <a:stretch/>
        </p:blipFill>
        <p:spPr>
          <a:xfrm>
            <a:off x="6" y="3557522"/>
            <a:ext cx="6000749" cy="3300478"/>
          </a:xfrm>
          <a:prstGeom prst="rect">
            <a:avLst/>
          </a:prstGeom>
          <a:noFill/>
          <a:ln>
            <a:noFill/>
          </a:ln>
        </p:spPr>
      </p:pic>
      <p:pic>
        <p:nvPicPr>
          <p:cNvPr id="443" name="Google Shape;443;gd74670959d_6_0"/>
          <p:cNvPicPr preferRelativeResize="0"/>
          <p:nvPr/>
        </p:nvPicPr>
        <p:blipFill rotWithShape="1">
          <a:blip r:embed="rId4">
            <a:alphaModFix/>
          </a:blip>
          <a:srcRect l="151" r="2" b="3"/>
          <a:stretch/>
        </p:blipFill>
        <p:spPr>
          <a:xfrm>
            <a:off x="6191245" y="3477464"/>
            <a:ext cx="6000750" cy="3380536"/>
          </a:xfrm>
          <a:custGeom>
            <a:avLst/>
            <a:gdLst/>
            <a:ahLst/>
            <a:cxnLst/>
            <a:rect l="l" t="t" r="r" b="b"/>
            <a:pathLst>
              <a:path w="6000750" h="3380536" extrusionOk="0">
                <a:moveTo>
                  <a:pt x="6000750" y="0"/>
                </a:moveTo>
                <a:lnTo>
                  <a:pt x="6000750" y="3380536"/>
                </a:lnTo>
                <a:lnTo>
                  <a:pt x="0" y="3380536"/>
                </a:lnTo>
                <a:lnTo>
                  <a:pt x="0" y="734920"/>
                </a:lnTo>
                <a:lnTo>
                  <a:pt x="1093" y="734894"/>
                </a:lnTo>
                <a:cubicBezTo>
                  <a:pt x="43982" y="734250"/>
                  <a:pt x="86046" y="738067"/>
                  <a:pt x="129383" y="735472"/>
                </a:cubicBezTo>
                <a:cubicBezTo>
                  <a:pt x="232305" y="729284"/>
                  <a:pt x="335599" y="720589"/>
                  <a:pt x="438999" y="712634"/>
                </a:cubicBezTo>
                <a:cubicBezTo>
                  <a:pt x="545632" y="704405"/>
                  <a:pt x="651967" y="696598"/>
                  <a:pt x="758502" y="687629"/>
                </a:cubicBezTo>
                <a:cubicBezTo>
                  <a:pt x="816777" y="682526"/>
                  <a:pt x="875042" y="674778"/>
                  <a:pt x="933290" y="669489"/>
                </a:cubicBezTo>
                <a:cubicBezTo>
                  <a:pt x="984350" y="664848"/>
                  <a:pt x="1035368" y="662477"/>
                  <a:pt x="1086504" y="658393"/>
                </a:cubicBezTo>
                <a:cubicBezTo>
                  <a:pt x="1130780" y="654718"/>
                  <a:pt x="1175255" y="649883"/>
                  <a:pt x="1219532" y="646211"/>
                </a:cubicBezTo>
                <a:cubicBezTo>
                  <a:pt x="1290460" y="640432"/>
                  <a:pt x="1361111" y="635262"/>
                  <a:pt x="1431709" y="629721"/>
                </a:cubicBezTo>
                <a:cubicBezTo>
                  <a:pt x="1461215" y="627211"/>
                  <a:pt x="1492576" y="627456"/>
                  <a:pt x="1519665" y="620761"/>
                </a:cubicBezTo>
                <a:cubicBezTo>
                  <a:pt x="1587914" y="603847"/>
                  <a:pt x="1656385" y="596155"/>
                  <a:pt x="1725964" y="591136"/>
                </a:cubicBezTo>
                <a:cubicBezTo>
                  <a:pt x="1749760" y="589442"/>
                  <a:pt x="1775052" y="585455"/>
                  <a:pt x="1797448" y="579050"/>
                </a:cubicBezTo>
                <a:cubicBezTo>
                  <a:pt x="1843314" y="566085"/>
                  <a:pt x="1887378" y="550735"/>
                  <a:pt x="1932321" y="536393"/>
                </a:cubicBezTo>
                <a:cubicBezTo>
                  <a:pt x="1937187" y="534756"/>
                  <a:pt x="1943228" y="533703"/>
                  <a:pt x="1948501" y="532386"/>
                </a:cubicBezTo>
                <a:cubicBezTo>
                  <a:pt x="1978396" y="524909"/>
                  <a:pt x="2007929" y="517486"/>
                  <a:pt x="2037878" y="510381"/>
                </a:cubicBezTo>
                <a:cubicBezTo>
                  <a:pt x="2054084" y="506558"/>
                  <a:pt x="2070836" y="503979"/>
                  <a:pt x="2087074" y="500340"/>
                </a:cubicBezTo>
                <a:cubicBezTo>
                  <a:pt x="2149871" y="486094"/>
                  <a:pt x="2221077" y="484809"/>
                  <a:pt x="2272856" y="454575"/>
                </a:cubicBezTo>
                <a:cubicBezTo>
                  <a:pt x="2306493" y="435047"/>
                  <a:pt x="2341593" y="433439"/>
                  <a:pt x="2380102" y="430210"/>
                </a:cubicBezTo>
                <a:cubicBezTo>
                  <a:pt x="2409255" y="427750"/>
                  <a:pt x="2438805" y="422967"/>
                  <a:pt x="2468101" y="418977"/>
                </a:cubicBezTo>
                <a:cubicBezTo>
                  <a:pt x="2519583" y="412197"/>
                  <a:pt x="2571012" y="405050"/>
                  <a:pt x="2622546" y="398641"/>
                </a:cubicBezTo>
                <a:cubicBezTo>
                  <a:pt x="2639021" y="396667"/>
                  <a:pt x="2656456" y="398901"/>
                  <a:pt x="2672416" y="395869"/>
                </a:cubicBezTo>
                <a:cubicBezTo>
                  <a:pt x="2746162" y="381759"/>
                  <a:pt x="2819618" y="365613"/>
                  <a:pt x="2893417" y="351874"/>
                </a:cubicBezTo>
                <a:cubicBezTo>
                  <a:pt x="2935273" y="344015"/>
                  <a:pt x="2978970" y="341367"/>
                  <a:pt x="3020364" y="332819"/>
                </a:cubicBezTo>
                <a:cubicBezTo>
                  <a:pt x="3068129" y="322982"/>
                  <a:pt x="3114165" y="308673"/>
                  <a:pt x="3161340" y="297221"/>
                </a:cubicBezTo>
                <a:cubicBezTo>
                  <a:pt x="3174361" y="294043"/>
                  <a:pt x="3189234" y="293619"/>
                  <a:pt x="3203209" y="292002"/>
                </a:cubicBezTo>
                <a:cubicBezTo>
                  <a:pt x="3218968" y="290132"/>
                  <a:pt x="3234424" y="288682"/>
                  <a:pt x="3250157" y="286626"/>
                </a:cubicBezTo>
                <a:cubicBezTo>
                  <a:pt x="3298044" y="280172"/>
                  <a:pt x="3345797" y="272792"/>
                  <a:pt x="3393816" y="267263"/>
                </a:cubicBezTo>
                <a:cubicBezTo>
                  <a:pt x="3423190" y="263828"/>
                  <a:pt x="3454970" y="267035"/>
                  <a:pt x="3481707" y="260387"/>
                </a:cubicBezTo>
                <a:cubicBezTo>
                  <a:pt x="3536267" y="247128"/>
                  <a:pt x="3593313" y="251261"/>
                  <a:pt x="3647214" y="233375"/>
                </a:cubicBezTo>
                <a:cubicBezTo>
                  <a:pt x="3663930" y="227969"/>
                  <a:pt x="3688543" y="232010"/>
                  <a:pt x="3709301" y="229426"/>
                </a:cubicBezTo>
                <a:cubicBezTo>
                  <a:pt x="3761192" y="222966"/>
                  <a:pt x="3812924" y="215397"/>
                  <a:pt x="3864656" y="207827"/>
                </a:cubicBezTo>
                <a:cubicBezTo>
                  <a:pt x="3911037" y="201021"/>
                  <a:pt x="3959597" y="196736"/>
                  <a:pt x="4003477" y="185188"/>
                </a:cubicBezTo>
                <a:cubicBezTo>
                  <a:pt x="4049448" y="172966"/>
                  <a:pt x="4091674" y="167696"/>
                  <a:pt x="4137906" y="167519"/>
                </a:cubicBezTo>
                <a:cubicBezTo>
                  <a:pt x="4169570" y="167345"/>
                  <a:pt x="4202490" y="163215"/>
                  <a:pt x="4234799" y="159925"/>
                </a:cubicBezTo>
                <a:cubicBezTo>
                  <a:pt x="4269635" y="156466"/>
                  <a:pt x="4307277" y="147130"/>
                  <a:pt x="4339561" y="148755"/>
                </a:cubicBezTo>
                <a:cubicBezTo>
                  <a:pt x="4435674" y="153547"/>
                  <a:pt x="4532250" y="143733"/>
                  <a:pt x="4630056" y="129778"/>
                </a:cubicBezTo>
                <a:cubicBezTo>
                  <a:pt x="4647906" y="127231"/>
                  <a:pt x="4665742" y="122044"/>
                  <a:pt x="4682476" y="116824"/>
                </a:cubicBezTo>
                <a:cubicBezTo>
                  <a:pt x="4780053" y="85907"/>
                  <a:pt x="4880569" y="73077"/>
                  <a:pt x="4983755" y="68740"/>
                </a:cubicBezTo>
                <a:cubicBezTo>
                  <a:pt x="5005134" y="67956"/>
                  <a:pt x="5028744" y="64966"/>
                  <a:pt x="5049489" y="59740"/>
                </a:cubicBezTo>
                <a:cubicBezTo>
                  <a:pt x="5107823" y="44808"/>
                  <a:pt x="5163760" y="25875"/>
                  <a:pt x="5222715" y="12743"/>
                </a:cubicBezTo>
                <a:cubicBezTo>
                  <a:pt x="5320150" y="-8899"/>
                  <a:pt x="5409108" y="4464"/>
                  <a:pt x="5499654" y="8541"/>
                </a:cubicBezTo>
                <a:cubicBezTo>
                  <a:pt x="5585786" y="12301"/>
                  <a:pt x="5662247" y="37645"/>
                  <a:pt x="5760350" y="15528"/>
                </a:cubicBezTo>
                <a:cubicBezTo>
                  <a:pt x="5770235" y="13363"/>
                  <a:pt x="5782015" y="16781"/>
                  <a:pt x="5793267" y="16498"/>
                </a:cubicBezTo>
                <a:cubicBezTo>
                  <a:pt x="5824109" y="15685"/>
                  <a:pt x="5855057" y="15611"/>
                  <a:pt x="5885995" y="12898"/>
                </a:cubicBezTo>
                <a:cubicBezTo>
                  <a:pt x="5923792" y="9771"/>
                  <a:pt x="5961883" y="3581"/>
                  <a:pt x="5999626" y="83"/>
                </a:cubicBezTo>
                <a:close/>
              </a:path>
            </a:pathLst>
          </a:custGeom>
          <a:noFill/>
          <a:ln>
            <a:noFill/>
          </a:ln>
        </p:spPr>
      </p:pic>
      <p:grpSp>
        <p:nvGrpSpPr>
          <p:cNvPr id="444" name="Google Shape;444;gd74670959d_6_0"/>
          <p:cNvGrpSpPr/>
          <p:nvPr/>
        </p:nvGrpSpPr>
        <p:grpSpPr>
          <a:xfrm>
            <a:off x="0" y="3014035"/>
            <a:ext cx="12192000" cy="1203824"/>
            <a:chOff x="0" y="3014035"/>
            <a:chExt cx="12192000" cy="1203824"/>
          </a:xfrm>
        </p:grpSpPr>
        <p:sp>
          <p:nvSpPr>
            <p:cNvPr id="445" name="Google Shape;445;gd74670959d_6_0"/>
            <p:cNvSpPr/>
            <p:nvPr/>
          </p:nvSpPr>
          <p:spPr>
            <a:xfrm>
              <a:off x="0" y="3014035"/>
              <a:ext cx="12192000" cy="1203824"/>
            </a:xfrm>
            <a:custGeom>
              <a:avLst/>
              <a:gdLst/>
              <a:ahLst/>
              <a:cxnLst/>
              <a:rect l="l" t="t" r="r" b="b"/>
              <a:pathLst>
                <a:path w="12192000" h="1203824" extrusionOk="0">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rgbClr val="FFFFFF"/>
            </a:solidFill>
            <a:ln>
              <a:noFill/>
            </a:ln>
            <a:effectLst>
              <a:outerShdw blurRad="381000" dist="152400" dir="16200000" algn="ctr" rotWithShape="0">
                <a:srgbClr val="000000">
                  <a:alpha val="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6" name="Google Shape;446;gd74670959d_6_0"/>
            <p:cNvSpPr/>
            <p:nvPr/>
          </p:nvSpPr>
          <p:spPr>
            <a:xfrm>
              <a:off x="0" y="3014035"/>
              <a:ext cx="12192000" cy="1203824"/>
            </a:xfrm>
            <a:custGeom>
              <a:avLst/>
              <a:gdLst/>
              <a:ahLst/>
              <a:cxnLst/>
              <a:rect l="l" t="t" r="r" b="b"/>
              <a:pathLst>
                <a:path w="12192000" h="1203824" extrusionOk="0">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rotWithShape="1">
              <a:blip r:embed="rId5">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cc5c9a0316_4_7"/>
          <p:cNvSpPr txBox="1">
            <a:spLocks noGrp="1"/>
          </p:cNvSpPr>
          <p:nvPr>
            <p:ph type="ctrTitle"/>
          </p:nvPr>
        </p:nvSpPr>
        <p:spPr>
          <a:xfrm>
            <a:off x="1524000" y="1122374"/>
            <a:ext cx="9144000" cy="35211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IE"/>
              <a:t>‘On admission her clothes were removed, her hair was cut. She was told: “You’re here for your sins”’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1"/>
        <p:cNvGrpSpPr/>
        <p:nvPr/>
      </p:nvGrpSpPr>
      <p:grpSpPr>
        <a:xfrm>
          <a:off x="0" y="0"/>
          <a:ext cx="0" cy="0"/>
          <a:chOff x="0" y="0"/>
          <a:chExt cx="0" cy="0"/>
        </a:xfrm>
      </p:grpSpPr>
      <p:sp>
        <p:nvSpPr>
          <p:cNvPr id="452" name="Google Shape;452;gced5c127b8_5_18"/>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 name="Google Shape;453;gced5c127b8_5_18"/>
          <p:cNvSpPr txBox="1">
            <a:spLocks noGrp="1"/>
          </p:cNvSpPr>
          <p:nvPr>
            <p:ph type="body" idx="1"/>
          </p:nvPr>
        </p:nvSpPr>
        <p:spPr>
          <a:xfrm>
            <a:off x="1127350" y="-351700"/>
            <a:ext cx="4519500" cy="6511800"/>
          </a:xfrm>
          <a:prstGeom prst="rect">
            <a:avLst/>
          </a:prstGeom>
          <a:noFill/>
          <a:ln>
            <a:noFill/>
          </a:ln>
        </p:spPr>
        <p:txBody>
          <a:bodyPr spcFirstLastPara="1" wrap="square" lIns="91425" tIns="45700" rIns="91425" bIns="45700" anchor="t" anchorCtr="0">
            <a:normAutofit/>
          </a:bodyPr>
          <a:lstStyle/>
          <a:p>
            <a:pPr marL="228600" lvl="0" indent="-63500" algn="l" rtl="0">
              <a:lnSpc>
                <a:spcPct val="90000"/>
              </a:lnSpc>
              <a:spcBef>
                <a:spcPts val="0"/>
              </a:spcBef>
              <a:spcAft>
                <a:spcPts val="0"/>
              </a:spcAft>
              <a:buClr>
                <a:schemeClr val="lt1"/>
              </a:buClr>
              <a:buSzPts val="2600"/>
              <a:buNone/>
            </a:pPr>
            <a:endParaRPr sz="2600">
              <a:solidFill>
                <a:srgbClr val="FFFFFF"/>
              </a:solidFill>
            </a:endParaRPr>
          </a:p>
          <a:p>
            <a:pPr marL="228600" lvl="0" indent="-63500" algn="l" rtl="0">
              <a:lnSpc>
                <a:spcPct val="90000"/>
              </a:lnSpc>
              <a:spcBef>
                <a:spcPts val="1000"/>
              </a:spcBef>
              <a:spcAft>
                <a:spcPts val="0"/>
              </a:spcAft>
              <a:buClr>
                <a:schemeClr val="lt1"/>
              </a:buClr>
              <a:buSzPts val="2600"/>
              <a:buNone/>
            </a:pPr>
            <a:endParaRPr sz="2600">
              <a:solidFill>
                <a:srgbClr val="FFFFFF"/>
              </a:solidFill>
            </a:endParaRPr>
          </a:p>
          <a:p>
            <a:pPr marL="228600" lvl="0" indent="-63500" algn="l" rtl="0">
              <a:lnSpc>
                <a:spcPct val="90000"/>
              </a:lnSpc>
              <a:spcBef>
                <a:spcPts val="1000"/>
              </a:spcBef>
              <a:spcAft>
                <a:spcPts val="0"/>
              </a:spcAft>
              <a:buClr>
                <a:schemeClr val="lt1"/>
              </a:buClr>
              <a:buSzPts val="2600"/>
              <a:buNone/>
            </a:pPr>
            <a:endParaRPr sz="2600">
              <a:solidFill>
                <a:srgbClr val="FFFFFF"/>
              </a:solidFill>
            </a:endParaRPr>
          </a:p>
          <a:p>
            <a:pPr marL="228600" lvl="0" indent="-63500" algn="l" rtl="0">
              <a:lnSpc>
                <a:spcPct val="90000"/>
              </a:lnSpc>
              <a:spcBef>
                <a:spcPts val="1000"/>
              </a:spcBef>
              <a:spcAft>
                <a:spcPts val="0"/>
              </a:spcAft>
              <a:buClr>
                <a:schemeClr val="lt1"/>
              </a:buClr>
              <a:buSzPts val="2600"/>
              <a:buNone/>
            </a:pPr>
            <a:endParaRPr sz="2600">
              <a:solidFill>
                <a:srgbClr val="FFFFFF"/>
              </a:solidFill>
            </a:endParaRPr>
          </a:p>
          <a:p>
            <a:pPr marL="0" lvl="0" indent="0" algn="l" rtl="0">
              <a:lnSpc>
                <a:spcPct val="90000"/>
              </a:lnSpc>
              <a:spcBef>
                <a:spcPts val="1000"/>
              </a:spcBef>
              <a:spcAft>
                <a:spcPts val="0"/>
              </a:spcAft>
              <a:buClr>
                <a:srgbClr val="FFFFFF"/>
              </a:buClr>
              <a:buSzPts val="2100"/>
              <a:buNone/>
            </a:pPr>
            <a:r>
              <a:rPr lang="en-IE" sz="2100">
                <a:solidFill>
                  <a:srgbClr val="FFFFFF"/>
                </a:solidFill>
              </a:rPr>
              <a:t>I</a:t>
            </a:r>
            <a:r>
              <a:rPr lang="en-IE" sz="2100" i="1">
                <a:solidFill>
                  <a:srgbClr val="FFFFFF"/>
                </a:solidFill>
              </a:rPr>
              <a:t>, […] of […] in the county […] being the mother to the infant […] do hereby surrender the said infant to Mrs […] of […], and do renounce absolutely and forever all rights of whatever kind over the said infant and I understand that I shall make no claim upon the body or effects of the said infant at any time hereafter. Signed this [date] nineteen hundred and forty nine by me […] in the presence of the Reverend […] signature: witness […], Clerk, The Rectory</a:t>
            </a:r>
            <a:br>
              <a:rPr lang="en-IE" sz="2100">
                <a:solidFill>
                  <a:srgbClr val="FFFFFF"/>
                </a:solidFill>
              </a:rPr>
            </a:br>
            <a:br>
              <a:rPr lang="en-IE" sz="2100">
                <a:solidFill>
                  <a:srgbClr val="FFFFFF"/>
                </a:solidFill>
              </a:rPr>
            </a:br>
            <a:r>
              <a:rPr lang="en-IE" sz="2100">
                <a:solidFill>
                  <a:srgbClr val="FFFFFF"/>
                </a:solidFill>
              </a:rPr>
              <a:t>Example from Bethany House</a:t>
            </a:r>
            <a:br>
              <a:rPr lang="en-IE" sz="2100">
                <a:solidFill>
                  <a:srgbClr val="FFFFFF"/>
                </a:solidFill>
              </a:rPr>
            </a:br>
            <a:endParaRPr sz="2100">
              <a:solidFill>
                <a:srgbClr val="FFFFFF"/>
              </a:solidFill>
            </a:endParaRPr>
          </a:p>
        </p:txBody>
      </p:sp>
      <p:sp>
        <p:nvSpPr>
          <p:cNvPr id="454" name="Google Shape;454;gced5c127b8_5_18"/>
          <p:cNvSpPr txBox="1"/>
          <p:nvPr/>
        </p:nvSpPr>
        <p:spPr>
          <a:xfrm>
            <a:off x="6039125" y="1611925"/>
            <a:ext cx="5314800" cy="3109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000"/>
              <a:buFont typeface="Arial"/>
              <a:buChar char="•"/>
            </a:pPr>
            <a:r>
              <a:rPr lang="en-IE" sz="2000" b="0" i="0" u="none" strike="noStrike" cap="none">
                <a:solidFill>
                  <a:schemeClr val="lt1"/>
                </a:solidFill>
                <a:latin typeface="Calibri"/>
                <a:ea typeface="Calibri"/>
                <a:cs typeface="Calibri"/>
                <a:sym typeface="Calibri"/>
              </a:rPr>
              <a:t>Prior to 1953 there was no legislation regulating adoptions in Ireland</a:t>
            </a:r>
            <a:endParaRPr sz="16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lt1"/>
              </a:buClr>
              <a:buSzPts val="2000"/>
              <a:buFont typeface="Arial"/>
              <a:buChar char="•"/>
            </a:pPr>
            <a:r>
              <a:rPr lang="en-IE" sz="2000" b="0" i="0" u="none" strike="noStrike" cap="none">
                <a:solidFill>
                  <a:schemeClr val="lt1"/>
                </a:solidFill>
                <a:latin typeface="Calibri"/>
                <a:ea typeface="Calibri"/>
                <a:cs typeface="Calibri"/>
                <a:sym typeface="Calibri"/>
              </a:rPr>
              <a:t>In January 1953, the Adoption Act 1952 came into force</a:t>
            </a:r>
            <a:endParaRPr/>
          </a:p>
          <a:p>
            <a:pPr marL="285750" marR="0" lvl="0" indent="-285750" algn="l" rtl="0">
              <a:lnSpc>
                <a:spcPct val="100000"/>
              </a:lnSpc>
              <a:spcBef>
                <a:spcPts val="600"/>
              </a:spcBef>
              <a:spcAft>
                <a:spcPts val="0"/>
              </a:spcAft>
              <a:buClr>
                <a:schemeClr val="lt1"/>
              </a:buClr>
              <a:buSzPts val="2000"/>
              <a:buFont typeface="Calibri"/>
              <a:buChar char="•"/>
            </a:pPr>
            <a:r>
              <a:rPr lang="en-IE" sz="2000" b="0" i="0" u="none" strike="noStrike" cap="none">
                <a:solidFill>
                  <a:schemeClr val="lt1"/>
                </a:solidFill>
                <a:latin typeface="Calibri"/>
                <a:ea typeface="Calibri"/>
                <a:cs typeface="Calibri"/>
                <a:sym typeface="Calibri"/>
              </a:rPr>
              <a:t>Many of the adoptions were carried out without the consent of the infant’s natural mother</a:t>
            </a:r>
            <a:endParaRPr/>
          </a:p>
          <a:p>
            <a:pPr marL="457200" marR="0" lvl="0" indent="0" algn="l" rtl="0">
              <a:lnSpc>
                <a:spcPct val="100000"/>
              </a:lnSpc>
              <a:spcBef>
                <a:spcPts val="60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285750" marR="0" lvl="0" indent="-171450" algn="l" rtl="0">
              <a:lnSpc>
                <a:spcPct val="100000"/>
              </a:lnSpc>
              <a:spcBef>
                <a:spcPts val="60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5" name="Google Shape;455;gced5c127b8_5_18"/>
          <p:cNvPicPr preferRelativeResize="0"/>
          <p:nvPr/>
        </p:nvPicPr>
        <p:blipFill rotWithShape="1">
          <a:blip r:embed="rId3">
            <a:alphaModFix/>
          </a:blip>
          <a:srcRect/>
          <a:stretch/>
        </p:blipFill>
        <p:spPr>
          <a:xfrm>
            <a:off x="7630161" y="4016297"/>
            <a:ext cx="3535680" cy="230200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0"/>
        <p:cNvGrpSpPr/>
        <p:nvPr/>
      </p:nvGrpSpPr>
      <p:grpSpPr>
        <a:xfrm>
          <a:off x="0" y="0"/>
          <a:ext cx="0" cy="0"/>
          <a:chOff x="0" y="0"/>
          <a:chExt cx="0" cy="0"/>
        </a:xfrm>
      </p:grpSpPr>
      <p:sp>
        <p:nvSpPr>
          <p:cNvPr id="461" name="Google Shape;461;gced5c127b8_5_2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2" name="Google Shape;462;gced5c127b8_5_27"/>
          <p:cNvPicPr preferRelativeResize="0"/>
          <p:nvPr/>
        </p:nvPicPr>
        <p:blipFill rotWithShape="1">
          <a:blip r:embed="rId3">
            <a:alphaModFix/>
          </a:blip>
          <a:srcRect t="29198" b="268"/>
          <a:stretch/>
        </p:blipFill>
        <p:spPr>
          <a:xfrm>
            <a:off x="20" y="10"/>
            <a:ext cx="12191980" cy="6857990"/>
          </a:xfrm>
          <a:custGeom>
            <a:avLst/>
            <a:gdLst/>
            <a:ahLst/>
            <a:cxnLst/>
            <a:rect l="l" t="t" r="r" b="b"/>
            <a:pathLst>
              <a:path w="12192000" h="6858000" extrusionOk="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ln>
            <a:noFill/>
          </a:ln>
        </p:spPr>
      </p:pic>
      <p:sp>
        <p:nvSpPr>
          <p:cNvPr id="463" name="Google Shape;463;gced5c127b8_5_27"/>
          <p:cNvSpPr txBox="1">
            <a:spLocks noGrp="1"/>
          </p:cNvSpPr>
          <p:nvPr>
            <p:ph type="body" idx="1"/>
          </p:nvPr>
        </p:nvSpPr>
        <p:spPr>
          <a:xfrm>
            <a:off x="5801709" y="4572000"/>
            <a:ext cx="5552089" cy="1647825"/>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IE" sz="2000"/>
              <a:t>The Department of External Affairs created over 2000 passports which allowed Irish children to be adopted by foreign couples living outside Ireland  </a:t>
            </a:r>
            <a:endParaRPr sz="2000"/>
          </a:p>
        </p:txBody>
      </p:sp>
      <p:sp>
        <p:nvSpPr>
          <p:cNvPr id="464" name="Google Shape;464;gced5c127b8_5_27"/>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24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8"/>
        <p:cNvGrpSpPr/>
        <p:nvPr/>
      </p:nvGrpSpPr>
      <p:grpSpPr>
        <a:xfrm>
          <a:off x="0" y="0"/>
          <a:ext cx="0" cy="0"/>
          <a:chOff x="0" y="0"/>
          <a:chExt cx="0" cy="0"/>
        </a:xfrm>
      </p:grpSpPr>
      <p:sp>
        <p:nvSpPr>
          <p:cNvPr id="469" name="Google Shape;469;gce45f02888_2_7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0" name="Google Shape;470;gce45f02888_2_75"/>
          <p:cNvSpPr txBox="1">
            <a:spLocks noGrp="1"/>
          </p:cNvSpPr>
          <p:nvPr>
            <p:ph type="body" idx="1"/>
          </p:nvPr>
        </p:nvSpPr>
        <p:spPr>
          <a:xfrm>
            <a:off x="838200" y="702733"/>
            <a:ext cx="10515600" cy="547423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a:p>
            <a:pPr marL="457200" lvl="0" indent="-228600" algn="l" rtl="0">
              <a:lnSpc>
                <a:spcPct val="90000"/>
              </a:lnSpc>
              <a:spcBef>
                <a:spcPts val="1000"/>
              </a:spcBef>
              <a:spcAft>
                <a:spcPts val="0"/>
              </a:spcAft>
              <a:buClr>
                <a:schemeClr val="dk1"/>
              </a:buClr>
              <a:buSzPts val="1800"/>
              <a:buNone/>
            </a:pPr>
            <a:endParaRPr/>
          </a:p>
        </p:txBody>
      </p:sp>
      <p:sp>
        <p:nvSpPr>
          <p:cNvPr id="471" name="Google Shape;471;gce45f02888_2_75"/>
          <p:cNvSpPr/>
          <p:nvPr/>
        </p:nvSpPr>
        <p:spPr>
          <a:xfrm>
            <a:off x="838199" y="311573"/>
            <a:ext cx="10202334" cy="1043094"/>
          </a:xfrm>
          <a:prstGeom prst="wedgeRoundRectCallout">
            <a:avLst>
              <a:gd name="adj1" fmla="val -20833"/>
              <a:gd name="adj2" fmla="val 62500"/>
              <a:gd name="adj3" fmla="val 0"/>
            </a:avLst>
          </a:prstGeom>
          <a:solidFill>
            <a:schemeClr val="dk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114300" marR="0" lvl="0" indent="0" algn="l" rtl="0">
              <a:lnSpc>
                <a:spcPct val="100000"/>
              </a:lnSpc>
              <a:spcBef>
                <a:spcPts val="0"/>
              </a:spcBef>
              <a:spcAft>
                <a:spcPts val="0"/>
              </a:spcAft>
              <a:buNone/>
            </a:pPr>
            <a:r>
              <a:rPr lang="en-IE" sz="1400" b="0" i="0" u="none" strike="noStrike" cap="none">
                <a:solidFill>
                  <a:schemeClr val="lt1"/>
                </a:solidFill>
                <a:latin typeface="Arial"/>
                <a:ea typeface="Arial"/>
                <a:cs typeface="Arial"/>
                <a:sym typeface="Arial"/>
              </a:rPr>
              <a:t>“In early February 1968, when my baby boy was six-seven weeks old, he was wrenched from my breast by one of the nuns whilst I was breastfeeding him and taken away for adoption”.</a:t>
            </a:r>
            <a:endParaRPr/>
          </a:p>
          <a:p>
            <a:pPr marL="1143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2" name="Google Shape;472;gce45f02888_2_75"/>
          <p:cNvSpPr/>
          <p:nvPr/>
        </p:nvSpPr>
        <p:spPr>
          <a:xfrm>
            <a:off x="1100095" y="1736946"/>
            <a:ext cx="3899700" cy="2733900"/>
          </a:xfrm>
          <a:prstGeom prst="wedgeEllipseCallout">
            <a:avLst>
              <a:gd name="adj1" fmla="val -20833"/>
              <a:gd name="adj2" fmla="val 62500"/>
            </a:avLst>
          </a:prstGeom>
          <a:solidFill>
            <a:schemeClr val="dk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114300" marR="0" lvl="0" indent="0" algn="l"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Arial"/>
                <a:ea typeface="Arial"/>
                <a:cs typeface="Arial"/>
                <a:sym typeface="Arial"/>
              </a:rPr>
              <a:t>“She was asked to dress him up for a photograph and leave him with staff for the photograph”.</a:t>
            </a:r>
            <a:endParaRPr/>
          </a:p>
        </p:txBody>
      </p:sp>
      <p:sp>
        <p:nvSpPr>
          <p:cNvPr id="473" name="Google Shape;473;gce45f02888_2_75"/>
          <p:cNvSpPr/>
          <p:nvPr/>
        </p:nvSpPr>
        <p:spPr>
          <a:xfrm>
            <a:off x="6299200" y="1666241"/>
            <a:ext cx="4089400" cy="2875280"/>
          </a:xfrm>
          <a:prstGeom prst="wedgeEllipseCallout">
            <a:avLst>
              <a:gd name="adj1" fmla="val -20833"/>
              <a:gd name="adj2" fmla="val 62500"/>
            </a:avLst>
          </a:prstGeom>
          <a:solidFill>
            <a:schemeClr val="dk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114300" marR="0" lvl="0" indent="0" algn="l"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Arial"/>
                <a:ea typeface="Arial"/>
                <a:cs typeface="Arial"/>
                <a:sym typeface="Arial"/>
              </a:rPr>
              <a:t>“I later learned from my sister that she had tried to call but was never allowed to speak to me” and that the Mother Superior had lied to her sister “that I had changed my mind and I wanted to give my baby up for adoption”</a:t>
            </a:r>
            <a:endParaRPr/>
          </a:p>
          <a:p>
            <a:pPr marL="1143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4" name="Google Shape;474;gce45f02888_2_75"/>
          <p:cNvSpPr/>
          <p:nvPr/>
        </p:nvSpPr>
        <p:spPr>
          <a:xfrm>
            <a:off x="838199" y="5130801"/>
            <a:ext cx="10329334" cy="1498600"/>
          </a:xfrm>
          <a:prstGeom prst="wedgeRoundRectCallout">
            <a:avLst>
              <a:gd name="adj1" fmla="val -20833"/>
              <a:gd name="adj2" fmla="val 62500"/>
              <a:gd name="adj3" fmla="val 0"/>
            </a:avLst>
          </a:prstGeom>
          <a:solidFill>
            <a:schemeClr val="dk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114300" marR="0" lvl="0" indent="0" algn="l"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Arial"/>
                <a:ea typeface="Arial"/>
                <a:cs typeface="Arial"/>
                <a:sym typeface="Arial"/>
              </a:rPr>
              <a:t>“I was adopted without a birth registration even though my mother turned up at Sean Ross Mother and Baby Home alone with a baby, with no legal proof that she was the baby’s mother. I was adopted 2 months later on the basis of a letter of non-registration and my baptismal certificate. … It is impossible to imagine a child without a birth certificate being adopted today. It should have happened when I was adopted. As a child born to an unmarried mother, I obviously wasn’t worth registering’’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9"/>
        <p:cNvGrpSpPr/>
        <p:nvPr/>
      </p:nvGrpSpPr>
      <p:grpSpPr>
        <a:xfrm>
          <a:off x="0" y="0"/>
          <a:ext cx="0" cy="0"/>
          <a:chOff x="0" y="0"/>
          <a:chExt cx="0" cy="0"/>
        </a:xfrm>
      </p:grpSpPr>
      <p:sp>
        <p:nvSpPr>
          <p:cNvPr id="480" name="Google Shape;480;p13"/>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1" name="Google Shape;481;p13"/>
          <p:cNvSpPr txBox="1">
            <a:spLocks noGrp="1"/>
          </p:cNvSpPr>
          <p:nvPr>
            <p:ph type="title"/>
          </p:nvPr>
        </p:nvSpPr>
        <p:spPr>
          <a:xfrm>
            <a:off x="1020467" y="1397120"/>
            <a:ext cx="4707671" cy="12256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800"/>
              <a:buFont typeface="Calibri"/>
              <a:buNone/>
            </a:pPr>
            <a:r>
              <a:rPr lang="en-IE" sz="3800">
                <a:solidFill>
                  <a:schemeClr val="lt1"/>
                </a:solidFill>
              </a:rPr>
              <a:t>What is Consent?</a:t>
            </a:r>
            <a:endParaRPr/>
          </a:p>
        </p:txBody>
      </p:sp>
      <p:sp>
        <p:nvSpPr>
          <p:cNvPr id="482" name="Google Shape;482;p13"/>
          <p:cNvSpPr txBox="1">
            <a:spLocks noGrp="1"/>
          </p:cNvSpPr>
          <p:nvPr>
            <p:ph type="body" idx="1"/>
          </p:nvPr>
        </p:nvSpPr>
        <p:spPr>
          <a:xfrm>
            <a:off x="1020467" y="2891752"/>
            <a:ext cx="4707671" cy="23345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1900"/>
              <a:buChar char="•"/>
            </a:pPr>
            <a:r>
              <a:rPr lang="en-IE" sz="1900" dirty="0">
                <a:solidFill>
                  <a:schemeClr val="lt1"/>
                </a:solidFill>
              </a:rPr>
              <a:t>If a woman is basically incarcerated in an institution, do you think she is capable of giving ‘full, free and informed consent’?</a:t>
            </a:r>
            <a:endParaRPr dirty="0"/>
          </a:p>
          <a:p>
            <a:pPr marL="228600" lvl="0" indent="-228600" algn="l" rtl="0">
              <a:lnSpc>
                <a:spcPct val="90000"/>
              </a:lnSpc>
              <a:spcBef>
                <a:spcPts val="1000"/>
              </a:spcBef>
              <a:spcAft>
                <a:spcPts val="0"/>
              </a:spcAft>
              <a:buClr>
                <a:schemeClr val="lt1"/>
              </a:buClr>
              <a:buSzPts val="1900"/>
              <a:buChar char="•"/>
            </a:pPr>
            <a:r>
              <a:rPr lang="en-IE" sz="1900" dirty="0">
                <a:solidFill>
                  <a:schemeClr val="lt1"/>
                </a:solidFill>
              </a:rPr>
              <a:t>What about a girl who has not told her family that she is pregnant, do you think she is capable of giving consent? What do you think might be on her mind? </a:t>
            </a:r>
            <a:endParaRPr dirty="0"/>
          </a:p>
          <a:p>
            <a:pPr marL="228600" lvl="0" indent="-107950" algn="l" rtl="0">
              <a:lnSpc>
                <a:spcPct val="90000"/>
              </a:lnSpc>
              <a:spcBef>
                <a:spcPts val="1000"/>
              </a:spcBef>
              <a:spcAft>
                <a:spcPts val="0"/>
              </a:spcAft>
              <a:buClr>
                <a:schemeClr val="dk1"/>
              </a:buClr>
              <a:buSzPts val="1900"/>
              <a:buNone/>
            </a:pPr>
            <a:endParaRPr sz="1900" dirty="0">
              <a:solidFill>
                <a:schemeClr val="lt1"/>
              </a:solidFill>
            </a:endParaRPr>
          </a:p>
        </p:txBody>
      </p:sp>
      <p:pic>
        <p:nvPicPr>
          <p:cNvPr id="483" name="Google Shape;483;p13" descr="A picture containing indoor, room, floor, chair&#10;&#10;Description automatically generated"/>
          <p:cNvPicPr preferRelativeResize="0"/>
          <p:nvPr/>
        </p:nvPicPr>
        <p:blipFill rotWithShape="1">
          <a:blip r:embed="rId3">
            <a:alphaModFix/>
          </a:blip>
          <a:srcRect l="17109" r="24436" b="-1"/>
          <a:stretch/>
        </p:blipFill>
        <p:spPr>
          <a:xfrm>
            <a:off x="6735467" y="977900"/>
            <a:ext cx="5037433" cy="4826000"/>
          </a:xfrm>
          <a:prstGeom prst="rect">
            <a:avLst/>
          </a:prstGeom>
          <a:noFill/>
          <a:ln>
            <a:noFill/>
          </a:ln>
        </p:spPr>
      </p:pic>
      <p:sp>
        <p:nvSpPr>
          <p:cNvPr id="484" name="Google Shape;484;p13"/>
          <p:cNvSpPr/>
          <p:nvPr/>
        </p:nvSpPr>
        <p:spPr>
          <a:xfrm>
            <a:off x="602461" y="1159669"/>
            <a:ext cx="10987078" cy="4462463"/>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9"/>
        <p:cNvGrpSpPr/>
        <p:nvPr/>
      </p:nvGrpSpPr>
      <p:grpSpPr>
        <a:xfrm>
          <a:off x="0" y="0"/>
          <a:ext cx="0" cy="0"/>
          <a:chOff x="0" y="0"/>
          <a:chExt cx="0" cy="0"/>
        </a:xfrm>
      </p:grpSpPr>
      <p:pic>
        <p:nvPicPr>
          <p:cNvPr id="490" name="Google Shape;490;p16"/>
          <p:cNvPicPr preferRelativeResize="0">
            <a:picLocks noGrp="1"/>
          </p:cNvPicPr>
          <p:nvPr>
            <p:ph type="body" idx="1"/>
          </p:nvPr>
        </p:nvPicPr>
        <p:blipFill rotWithShape="1">
          <a:blip r:embed="rId3">
            <a:alphaModFix/>
          </a:blip>
          <a:srcRect t="17279"/>
          <a:stretch/>
        </p:blipFill>
        <p:spPr>
          <a:xfrm>
            <a:off x="20" y="10"/>
            <a:ext cx="12191980" cy="6857990"/>
          </a:xfrm>
          <a:prstGeom prst="rect">
            <a:avLst/>
          </a:prstGeom>
          <a:noFill/>
          <a:ln>
            <a:noFill/>
          </a:ln>
        </p:spPr>
      </p:pic>
      <p:sp>
        <p:nvSpPr>
          <p:cNvPr id="491" name="Google Shape;491;p16"/>
          <p:cNvSpPr/>
          <p:nvPr/>
        </p:nvSpPr>
        <p:spPr>
          <a:xfrm>
            <a:off x="0" y="5320142"/>
            <a:ext cx="12192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2" name="Google Shape;492;p16"/>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Calibri"/>
              <a:buNone/>
            </a:pPr>
            <a:r>
              <a:rPr lang="en-IE" sz="3600" b="1">
                <a:solidFill>
                  <a:srgbClr val="262626"/>
                </a:solidFill>
              </a:rPr>
              <a:t>Industrial Schools</a:t>
            </a:r>
            <a:endParaRPr/>
          </a:p>
        </p:txBody>
      </p:sp>
      <p:cxnSp>
        <p:nvCxnSpPr>
          <p:cNvPr id="493" name="Google Shape;493;p16"/>
          <p:cNvCxnSpPr/>
          <p:nvPr/>
        </p:nvCxnSpPr>
        <p:spPr>
          <a:xfrm>
            <a:off x="0" y="5241983"/>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494" name="Google Shape;494;p16"/>
          <p:cNvCxnSpPr/>
          <p:nvPr/>
        </p:nvCxnSpPr>
        <p:spPr>
          <a:xfrm>
            <a:off x="0" y="6134852"/>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d6bb37f5ac_2_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501" name="Google Shape;501;gd6bb37f5ac_2_6" title="For Sunday's well.mp4">
            <a:hlinkClick r:id="rId3"/>
          </p:cNvPr>
          <p:cNvPicPr preferRelativeResize="0"/>
          <p:nvPr/>
        </p:nvPicPr>
        <p:blipFill>
          <a:blip r:embed="rId4">
            <a:alphaModFix/>
          </a:blip>
          <a:stretch>
            <a:fillRect/>
          </a:stretch>
        </p:blipFill>
        <p:spPr>
          <a:xfrm>
            <a:off x="0" y="-5377"/>
            <a:ext cx="12172931"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100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gcf7959eb7c_0_0"/>
          <p:cNvPicPr preferRelativeResize="0"/>
          <p:nvPr/>
        </p:nvPicPr>
        <p:blipFill>
          <a:blip r:embed="rId3">
            <a:alphaModFix/>
          </a:blip>
          <a:stretch>
            <a:fillRect/>
          </a:stretch>
        </p:blipFill>
        <p:spPr>
          <a:xfrm>
            <a:off x="5631275" y="992400"/>
            <a:ext cx="6496050" cy="5143500"/>
          </a:xfrm>
          <a:prstGeom prst="rect">
            <a:avLst/>
          </a:prstGeom>
          <a:noFill/>
          <a:ln w="28575" cap="flat" cmpd="sng">
            <a:solidFill>
              <a:srgbClr val="FF9900"/>
            </a:solidFill>
            <a:prstDash val="solid"/>
            <a:round/>
            <a:headEnd type="none" w="sm" len="sm"/>
            <a:tailEnd type="none" w="sm" len="sm"/>
          </a:ln>
        </p:spPr>
      </p:pic>
      <p:sp>
        <p:nvSpPr>
          <p:cNvPr id="508" name="Google Shape;508;gcf7959eb7c_0_0"/>
          <p:cNvSpPr txBox="1"/>
          <p:nvPr/>
        </p:nvSpPr>
        <p:spPr>
          <a:xfrm>
            <a:off x="250750" y="1090750"/>
            <a:ext cx="5215500" cy="5315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en-IE" sz="2000">
                <a:solidFill>
                  <a:schemeClr val="dk1"/>
                </a:solidFill>
              </a:rPr>
              <a:t>•</a:t>
            </a:r>
            <a:r>
              <a:rPr lang="en-IE" sz="2000">
                <a:solidFill>
                  <a:schemeClr val="dk1"/>
                </a:solidFill>
                <a:latin typeface="Calibri"/>
                <a:ea typeface="Calibri"/>
                <a:cs typeface="Calibri"/>
                <a:sym typeface="Calibri"/>
              </a:rPr>
              <a:t>Industrials Schools housed neglected, orphaned and abandoned children, as well as children who had been charged with begging.</a:t>
            </a:r>
            <a:endParaRPr sz="20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IE" sz="2000">
                <a:solidFill>
                  <a:schemeClr val="dk1"/>
                </a:solidFill>
              </a:rPr>
              <a:t>•</a:t>
            </a:r>
            <a:r>
              <a:rPr lang="en-IE" sz="2000">
                <a:solidFill>
                  <a:schemeClr val="dk1"/>
                </a:solidFill>
                <a:latin typeface="Calibri"/>
                <a:ea typeface="Calibri"/>
                <a:cs typeface="Calibri"/>
                <a:sym typeface="Calibri"/>
              </a:rPr>
              <a:t>These institutions were run by religious orders and funded by the public.</a:t>
            </a:r>
            <a:endParaRPr sz="20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IE" sz="2000">
                <a:solidFill>
                  <a:schemeClr val="dk1"/>
                </a:solidFill>
              </a:rPr>
              <a:t>•</a:t>
            </a:r>
            <a:r>
              <a:rPr lang="en-IE" sz="2000">
                <a:solidFill>
                  <a:schemeClr val="dk1"/>
                </a:solidFill>
                <a:latin typeface="Calibri"/>
                <a:ea typeface="Calibri"/>
                <a:cs typeface="Calibri"/>
                <a:sym typeface="Calibri"/>
              </a:rPr>
              <a:t>At their peak they held 8,000 children across 71 “schools”.</a:t>
            </a:r>
            <a:endParaRPr sz="20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IE" sz="2000">
                <a:solidFill>
                  <a:schemeClr val="dk1"/>
                </a:solidFill>
              </a:rPr>
              <a:t>•</a:t>
            </a:r>
            <a:r>
              <a:rPr lang="en-IE" sz="2000">
                <a:solidFill>
                  <a:schemeClr val="dk1"/>
                </a:solidFill>
                <a:latin typeface="Calibri"/>
                <a:ea typeface="Calibri"/>
                <a:cs typeface="Calibri"/>
                <a:sym typeface="Calibri"/>
              </a:rPr>
              <a:t>Sexual abuse was a ‘chronic’ problem in many schools while neglect and emotional abuse were ‘endemic’ </a:t>
            </a:r>
            <a:endParaRPr sz="20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IE" sz="2000">
                <a:solidFill>
                  <a:schemeClr val="dk1"/>
                </a:solidFill>
              </a:rPr>
              <a:t>•</a:t>
            </a:r>
            <a:r>
              <a:rPr lang="en-IE" sz="2000">
                <a:solidFill>
                  <a:schemeClr val="dk1"/>
                </a:solidFill>
                <a:latin typeface="Calibri"/>
                <a:ea typeface="Calibri"/>
                <a:cs typeface="Calibri"/>
                <a:sym typeface="Calibri"/>
              </a:rPr>
              <a:t>Schools often ran enterprises such as commercial farms, staffed by these children. These children were trained in agriculture, shoe and dress making, domestic services and intensive household labour.</a:t>
            </a:r>
            <a:endParaRPr sz="2000">
              <a:solidFill>
                <a:schemeClr val="dk1"/>
              </a:solidFill>
              <a:latin typeface="Calibri"/>
              <a:ea typeface="Calibri"/>
              <a:cs typeface="Calibri"/>
              <a:sym typeface="Calibri"/>
            </a:endParaRPr>
          </a:p>
        </p:txBody>
      </p:sp>
      <p:sp>
        <p:nvSpPr>
          <p:cNvPr id="509" name="Google Shape;509;gcf7959eb7c_0_0"/>
          <p:cNvSpPr txBox="1"/>
          <p:nvPr/>
        </p:nvSpPr>
        <p:spPr>
          <a:xfrm>
            <a:off x="1128375" y="163000"/>
            <a:ext cx="58551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2900" b="1">
                <a:solidFill>
                  <a:schemeClr val="dk1"/>
                </a:solidFill>
                <a:latin typeface="Calibri"/>
                <a:ea typeface="Calibri"/>
                <a:cs typeface="Calibri"/>
                <a:sym typeface="Calibri"/>
              </a:rPr>
              <a:t>What were Industrial Schools?</a:t>
            </a: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gcc5e07d607_3_0"/>
          <p:cNvPicPr preferRelativeResize="0"/>
          <p:nvPr/>
        </p:nvPicPr>
        <p:blipFill>
          <a:blip r:embed="rId3">
            <a:alphaModFix/>
          </a:blip>
          <a:stretch>
            <a:fillRect/>
          </a:stretch>
        </p:blipFill>
        <p:spPr>
          <a:xfrm>
            <a:off x="0" y="66675"/>
            <a:ext cx="12192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9"/>
        <p:cNvGrpSpPr/>
        <p:nvPr/>
      </p:nvGrpSpPr>
      <p:grpSpPr>
        <a:xfrm>
          <a:off x="0" y="0"/>
          <a:ext cx="0" cy="0"/>
          <a:chOff x="0" y="0"/>
          <a:chExt cx="0" cy="0"/>
        </a:xfrm>
      </p:grpSpPr>
      <p:sp>
        <p:nvSpPr>
          <p:cNvPr id="520" name="Google Shape;520;p18"/>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21" name="Google Shape;521;p18"/>
          <p:cNvCxnSpPr/>
          <p:nvPr/>
        </p:nvCxnSpPr>
        <p:spPr>
          <a:xfrm rot="10800000">
            <a:off x="831873" y="1749756"/>
            <a:ext cx="4718304" cy="0"/>
          </a:xfrm>
          <a:prstGeom prst="straightConnector1">
            <a:avLst/>
          </a:prstGeom>
          <a:noFill/>
          <a:ln w="12700" cap="flat" cmpd="sng">
            <a:solidFill>
              <a:schemeClr val="accent2"/>
            </a:solidFill>
            <a:prstDash val="solid"/>
            <a:miter lim="800000"/>
            <a:headEnd type="none" w="sm" len="sm"/>
            <a:tailEnd type="none" w="sm" len="sm"/>
          </a:ln>
        </p:spPr>
      </p:cxnSp>
      <p:sp>
        <p:nvSpPr>
          <p:cNvPr id="522" name="Google Shape;522;p18"/>
          <p:cNvSpPr txBox="1">
            <a:spLocks noGrp="1"/>
          </p:cNvSpPr>
          <p:nvPr>
            <p:ph type="body" id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Char char="•"/>
            </a:pPr>
            <a:r>
              <a:rPr lang="en-IE" sz="2400">
                <a:solidFill>
                  <a:schemeClr val="lt1"/>
                </a:solidFill>
              </a:rPr>
              <a:t>‘’… housed in great big factory-like places, where individuality has been, and is being, snuffed out with no development of the personality … and where little children became a great army of child slavery in workshops’’ -  Fr. Edward Flanagan: Irish-American pioneer</a:t>
            </a:r>
            <a:endParaRPr sz="2400">
              <a:solidFill>
                <a:schemeClr val="lt1"/>
              </a:solidFill>
            </a:endParaRPr>
          </a:p>
        </p:txBody>
      </p:sp>
      <p:cxnSp>
        <p:nvCxnSpPr>
          <p:cNvPr id="523" name="Google Shape;523;p18"/>
          <p:cNvCxnSpPr/>
          <p:nvPr/>
        </p:nvCxnSpPr>
        <p:spPr>
          <a:xfrm rot="10800000">
            <a:off x="834027" y="5707672"/>
            <a:ext cx="4713997" cy="0"/>
          </a:xfrm>
          <a:prstGeom prst="straightConnector1">
            <a:avLst/>
          </a:prstGeom>
          <a:noFill/>
          <a:ln w="12700" cap="flat" cmpd="sng">
            <a:solidFill>
              <a:schemeClr val="accent2"/>
            </a:solidFill>
            <a:prstDash val="solid"/>
            <a:miter lim="800000"/>
            <a:headEnd type="none" w="sm" len="sm"/>
            <a:tailEnd type="none" w="sm" len="sm"/>
          </a:ln>
        </p:spPr>
      </p:cxnSp>
      <p:pic>
        <p:nvPicPr>
          <p:cNvPr id="524" name="Google Shape;524;p18"/>
          <p:cNvPicPr preferRelativeResize="0"/>
          <p:nvPr/>
        </p:nvPicPr>
        <p:blipFill rotWithShape="1">
          <a:blip r:embed="rId3">
            <a:alphaModFix/>
          </a:blip>
          <a:srcRect l="20208" r="45088" b="-1"/>
          <a:stretch/>
        </p:blipFill>
        <p:spPr>
          <a:xfrm>
            <a:off x="6525453" y="10"/>
            <a:ext cx="5666547" cy="685799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9"/>
        <p:cNvGrpSpPr/>
        <p:nvPr/>
      </p:nvGrpSpPr>
      <p:grpSpPr>
        <a:xfrm>
          <a:off x="0" y="0"/>
          <a:ext cx="0" cy="0"/>
          <a:chOff x="0" y="0"/>
          <a:chExt cx="0" cy="0"/>
        </a:xfrm>
      </p:grpSpPr>
      <p:sp>
        <p:nvSpPr>
          <p:cNvPr id="530" name="Google Shape;530;p20"/>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1" name="Google Shape;531;p20"/>
          <p:cNvPicPr preferRelativeResize="0"/>
          <p:nvPr/>
        </p:nvPicPr>
        <p:blipFill rotWithShape="1">
          <a:blip r:embed="rId3">
            <a:alphaModFix amt="35000"/>
          </a:blip>
          <a:srcRect t="15730"/>
          <a:stretch/>
        </p:blipFill>
        <p:spPr>
          <a:xfrm>
            <a:off x="20" y="1"/>
            <a:ext cx="12191980" cy="6857999"/>
          </a:xfrm>
          <a:prstGeom prst="rect">
            <a:avLst/>
          </a:prstGeom>
          <a:noFill/>
          <a:ln>
            <a:noFill/>
          </a:ln>
        </p:spPr>
      </p:pic>
      <p:sp>
        <p:nvSpPr>
          <p:cNvPr id="532" name="Google Shape;53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IE">
                <a:solidFill>
                  <a:srgbClr val="FFFFFF"/>
                </a:solidFill>
              </a:rPr>
              <a:t>Life for Women in the 1920’s and 1930’s </a:t>
            </a:r>
            <a:endParaRPr/>
          </a:p>
        </p:txBody>
      </p:sp>
      <p:sp>
        <p:nvSpPr>
          <p:cNvPr id="533" name="Google Shape;533;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FFFF"/>
              </a:buClr>
              <a:buSzPts val="2800"/>
              <a:buChar char="•"/>
            </a:pPr>
            <a:r>
              <a:rPr lang="en-IE" dirty="0">
                <a:solidFill>
                  <a:srgbClr val="FFFFFF"/>
                </a:solidFill>
              </a:rPr>
              <a:t>Censorship </a:t>
            </a:r>
            <a:endParaRPr dirty="0"/>
          </a:p>
          <a:p>
            <a:pPr marL="228600" lvl="0" indent="-228600" algn="l" rtl="0">
              <a:lnSpc>
                <a:spcPct val="90000"/>
              </a:lnSpc>
              <a:spcBef>
                <a:spcPts val="1000"/>
              </a:spcBef>
              <a:spcAft>
                <a:spcPts val="0"/>
              </a:spcAft>
              <a:buClr>
                <a:srgbClr val="FFFFFF"/>
              </a:buClr>
              <a:buSzPts val="2800"/>
              <a:buChar char="•"/>
            </a:pPr>
            <a:r>
              <a:rPr lang="en-IE" dirty="0">
                <a:solidFill>
                  <a:srgbClr val="FFFFFF"/>
                </a:solidFill>
              </a:rPr>
              <a:t>Divorce was illegal</a:t>
            </a:r>
            <a:endParaRPr dirty="0"/>
          </a:p>
          <a:p>
            <a:pPr marL="228600" lvl="0" indent="-228600" algn="l" rtl="0">
              <a:lnSpc>
                <a:spcPct val="90000"/>
              </a:lnSpc>
              <a:spcBef>
                <a:spcPts val="1000"/>
              </a:spcBef>
              <a:spcAft>
                <a:spcPts val="0"/>
              </a:spcAft>
              <a:buClr>
                <a:srgbClr val="FFFFFF"/>
              </a:buClr>
              <a:buSzPts val="2800"/>
              <a:buChar char="•"/>
            </a:pPr>
            <a:r>
              <a:rPr lang="en-IE" dirty="0">
                <a:solidFill>
                  <a:srgbClr val="FFFFFF"/>
                </a:solidFill>
              </a:rPr>
              <a:t>Ban on contraceptives</a:t>
            </a:r>
            <a:endParaRPr dirty="0">
              <a:solidFill>
                <a:srgbClr val="FFFFFF"/>
              </a:solidFill>
            </a:endParaRPr>
          </a:p>
          <a:p>
            <a:pPr marL="228600" lvl="0" indent="-165100" algn="l" rtl="0">
              <a:lnSpc>
                <a:spcPct val="90000"/>
              </a:lnSpc>
              <a:spcBef>
                <a:spcPts val="1000"/>
              </a:spcBef>
              <a:spcAft>
                <a:spcPts val="0"/>
              </a:spcAft>
              <a:buClr>
                <a:srgbClr val="FFFFFF"/>
              </a:buClr>
              <a:buSzPts val="1800"/>
              <a:buChar char="•"/>
            </a:pPr>
            <a:r>
              <a:rPr lang="en-IE" dirty="0">
                <a:solidFill>
                  <a:srgbClr val="FFFFFF"/>
                </a:solidFill>
              </a:rPr>
              <a:t>Ban on women sitting on juries</a:t>
            </a:r>
            <a:endParaRPr dirty="0">
              <a:solidFill>
                <a:srgbClr val="FFFFFF"/>
              </a:solidFill>
            </a:endParaRPr>
          </a:p>
          <a:p>
            <a:pPr marL="228600" lvl="0" indent="-228600" algn="l" rtl="0">
              <a:lnSpc>
                <a:spcPct val="90000"/>
              </a:lnSpc>
              <a:spcBef>
                <a:spcPts val="1000"/>
              </a:spcBef>
              <a:spcAft>
                <a:spcPts val="0"/>
              </a:spcAft>
              <a:buClr>
                <a:srgbClr val="FFFFFF"/>
              </a:buClr>
              <a:buSzPts val="2800"/>
              <a:buChar char="•"/>
            </a:pPr>
            <a:r>
              <a:rPr lang="en-IE" dirty="0">
                <a:solidFill>
                  <a:srgbClr val="FFFFFF"/>
                </a:solidFill>
              </a:rPr>
              <a:t>Civil service marriage bar</a:t>
            </a:r>
            <a:endParaRPr dirty="0"/>
          </a:p>
          <a:p>
            <a:pPr marL="228600" lvl="0" indent="-228600" algn="l" rtl="0">
              <a:lnSpc>
                <a:spcPct val="90000"/>
              </a:lnSpc>
              <a:spcBef>
                <a:spcPts val="1000"/>
              </a:spcBef>
              <a:spcAft>
                <a:spcPts val="0"/>
              </a:spcAft>
              <a:buClr>
                <a:srgbClr val="FFFFFF"/>
              </a:buClr>
              <a:buSzPts val="2800"/>
              <a:buChar char="•"/>
            </a:pPr>
            <a:r>
              <a:rPr lang="en-IE" dirty="0">
                <a:solidFill>
                  <a:srgbClr val="FFFFFF"/>
                </a:solidFill>
              </a:rPr>
              <a:t>Extremely Catholic Ireland – enshrined in </a:t>
            </a:r>
            <a:r>
              <a:rPr lang="en-IE" dirty="0" err="1">
                <a:solidFill>
                  <a:srgbClr val="FFFFFF"/>
                </a:solidFill>
              </a:rPr>
              <a:t>Bunreacht</a:t>
            </a:r>
            <a:r>
              <a:rPr lang="en-IE" dirty="0">
                <a:solidFill>
                  <a:srgbClr val="FFFFFF"/>
                </a:solidFill>
              </a:rPr>
              <a:t> </a:t>
            </a:r>
            <a:r>
              <a:rPr lang="en-IE" dirty="0" err="1">
                <a:solidFill>
                  <a:srgbClr val="FFFFFF"/>
                </a:solidFill>
              </a:rPr>
              <a:t>na</a:t>
            </a:r>
            <a:r>
              <a:rPr lang="en-IE" dirty="0">
                <a:solidFill>
                  <a:srgbClr val="FFFFFF"/>
                </a:solidFill>
              </a:rPr>
              <a:t> </a:t>
            </a:r>
            <a:r>
              <a:rPr lang="en-IE" dirty="0" err="1">
                <a:solidFill>
                  <a:srgbClr val="FFFFFF"/>
                </a:solidFill>
              </a:rPr>
              <a:t>hEireann</a:t>
            </a:r>
            <a:endParaRPr dirty="0"/>
          </a:p>
          <a:p>
            <a:pPr marL="228600" lvl="0" indent="-228600" algn="l" rtl="0">
              <a:lnSpc>
                <a:spcPct val="90000"/>
              </a:lnSpc>
              <a:spcBef>
                <a:spcPts val="1000"/>
              </a:spcBef>
              <a:spcAft>
                <a:spcPts val="0"/>
              </a:spcAft>
              <a:buClr>
                <a:srgbClr val="FFFFFF"/>
              </a:buClr>
              <a:buSzPts val="2800"/>
              <a:buChar char="•"/>
            </a:pPr>
            <a:r>
              <a:rPr lang="en-IE" dirty="0">
                <a:solidFill>
                  <a:srgbClr val="FFFFFF"/>
                </a:solidFill>
              </a:rPr>
              <a:t>Women’s place in the home</a:t>
            </a:r>
            <a:endParaRPr dirty="0">
              <a:solidFill>
                <a:srgbClr val="FFFFFF"/>
              </a:solidFill>
            </a:endParaRPr>
          </a:p>
          <a:p>
            <a:pPr marL="228600" lvl="0" indent="-165100" algn="l" rtl="0">
              <a:lnSpc>
                <a:spcPct val="90000"/>
              </a:lnSpc>
              <a:spcBef>
                <a:spcPts val="1000"/>
              </a:spcBef>
              <a:spcAft>
                <a:spcPts val="0"/>
              </a:spcAft>
              <a:buClr>
                <a:srgbClr val="FFFFFF"/>
              </a:buClr>
              <a:buSzPts val="1800"/>
              <a:buChar char="•"/>
            </a:pPr>
            <a:r>
              <a:rPr lang="en-IE" b="1" dirty="0">
                <a:solidFill>
                  <a:srgbClr val="FFFFFF"/>
                </a:solidFill>
              </a:rPr>
              <a:t>Stigma towards unmarried mothers </a:t>
            </a:r>
            <a:endParaRPr b="1" dirty="0">
              <a:solidFill>
                <a:srgbClr val="FFFFFF"/>
              </a:solidFill>
            </a:endParaRPr>
          </a:p>
          <a:p>
            <a:pPr marL="228600" lvl="0" indent="-50800" algn="l" rtl="0">
              <a:lnSpc>
                <a:spcPct val="90000"/>
              </a:lnSpc>
              <a:spcBef>
                <a:spcPts val="1000"/>
              </a:spcBef>
              <a:spcAft>
                <a:spcPts val="0"/>
              </a:spcAft>
              <a:buClr>
                <a:schemeClr val="lt1"/>
              </a:buClr>
              <a:buSzPts val="2800"/>
              <a:buNone/>
            </a:pPr>
            <a:endParaRPr dirty="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4D4D4D"/>
            </a:gs>
            <a:gs pos="100000">
              <a:srgbClr val="000000"/>
            </a:gs>
          </a:gsLst>
          <a:lin ang="5400012" scaled="0"/>
        </a:gradFill>
        <a:effectLst/>
      </p:bgPr>
    </p:bg>
    <p:spTree>
      <p:nvGrpSpPr>
        <p:cNvPr id="1" name="Shape 220"/>
        <p:cNvGrpSpPr/>
        <p:nvPr/>
      </p:nvGrpSpPr>
      <p:grpSpPr>
        <a:xfrm>
          <a:off x="0" y="0"/>
          <a:ext cx="0" cy="0"/>
          <a:chOff x="0" y="0"/>
          <a:chExt cx="0" cy="0"/>
        </a:xfrm>
      </p:grpSpPr>
      <p:graphicFrame>
        <p:nvGraphicFramePr>
          <p:cNvPr id="221" name="Google Shape;221;gc7e09e4f2d_0_4"/>
          <p:cNvGraphicFramePr/>
          <p:nvPr>
            <p:extLst>
              <p:ext uri="{D42A27DB-BD31-4B8C-83A1-F6EECF244321}">
                <p14:modId xmlns:p14="http://schemas.microsoft.com/office/powerpoint/2010/main" val="1088392959"/>
              </p:ext>
            </p:extLst>
          </p:nvPr>
        </p:nvGraphicFramePr>
        <p:xfrm>
          <a:off x="273713" y="320090"/>
          <a:ext cx="11658475" cy="6217800"/>
        </p:xfrm>
        <a:graphic>
          <a:graphicData uri="http://schemas.openxmlformats.org/drawingml/2006/table">
            <a:tbl>
              <a:tblPr>
                <a:noFill/>
                <a:tableStyleId>{1D1DC385-4147-4AF0-A87C-49368CE98311}</a:tableStyleId>
              </a:tblPr>
              <a:tblGrid>
                <a:gridCol w="11658475">
                  <a:extLst>
                    <a:ext uri="{9D8B030D-6E8A-4147-A177-3AD203B41FA5}">
                      <a16:colId xmlns:a16="http://schemas.microsoft.com/office/drawing/2014/main" val="20000"/>
                    </a:ext>
                  </a:extLst>
                </a:gridCol>
              </a:tblGrid>
              <a:tr h="1798300">
                <a:tc>
                  <a:txBody>
                    <a:bodyPr/>
                    <a:lstStyle/>
                    <a:p>
                      <a:pPr marL="0" lvl="0" indent="0" algn="l" rtl="0">
                        <a:spcBef>
                          <a:spcPts val="0"/>
                        </a:spcBef>
                        <a:spcAft>
                          <a:spcPts val="0"/>
                        </a:spcAft>
                        <a:buNone/>
                      </a:pPr>
                      <a:r>
                        <a:rPr lang="en-IE" sz="5300">
                          <a:solidFill>
                            <a:srgbClr val="EFEFEF"/>
                          </a:solidFill>
                          <a:latin typeface="Calibri"/>
                          <a:ea typeface="Calibri"/>
                          <a:cs typeface="Calibri"/>
                          <a:sym typeface="Calibri"/>
                        </a:rPr>
                        <a:t>By the end of this lesson, students will have:</a:t>
                      </a:r>
                      <a:endParaRPr sz="5300">
                        <a:solidFill>
                          <a:srgbClr val="EFEFEF"/>
                        </a:solidFill>
                        <a:latin typeface="Calibri"/>
                        <a:ea typeface="Calibri"/>
                        <a:cs typeface="Calibri"/>
                        <a:sym typeface="Calibri"/>
                      </a:endParaRPr>
                    </a:p>
                  </a:txBody>
                  <a:tcPr marL="91425" marR="91425" marT="91425" marB="91425">
                    <a:lnL w="38100" cap="flat" cmpd="sng">
                      <a:solidFill>
                        <a:schemeClr val="accent5"/>
                      </a:solidFill>
                      <a:prstDash val="solid"/>
                      <a:round/>
                      <a:headEnd type="none" w="sm" len="sm"/>
                      <a:tailEnd type="none" w="sm" len="sm"/>
                    </a:lnL>
                    <a:lnR w="38100" cap="flat" cmpd="sng">
                      <a:solidFill>
                        <a:schemeClr val="accent5"/>
                      </a:solidFill>
                      <a:prstDash val="solid"/>
                      <a:round/>
                      <a:headEnd type="none" w="sm" len="sm"/>
                      <a:tailEnd type="none" w="sm" len="sm"/>
                    </a:lnR>
                    <a:lnT w="38100" cap="flat" cmpd="sng">
                      <a:solidFill>
                        <a:schemeClr val="accent5"/>
                      </a:solidFill>
                      <a:prstDash val="solid"/>
                      <a:round/>
                      <a:headEnd type="none" w="sm" len="sm"/>
                      <a:tailEnd type="none" w="sm" len="sm"/>
                    </a:lnT>
                    <a:lnB w="381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203025">
                <a:tc>
                  <a:txBody>
                    <a:bodyPr/>
                    <a:lstStyle/>
                    <a:p>
                      <a:pPr marL="457200" lvl="0" indent="0" algn="ctr" rtl="0">
                        <a:spcBef>
                          <a:spcPts val="0"/>
                        </a:spcBef>
                        <a:spcAft>
                          <a:spcPts val="0"/>
                        </a:spcAft>
                        <a:buNone/>
                      </a:pPr>
                      <a:r>
                        <a:rPr lang="en-IE" sz="3000" dirty="0">
                          <a:solidFill>
                            <a:srgbClr val="CCCCCC"/>
                          </a:solidFill>
                        </a:rPr>
                        <a:t>A deeper understanding of the human rights abuses suffered by women and children in Irish institutions and the obligations of the state</a:t>
                      </a:r>
                      <a:endParaRPr sz="3000" dirty="0">
                        <a:solidFill>
                          <a:srgbClr val="CCCCCC"/>
                        </a:solidFill>
                      </a:endParaRPr>
                    </a:p>
                  </a:txBody>
                  <a:tcPr marL="91425" marR="91425" marT="91425" marB="91425">
                    <a:lnL w="38100" cap="flat" cmpd="sng">
                      <a:solidFill>
                        <a:schemeClr val="accent5"/>
                      </a:solidFill>
                      <a:prstDash val="solid"/>
                      <a:round/>
                      <a:headEnd type="none" w="sm" len="sm"/>
                      <a:tailEnd type="none" w="sm" len="sm"/>
                    </a:lnL>
                    <a:lnR w="38100" cap="flat" cmpd="sng">
                      <a:solidFill>
                        <a:schemeClr val="accent5"/>
                      </a:solidFill>
                      <a:prstDash val="solid"/>
                      <a:round/>
                      <a:headEnd type="none" w="sm" len="sm"/>
                      <a:tailEnd type="none" w="sm" len="sm"/>
                    </a:lnR>
                    <a:lnT w="38100" cap="flat" cmpd="sng">
                      <a:solidFill>
                        <a:schemeClr val="accent5"/>
                      </a:solidFill>
                      <a:prstDash val="solid"/>
                      <a:round/>
                      <a:headEnd type="none" w="sm" len="sm"/>
                      <a:tailEnd type="none" w="sm" len="sm"/>
                    </a:lnT>
                    <a:lnB w="381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310600">
                <a:tc>
                  <a:txBody>
                    <a:bodyPr/>
                    <a:lstStyle/>
                    <a:p>
                      <a:pPr marL="0" lvl="0" indent="0" algn="l" rtl="0">
                        <a:spcBef>
                          <a:spcPts val="0"/>
                        </a:spcBef>
                        <a:spcAft>
                          <a:spcPts val="0"/>
                        </a:spcAft>
                        <a:buNone/>
                      </a:pPr>
                      <a:endParaRPr sz="3000">
                        <a:solidFill>
                          <a:srgbClr val="CCCCCC"/>
                        </a:solidFill>
                      </a:endParaRPr>
                    </a:p>
                    <a:p>
                      <a:pPr marL="0" lvl="0" indent="0" algn="ctr" rtl="0">
                        <a:spcBef>
                          <a:spcPts val="0"/>
                        </a:spcBef>
                        <a:spcAft>
                          <a:spcPts val="0"/>
                        </a:spcAft>
                        <a:buNone/>
                      </a:pPr>
                      <a:r>
                        <a:rPr lang="en-IE" sz="3000">
                          <a:solidFill>
                            <a:srgbClr val="CCCCCC"/>
                          </a:solidFill>
                        </a:rPr>
                        <a:t>Gained knowledge about each of the institutions </a:t>
                      </a:r>
                      <a:endParaRPr sz="3000">
                        <a:solidFill>
                          <a:srgbClr val="CCCCCC"/>
                        </a:solidFill>
                      </a:endParaRPr>
                    </a:p>
                  </a:txBody>
                  <a:tcPr marL="91425" marR="91425" marT="91425" marB="91425">
                    <a:lnL w="38100" cap="flat" cmpd="sng">
                      <a:solidFill>
                        <a:schemeClr val="accent5"/>
                      </a:solidFill>
                      <a:prstDash val="solid"/>
                      <a:round/>
                      <a:headEnd type="none" w="sm" len="sm"/>
                      <a:tailEnd type="none" w="sm" len="sm"/>
                    </a:lnL>
                    <a:lnR w="38100" cap="flat" cmpd="sng">
                      <a:solidFill>
                        <a:schemeClr val="accent5"/>
                      </a:solidFill>
                      <a:prstDash val="solid"/>
                      <a:round/>
                      <a:headEnd type="none" w="sm" len="sm"/>
                      <a:tailEnd type="none" w="sm" len="sm"/>
                    </a:lnR>
                    <a:lnT w="38100" cap="flat" cmpd="sng">
                      <a:solidFill>
                        <a:schemeClr val="accent5"/>
                      </a:solidFill>
                      <a:prstDash val="solid"/>
                      <a:round/>
                      <a:headEnd type="none" w="sm" len="sm"/>
                      <a:tailEnd type="none" w="sm" len="sm"/>
                    </a:lnT>
                    <a:lnB w="381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1203025">
                <a:tc>
                  <a:txBody>
                    <a:bodyPr/>
                    <a:lstStyle/>
                    <a:p>
                      <a:pPr marL="0" lvl="0" indent="0" algn="ctr" rtl="0">
                        <a:spcBef>
                          <a:spcPts val="0"/>
                        </a:spcBef>
                        <a:spcAft>
                          <a:spcPts val="0"/>
                        </a:spcAft>
                        <a:buNone/>
                      </a:pPr>
                      <a:endParaRPr sz="3000" dirty="0">
                        <a:solidFill>
                          <a:srgbClr val="CCCCCC"/>
                        </a:solidFill>
                      </a:endParaRPr>
                    </a:p>
                    <a:p>
                      <a:pPr marL="457200" lvl="0" indent="0" algn="ctr" rtl="0">
                        <a:spcBef>
                          <a:spcPts val="0"/>
                        </a:spcBef>
                        <a:spcAft>
                          <a:spcPts val="0"/>
                        </a:spcAft>
                        <a:buNone/>
                      </a:pPr>
                      <a:r>
                        <a:rPr lang="en-IE" sz="3000" dirty="0">
                          <a:solidFill>
                            <a:srgbClr val="CCCCCC"/>
                          </a:solidFill>
                        </a:rPr>
                        <a:t>Learned ways in which you can make a change and stop the secrecy surrounding these issues</a:t>
                      </a:r>
                      <a:endParaRPr sz="3000" dirty="0">
                        <a:solidFill>
                          <a:srgbClr val="CCCCCC"/>
                        </a:solidFill>
                      </a:endParaRPr>
                    </a:p>
                  </a:txBody>
                  <a:tcPr marL="91425" marR="91425" marT="91425" marB="91425">
                    <a:lnL w="38100" cap="flat" cmpd="sng">
                      <a:solidFill>
                        <a:schemeClr val="accent5"/>
                      </a:solidFill>
                      <a:prstDash val="solid"/>
                      <a:round/>
                      <a:headEnd type="none" w="sm" len="sm"/>
                      <a:tailEnd type="none" w="sm" len="sm"/>
                    </a:lnL>
                    <a:lnR w="38100" cap="flat" cmpd="sng">
                      <a:solidFill>
                        <a:schemeClr val="accent5"/>
                      </a:solidFill>
                      <a:prstDash val="solid"/>
                      <a:round/>
                      <a:headEnd type="none" w="sm" len="sm"/>
                      <a:tailEnd type="none" w="sm" len="sm"/>
                    </a:lnR>
                    <a:lnT w="38100" cap="flat" cmpd="sng">
                      <a:solidFill>
                        <a:schemeClr val="accent5"/>
                      </a:solidFill>
                      <a:prstDash val="solid"/>
                      <a:round/>
                      <a:headEnd type="none" w="sm" len="sm"/>
                      <a:tailEnd type="none" w="sm" len="sm"/>
                    </a:lnT>
                    <a:lnB w="381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22" name="Google Shape;222;gc7e09e4f2d_0_4"/>
          <p:cNvSpPr/>
          <p:nvPr/>
        </p:nvSpPr>
        <p:spPr>
          <a:xfrm>
            <a:off x="273725" y="2690550"/>
            <a:ext cx="495900" cy="61500"/>
          </a:xfrm>
          <a:prstGeom prst="mathMinus">
            <a:avLst>
              <a:gd name="adj1" fmla="val 100000"/>
            </a:avLst>
          </a:prstGeom>
          <a:solidFill>
            <a:schemeClr val="accent6"/>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gc7e09e4f2d_0_4"/>
          <p:cNvSpPr/>
          <p:nvPr/>
        </p:nvSpPr>
        <p:spPr>
          <a:xfrm>
            <a:off x="273725" y="4321663"/>
            <a:ext cx="495900" cy="61500"/>
          </a:xfrm>
          <a:prstGeom prst="mathMinus">
            <a:avLst>
              <a:gd name="adj1" fmla="val 100000"/>
            </a:avLst>
          </a:prstGeom>
          <a:solidFill>
            <a:schemeClr val="accent6"/>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gc7e09e4f2d_0_4"/>
          <p:cNvSpPr/>
          <p:nvPr/>
        </p:nvSpPr>
        <p:spPr>
          <a:xfrm>
            <a:off x="273725" y="5783450"/>
            <a:ext cx="495900" cy="61500"/>
          </a:xfrm>
          <a:prstGeom prst="mathMinus">
            <a:avLst>
              <a:gd name="adj1" fmla="val 100000"/>
            </a:avLst>
          </a:prstGeom>
          <a:solidFill>
            <a:schemeClr val="accent6"/>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8"/>
        <p:cNvGrpSpPr/>
        <p:nvPr/>
      </p:nvGrpSpPr>
      <p:grpSpPr>
        <a:xfrm>
          <a:off x="0" y="0"/>
          <a:ext cx="0" cy="0"/>
          <a:chOff x="0" y="0"/>
          <a:chExt cx="0" cy="0"/>
        </a:xfrm>
      </p:grpSpPr>
      <p:pic>
        <p:nvPicPr>
          <p:cNvPr id="539" name="Google Shape;539;p19"/>
          <p:cNvPicPr preferRelativeResize="0"/>
          <p:nvPr/>
        </p:nvPicPr>
        <p:blipFill rotWithShape="1">
          <a:blip r:embed="rId3">
            <a:alphaModFix amt="35000"/>
          </a:blip>
          <a:srcRect l="4943" r="359"/>
          <a:stretch/>
        </p:blipFill>
        <p:spPr>
          <a:xfrm>
            <a:off x="-4" y="-6"/>
            <a:ext cx="12191999" cy="6855958"/>
          </a:xfrm>
          <a:prstGeom prst="rect">
            <a:avLst/>
          </a:prstGeom>
          <a:noFill/>
          <a:ln>
            <a:noFill/>
          </a:ln>
        </p:spPr>
      </p:pic>
      <p:sp>
        <p:nvSpPr>
          <p:cNvPr id="540" name="Google Shape;540;p19"/>
          <p:cNvSpPr txBox="1">
            <a:spLocks noGrp="1"/>
          </p:cNvSpPr>
          <p:nvPr>
            <p:ph type="title"/>
          </p:nvPr>
        </p:nvSpPr>
        <p:spPr>
          <a:xfrm>
            <a:off x="801100" y="1396300"/>
            <a:ext cx="5734200" cy="135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7200"/>
              <a:buFont typeface="Calibri"/>
              <a:buNone/>
            </a:pPr>
            <a:endParaRPr sz="7200"/>
          </a:p>
          <a:p>
            <a:pPr marL="0" lvl="0" indent="0" algn="l" rtl="0">
              <a:lnSpc>
                <a:spcPct val="90000"/>
              </a:lnSpc>
              <a:spcBef>
                <a:spcPts val="0"/>
              </a:spcBef>
              <a:spcAft>
                <a:spcPts val="0"/>
              </a:spcAft>
              <a:buClr>
                <a:schemeClr val="lt1"/>
              </a:buClr>
              <a:buSzPts val="7200"/>
              <a:buFont typeface="Calibri"/>
              <a:buNone/>
            </a:pPr>
            <a:endParaRPr sz="7200"/>
          </a:p>
          <a:p>
            <a:pPr marL="0" lvl="0" indent="0" algn="l" rtl="0">
              <a:lnSpc>
                <a:spcPct val="90000"/>
              </a:lnSpc>
              <a:spcBef>
                <a:spcPts val="0"/>
              </a:spcBef>
              <a:spcAft>
                <a:spcPts val="0"/>
              </a:spcAft>
              <a:buClr>
                <a:schemeClr val="lt1"/>
              </a:buClr>
              <a:buSzPts val="7200"/>
              <a:buFont typeface="Calibri"/>
              <a:buNone/>
            </a:pPr>
            <a:endParaRPr sz="7200"/>
          </a:p>
          <a:p>
            <a:pPr marL="0" lvl="0" indent="0" algn="l" rtl="0">
              <a:lnSpc>
                <a:spcPct val="90000"/>
              </a:lnSpc>
              <a:spcBef>
                <a:spcPts val="0"/>
              </a:spcBef>
              <a:spcAft>
                <a:spcPts val="0"/>
              </a:spcAft>
              <a:buClr>
                <a:schemeClr val="lt1"/>
              </a:buClr>
              <a:buSzPts val="7200"/>
              <a:buFont typeface="Calibri"/>
              <a:buNone/>
            </a:pPr>
            <a:r>
              <a:rPr lang="en-IE" sz="7200"/>
              <a:t>The Magdalene Laundries</a:t>
            </a:r>
            <a:endParaRPr sz="7200"/>
          </a:p>
          <a:p>
            <a:pPr marL="0" lvl="0" indent="0" algn="l" rtl="0">
              <a:lnSpc>
                <a:spcPct val="90000"/>
              </a:lnSpc>
              <a:spcBef>
                <a:spcPts val="0"/>
              </a:spcBef>
              <a:spcAft>
                <a:spcPts val="0"/>
              </a:spcAft>
              <a:buClr>
                <a:schemeClr val="lt1"/>
              </a:buClr>
              <a:buSzPts val="7200"/>
              <a:buFont typeface="Calibri"/>
              <a:buNone/>
            </a:pPr>
            <a:endParaRPr sz="3000"/>
          </a:p>
          <a:p>
            <a:pPr marL="0" lvl="0" indent="0" algn="l" rtl="0">
              <a:lnSpc>
                <a:spcPct val="90000"/>
              </a:lnSpc>
              <a:spcBef>
                <a:spcPts val="0"/>
              </a:spcBef>
              <a:spcAft>
                <a:spcPts val="0"/>
              </a:spcAft>
              <a:buClr>
                <a:schemeClr val="lt1"/>
              </a:buClr>
              <a:buSzPts val="7200"/>
              <a:buFont typeface="Calibri"/>
              <a:buNone/>
            </a:pPr>
            <a:endParaRPr sz="3000"/>
          </a:p>
          <a:p>
            <a:pPr marL="0" lvl="0" indent="0" algn="l" rtl="0">
              <a:lnSpc>
                <a:spcPct val="90000"/>
              </a:lnSpc>
              <a:spcBef>
                <a:spcPts val="0"/>
              </a:spcBef>
              <a:spcAft>
                <a:spcPts val="0"/>
              </a:spcAft>
              <a:buClr>
                <a:schemeClr val="lt1"/>
              </a:buClr>
              <a:buSzPts val="7200"/>
              <a:buFont typeface="Calibri"/>
              <a:buNone/>
            </a:pPr>
            <a:r>
              <a:rPr lang="en-IE" sz="3000"/>
              <a:t>“You took away my name</a:t>
            </a:r>
            <a:endParaRPr sz="3000"/>
          </a:p>
          <a:p>
            <a:pPr marL="0" lvl="0" indent="0" algn="l" rtl="0">
              <a:lnSpc>
                <a:spcPct val="90000"/>
              </a:lnSpc>
              <a:spcBef>
                <a:spcPts val="0"/>
              </a:spcBef>
              <a:spcAft>
                <a:spcPts val="0"/>
              </a:spcAft>
              <a:buClr>
                <a:schemeClr val="lt1"/>
              </a:buClr>
              <a:buSzPts val="7200"/>
              <a:buFont typeface="Calibri"/>
              <a:buNone/>
            </a:pPr>
            <a:r>
              <a:rPr lang="en-IE" sz="3000"/>
              <a:t>You took away my identity</a:t>
            </a:r>
            <a:endParaRPr sz="3000"/>
          </a:p>
          <a:p>
            <a:pPr marL="0" lvl="0" indent="0" algn="l" rtl="0">
              <a:lnSpc>
                <a:spcPct val="90000"/>
              </a:lnSpc>
              <a:spcBef>
                <a:spcPts val="0"/>
              </a:spcBef>
              <a:spcAft>
                <a:spcPts val="0"/>
              </a:spcAft>
              <a:buClr>
                <a:schemeClr val="lt1"/>
              </a:buClr>
              <a:buSzPts val="7200"/>
              <a:buFont typeface="Calibri"/>
              <a:buNone/>
            </a:pPr>
            <a:r>
              <a:rPr lang="en-IE" sz="3000"/>
              <a:t>In a landscape full of shame</a:t>
            </a:r>
            <a:endParaRPr sz="3000"/>
          </a:p>
          <a:p>
            <a:pPr marL="0" lvl="0" indent="0" algn="l" rtl="0">
              <a:lnSpc>
                <a:spcPct val="90000"/>
              </a:lnSpc>
              <a:spcBef>
                <a:spcPts val="0"/>
              </a:spcBef>
              <a:spcAft>
                <a:spcPts val="0"/>
              </a:spcAft>
              <a:buClr>
                <a:schemeClr val="lt1"/>
              </a:buClr>
              <a:buSzPts val="7200"/>
              <a:buFont typeface="Calibri"/>
              <a:buNone/>
            </a:pPr>
            <a:r>
              <a:rPr lang="en-IE" sz="3000"/>
              <a:t>There’s no place left for dignity”</a:t>
            </a:r>
            <a:endParaRPr sz="3000"/>
          </a:p>
          <a:p>
            <a:pPr marL="0" lvl="0" indent="0" algn="l" rtl="0">
              <a:lnSpc>
                <a:spcPct val="90000"/>
              </a:lnSpc>
              <a:spcBef>
                <a:spcPts val="0"/>
              </a:spcBef>
              <a:spcAft>
                <a:spcPts val="0"/>
              </a:spcAft>
              <a:buClr>
                <a:schemeClr val="lt1"/>
              </a:buClr>
              <a:buSzPts val="7200"/>
              <a:buFont typeface="Calibri"/>
              <a:buNone/>
            </a:pPr>
            <a:endParaRPr sz="3000"/>
          </a:p>
        </p:txBody>
      </p:sp>
      <p:sp>
        <p:nvSpPr>
          <p:cNvPr id="541" name="Google Shape;541;p19"/>
          <p:cNvSpPr/>
          <p:nvPr/>
        </p:nvSpPr>
        <p:spPr>
          <a:xfrm>
            <a:off x="5761217" y="2672409"/>
            <a:ext cx="3072384" cy="30723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42" name="Google Shape;542;p19"/>
          <p:cNvSpPr/>
          <p:nvPr/>
        </p:nvSpPr>
        <p:spPr>
          <a:xfrm>
            <a:off x="7996859" y="0"/>
            <a:ext cx="4198060" cy="3650200"/>
          </a:xfrm>
          <a:custGeom>
            <a:avLst/>
            <a:gdLst/>
            <a:ahLst/>
            <a:cxnLst/>
            <a:rect l="l" t="t" r="r" b="b"/>
            <a:pathLst>
              <a:path w="4198060" h="3650200" extrusionOk="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43" name="Google Shape;543;p19"/>
          <p:cNvPicPr preferRelativeResize="0"/>
          <p:nvPr/>
        </p:nvPicPr>
        <p:blipFill rotWithShape="1">
          <a:blip r:embed="rId4">
            <a:alphaModFix/>
          </a:blip>
          <a:srcRect l="17445" r="32554"/>
          <a:stretch/>
        </p:blipFill>
        <p:spPr>
          <a:xfrm>
            <a:off x="5925809" y="2837001"/>
            <a:ext cx="2743200" cy="2743200"/>
          </a:xfrm>
          <a:custGeom>
            <a:avLst/>
            <a:gdLst/>
            <a:ahLst/>
            <a:cxnLst/>
            <a:rect l="l" t="t" r="r" b="b"/>
            <a:pathLst>
              <a:path w="2880360" h="2880360" extrusionOk="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ln>
            <a:noFill/>
          </a:ln>
        </p:spPr>
      </p:pic>
      <p:pic>
        <p:nvPicPr>
          <p:cNvPr id="544" name="Google Shape;544;p19"/>
          <p:cNvPicPr preferRelativeResize="0"/>
          <p:nvPr/>
        </p:nvPicPr>
        <p:blipFill rotWithShape="1">
          <a:blip r:embed="rId5">
            <a:alphaModFix/>
          </a:blip>
          <a:srcRect l="14094" r="20816" b="-2"/>
          <a:stretch/>
        </p:blipFill>
        <p:spPr>
          <a:xfrm>
            <a:off x="8160603" y="2"/>
            <a:ext cx="4034316" cy="3486455"/>
          </a:xfrm>
          <a:custGeom>
            <a:avLst/>
            <a:gdLst/>
            <a:ahLst/>
            <a:cxnLst/>
            <a:rect l="l" t="t" r="r" b="b"/>
            <a:pathLst>
              <a:path w="4034316" h="3486455" extrusionOk="0">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ln>
            <a:noFill/>
          </a:ln>
        </p:spPr>
      </p:pic>
      <p:sp>
        <p:nvSpPr>
          <p:cNvPr id="545" name="Google Shape;545;p19"/>
          <p:cNvSpPr/>
          <p:nvPr/>
        </p:nvSpPr>
        <p:spPr>
          <a:xfrm>
            <a:off x="8964334" y="4032250"/>
            <a:ext cx="3227666" cy="2825750"/>
          </a:xfrm>
          <a:custGeom>
            <a:avLst/>
            <a:gdLst/>
            <a:ahLst/>
            <a:cxnLst/>
            <a:rect l="l" t="t" r="r" b="b"/>
            <a:pathLst>
              <a:path w="3227666" h="2825750" extrusionOk="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46" name="Google Shape;546;p19"/>
          <p:cNvPicPr preferRelativeResize="0"/>
          <p:nvPr/>
        </p:nvPicPr>
        <p:blipFill rotWithShape="1">
          <a:blip r:embed="rId6">
            <a:alphaModFix/>
          </a:blip>
          <a:srcRect r="3" b="13125"/>
          <a:stretch/>
        </p:blipFill>
        <p:spPr>
          <a:xfrm>
            <a:off x="9129290" y="4197216"/>
            <a:ext cx="3062710" cy="2660795"/>
          </a:xfrm>
          <a:custGeom>
            <a:avLst/>
            <a:gdLst/>
            <a:ahLst/>
            <a:cxnLst/>
            <a:rect l="l" t="t" r="r" b="b"/>
            <a:pathLst>
              <a:path w="3062710" h="2660795" extrusionOk="0">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d6f871dbff_0_46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553" name="Google Shape;553;gd6f871dbff_0_46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554" name="Google Shape;554;gd6f871dbff_0_466" title="You took away my name ‐ Made with Clipchamp.mp4">
            <a:hlinkClick r:id="rId3"/>
          </p:cNvPr>
          <p:cNvPicPr preferRelativeResize="0"/>
          <p:nvPr/>
        </p:nvPicPr>
        <p:blipFill>
          <a:blip r:embed="rId4">
            <a:alphaModFix/>
          </a:blip>
          <a:stretch>
            <a:fillRect/>
          </a:stretch>
        </p:blipFill>
        <p:spPr>
          <a:xfrm>
            <a:off x="0" y="-5377"/>
            <a:ext cx="12172931"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10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9"/>
        <p:cNvGrpSpPr/>
        <p:nvPr/>
      </p:nvGrpSpPr>
      <p:grpSpPr>
        <a:xfrm>
          <a:off x="0" y="0"/>
          <a:ext cx="0" cy="0"/>
          <a:chOff x="0" y="0"/>
          <a:chExt cx="0" cy="0"/>
        </a:xfrm>
      </p:grpSpPr>
      <p:sp>
        <p:nvSpPr>
          <p:cNvPr id="560" name="Google Shape;560;p2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1" name="Google Shape;561;p21"/>
          <p:cNvPicPr preferRelativeResize="0"/>
          <p:nvPr/>
        </p:nvPicPr>
        <p:blipFill rotWithShape="1">
          <a:blip r:embed="rId3">
            <a:alphaModFix amt="40000"/>
          </a:blip>
          <a:srcRect/>
          <a:stretch/>
        </p:blipFill>
        <p:spPr>
          <a:xfrm>
            <a:off x="20" y="10"/>
            <a:ext cx="12191979" cy="6857990"/>
          </a:xfrm>
          <a:prstGeom prst="rect">
            <a:avLst/>
          </a:prstGeom>
          <a:noFill/>
          <a:ln>
            <a:noFill/>
          </a:ln>
        </p:spPr>
      </p:pic>
      <p:sp>
        <p:nvSpPr>
          <p:cNvPr id="562" name="Google Shape;562;p21"/>
          <p:cNvSpPr txBox="1">
            <a:spLocks noGrp="1"/>
          </p:cNvSpPr>
          <p:nvPr>
            <p:ph type="title"/>
          </p:nvPr>
        </p:nvSpPr>
        <p:spPr>
          <a:xfrm>
            <a:off x="841249" y="941832"/>
            <a:ext cx="10506456" cy="2057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000"/>
              <a:buFont typeface="Calibri"/>
              <a:buNone/>
            </a:pPr>
            <a:r>
              <a:rPr lang="en-IE" sz="5000"/>
              <a:t>Key Facts: </a:t>
            </a:r>
            <a:endParaRPr/>
          </a:p>
        </p:txBody>
      </p:sp>
      <p:sp>
        <p:nvSpPr>
          <p:cNvPr id="563" name="Google Shape;563;p21"/>
          <p:cNvSpPr/>
          <p:nvPr/>
        </p:nvSpPr>
        <p:spPr>
          <a:xfrm rot="5400000">
            <a:off x="1120140"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4" name="Google Shape;564;p21"/>
          <p:cNvSpPr/>
          <p:nvPr/>
        </p:nvSpPr>
        <p:spPr>
          <a:xfrm>
            <a:off x="841248" y="3241202"/>
            <a:ext cx="10506456"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5" name="Google Shape;565;p21"/>
          <p:cNvSpPr txBox="1">
            <a:spLocks noGrp="1"/>
          </p:cNvSpPr>
          <p:nvPr>
            <p:ph type="body" idx="1"/>
          </p:nvPr>
        </p:nvSpPr>
        <p:spPr>
          <a:xfrm>
            <a:off x="841248" y="3501477"/>
            <a:ext cx="10506600" cy="2670000"/>
          </a:xfrm>
          <a:prstGeom prst="rect">
            <a:avLst/>
          </a:prstGeom>
          <a:noFill/>
          <a:ln>
            <a:noFill/>
          </a:ln>
        </p:spPr>
        <p:txBody>
          <a:bodyPr spcFirstLastPara="1" wrap="square" lIns="91425" tIns="45700" rIns="91425" bIns="45700" anchor="t" anchorCtr="0">
            <a:normAutofit lnSpcReduction="10000"/>
          </a:bodyPr>
          <a:lstStyle/>
          <a:p>
            <a:pPr marL="228600" lvl="0" indent="-254000" algn="l" rtl="0">
              <a:lnSpc>
                <a:spcPct val="90000"/>
              </a:lnSpc>
              <a:spcBef>
                <a:spcPts val="0"/>
              </a:spcBef>
              <a:spcAft>
                <a:spcPts val="0"/>
              </a:spcAft>
              <a:buClr>
                <a:schemeClr val="lt1"/>
              </a:buClr>
              <a:buSzPts val="2400"/>
              <a:buFont typeface="Calibri"/>
              <a:buChar char="•"/>
            </a:pPr>
            <a:r>
              <a:rPr lang="en-IE" sz="2400"/>
              <a:t>Operated by four religious orders (The Sisters of Mercy, The Sisters of Our Lady of Charity, the Sisters of Charity, and the Good Shepherd Sisters) in ten different locations around Ireland</a:t>
            </a:r>
            <a:endParaRPr sz="2400"/>
          </a:p>
          <a:p>
            <a:pPr marL="228600" lvl="0" indent="-254000" algn="l" rtl="0">
              <a:lnSpc>
                <a:spcPct val="90000"/>
              </a:lnSpc>
              <a:spcBef>
                <a:spcPts val="1000"/>
              </a:spcBef>
              <a:spcAft>
                <a:spcPts val="0"/>
              </a:spcAft>
              <a:buClr>
                <a:schemeClr val="lt1"/>
              </a:buClr>
              <a:buSzPts val="2400"/>
              <a:buFont typeface="Calibri"/>
              <a:buChar char="•"/>
            </a:pPr>
            <a:r>
              <a:rPr lang="en-IE" sz="2400"/>
              <a:t>Commercial and for-profit businesses</a:t>
            </a:r>
            <a:endParaRPr sz="2400"/>
          </a:p>
          <a:p>
            <a:pPr marL="228600" lvl="0" indent="-254000" algn="l" rtl="0">
              <a:lnSpc>
                <a:spcPct val="90000"/>
              </a:lnSpc>
              <a:spcBef>
                <a:spcPts val="1000"/>
              </a:spcBef>
              <a:spcAft>
                <a:spcPts val="0"/>
              </a:spcAft>
              <a:buClr>
                <a:schemeClr val="lt1"/>
              </a:buClr>
              <a:buSzPts val="2400"/>
              <a:buChar char="•"/>
            </a:pPr>
            <a:r>
              <a:rPr lang="en-IE" sz="2400"/>
              <a:t>Between 1922 and 1996, at least </a:t>
            </a:r>
            <a:r>
              <a:rPr lang="en-IE" sz="2400" b="1"/>
              <a:t>10,000</a:t>
            </a:r>
            <a:r>
              <a:rPr lang="en-IE" sz="2400"/>
              <a:t> girls and women were incarcerated in these laundries</a:t>
            </a:r>
            <a:endParaRPr sz="2400"/>
          </a:p>
          <a:p>
            <a:pPr marL="228600" lvl="0" indent="-101600" algn="l" rtl="0">
              <a:lnSpc>
                <a:spcPct val="90000"/>
              </a:lnSpc>
              <a:spcBef>
                <a:spcPts val="1000"/>
              </a:spcBef>
              <a:spcAft>
                <a:spcPts val="0"/>
              </a:spcAft>
              <a:buClr>
                <a:schemeClr val="lt1"/>
              </a:buClr>
              <a:buSzPts val="2000"/>
              <a:buNone/>
            </a:pP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9"/>
        <p:cNvGrpSpPr/>
        <p:nvPr/>
      </p:nvGrpSpPr>
      <p:grpSpPr>
        <a:xfrm>
          <a:off x="0" y="0"/>
          <a:ext cx="0" cy="0"/>
          <a:chOff x="0" y="0"/>
          <a:chExt cx="0" cy="0"/>
        </a:xfrm>
      </p:grpSpPr>
      <p:sp>
        <p:nvSpPr>
          <p:cNvPr id="570" name="Google Shape;570;p2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22"/>
          <p:cNvSpPr/>
          <p:nvPr/>
        </p:nvSpPr>
        <p:spPr>
          <a:xfrm>
            <a:off x="0" y="0"/>
            <a:ext cx="12191999" cy="6857999"/>
          </a:xfrm>
          <a:prstGeom prst="rect">
            <a:avLst/>
          </a:pr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22"/>
          <p:cNvSpPr txBox="1">
            <a:spLocks noGrp="1"/>
          </p:cNvSpPr>
          <p:nvPr>
            <p:ph type="title"/>
          </p:nvPr>
        </p:nvSpPr>
        <p:spPr>
          <a:xfrm>
            <a:off x="976750" y="3154025"/>
            <a:ext cx="4338000" cy="241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IE" sz="4000"/>
              <a:t>        Who was incarcerated there?</a:t>
            </a:r>
            <a:endParaRPr/>
          </a:p>
        </p:txBody>
      </p:sp>
      <p:sp>
        <p:nvSpPr>
          <p:cNvPr id="573" name="Google Shape;573;p22"/>
          <p:cNvSpPr txBox="1">
            <a:spLocks noGrp="1"/>
          </p:cNvSpPr>
          <p:nvPr>
            <p:ph type="body" idx="1"/>
          </p:nvPr>
        </p:nvSpPr>
        <p:spPr>
          <a:xfrm>
            <a:off x="6136950" y="3612588"/>
            <a:ext cx="5257800" cy="2581500"/>
          </a:xfrm>
          <a:prstGeom prst="rect">
            <a:avLst/>
          </a:prstGeom>
          <a:noFill/>
          <a:ln>
            <a:noFill/>
          </a:ln>
        </p:spPr>
        <p:txBody>
          <a:bodyPr spcFirstLastPara="1" wrap="square" lIns="91425" tIns="45700" rIns="91425" bIns="45700" anchor="ctr" anchorCtr="0">
            <a:noAutofit/>
          </a:bodyPr>
          <a:lstStyle/>
          <a:p>
            <a:pPr marL="228600" lvl="0" indent="-273050" algn="l" rtl="0">
              <a:lnSpc>
                <a:spcPct val="70000"/>
              </a:lnSpc>
              <a:spcBef>
                <a:spcPts val="0"/>
              </a:spcBef>
              <a:spcAft>
                <a:spcPts val="0"/>
              </a:spcAft>
              <a:buClr>
                <a:schemeClr val="dk1"/>
              </a:buClr>
              <a:buSzPts val="2400"/>
              <a:buChar char="•"/>
            </a:pPr>
            <a:r>
              <a:rPr lang="en-IE" sz="2400"/>
              <a:t>Those deemed to be ‘promiscuous’</a:t>
            </a:r>
            <a:endParaRPr sz="2400"/>
          </a:p>
          <a:p>
            <a:pPr marL="228600" lvl="0" indent="-273050" algn="l" rtl="0">
              <a:lnSpc>
                <a:spcPct val="70000"/>
              </a:lnSpc>
              <a:spcBef>
                <a:spcPts val="1000"/>
              </a:spcBef>
              <a:spcAft>
                <a:spcPts val="0"/>
              </a:spcAft>
              <a:buClr>
                <a:schemeClr val="dk1"/>
              </a:buClr>
              <a:buSzPts val="2400"/>
              <a:buChar char="•"/>
            </a:pPr>
            <a:r>
              <a:rPr lang="en-IE" sz="2400"/>
              <a:t>Unmarried mothers</a:t>
            </a:r>
            <a:endParaRPr sz="2400"/>
          </a:p>
          <a:p>
            <a:pPr marL="228600" lvl="0" indent="-273050" algn="l" rtl="0">
              <a:lnSpc>
                <a:spcPct val="70000"/>
              </a:lnSpc>
              <a:spcBef>
                <a:spcPts val="1000"/>
              </a:spcBef>
              <a:spcAft>
                <a:spcPts val="0"/>
              </a:spcAft>
              <a:buClr>
                <a:schemeClr val="dk1"/>
              </a:buClr>
              <a:buSzPts val="2400"/>
              <a:buChar char="•"/>
            </a:pPr>
            <a:r>
              <a:rPr lang="en-IE" sz="2400"/>
              <a:t>The daughters of unmarried mothers</a:t>
            </a:r>
            <a:endParaRPr sz="2400"/>
          </a:p>
          <a:p>
            <a:pPr marL="228600" lvl="0" indent="-273050" algn="l" rtl="0">
              <a:lnSpc>
                <a:spcPct val="70000"/>
              </a:lnSpc>
              <a:spcBef>
                <a:spcPts val="1000"/>
              </a:spcBef>
              <a:spcAft>
                <a:spcPts val="0"/>
              </a:spcAft>
              <a:buClr>
                <a:schemeClr val="dk1"/>
              </a:buClr>
              <a:buSzPts val="2400"/>
              <a:buChar char="•"/>
            </a:pPr>
            <a:r>
              <a:rPr lang="en-IE" sz="2400"/>
              <a:t>Those considered to be a burden on their families or the State</a:t>
            </a:r>
            <a:endParaRPr sz="2400"/>
          </a:p>
          <a:p>
            <a:pPr marL="228600" lvl="0" indent="-273050" algn="l" rtl="0">
              <a:lnSpc>
                <a:spcPct val="70000"/>
              </a:lnSpc>
              <a:spcBef>
                <a:spcPts val="1000"/>
              </a:spcBef>
              <a:spcAft>
                <a:spcPts val="0"/>
              </a:spcAft>
              <a:buClr>
                <a:schemeClr val="dk1"/>
              </a:buClr>
              <a:buSzPts val="2400"/>
              <a:buChar char="•"/>
            </a:pPr>
            <a:r>
              <a:rPr lang="en-IE" sz="2400"/>
              <a:t>Those who had been sexually abused</a:t>
            </a:r>
            <a:endParaRPr sz="2400"/>
          </a:p>
          <a:p>
            <a:pPr marL="228600" lvl="0" indent="-273050" algn="l" rtl="0">
              <a:lnSpc>
                <a:spcPct val="70000"/>
              </a:lnSpc>
              <a:spcBef>
                <a:spcPts val="1000"/>
              </a:spcBef>
              <a:spcAft>
                <a:spcPts val="0"/>
              </a:spcAft>
              <a:buClr>
                <a:schemeClr val="dk1"/>
              </a:buClr>
              <a:buSzPts val="2400"/>
              <a:buChar char="•"/>
            </a:pPr>
            <a:r>
              <a:rPr lang="en-IE" sz="2400"/>
              <a:t>Those who had grown up in the care of the Church and State</a:t>
            </a:r>
            <a:endParaRPr sz="2400"/>
          </a:p>
          <a:p>
            <a:pPr marL="228600" lvl="0" indent="-120650" algn="l" rtl="0">
              <a:lnSpc>
                <a:spcPct val="70000"/>
              </a:lnSpc>
              <a:spcBef>
                <a:spcPts val="1000"/>
              </a:spcBef>
              <a:spcAft>
                <a:spcPts val="0"/>
              </a:spcAft>
              <a:buClr>
                <a:schemeClr val="dk1"/>
              </a:buClr>
              <a:buSzPts val="1573"/>
              <a:buNone/>
            </a:pPr>
            <a:endParaRPr sz="1572"/>
          </a:p>
        </p:txBody>
      </p:sp>
      <p:pic>
        <p:nvPicPr>
          <p:cNvPr id="574" name="Google Shape;574;p22"/>
          <p:cNvPicPr preferRelativeResize="0"/>
          <p:nvPr/>
        </p:nvPicPr>
        <p:blipFill rotWithShape="1">
          <a:blip r:embed="rId3">
            <a:alphaModFix/>
          </a:blip>
          <a:srcRect t="7609"/>
          <a:stretch/>
        </p:blipFill>
        <p:spPr>
          <a:xfrm>
            <a:off x="2" y="10"/>
            <a:ext cx="12191999" cy="3154014"/>
          </a:xfrm>
          <a:custGeom>
            <a:avLst/>
            <a:gdLst/>
            <a:ahLst/>
            <a:cxnLst/>
            <a:rect l="l" t="t" r="r" b="b"/>
            <a:pathLst>
              <a:path w="12191999" h="3428999" extrusionOk="0">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9"/>
        <p:cNvGrpSpPr/>
        <p:nvPr/>
      </p:nvGrpSpPr>
      <p:grpSpPr>
        <a:xfrm>
          <a:off x="0" y="0"/>
          <a:ext cx="0" cy="0"/>
          <a:chOff x="0" y="0"/>
          <a:chExt cx="0" cy="0"/>
        </a:xfrm>
      </p:grpSpPr>
      <p:sp>
        <p:nvSpPr>
          <p:cNvPr id="580" name="Google Shape;580;p23"/>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81" name="Google Shape;581;p23"/>
          <p:cNvPicPr preferRelativeResize="0">
            <a:picLocks noGrp="1"/>
          </p:cNvPicPr>
          <p:nvPr>
            <p:ph type="body" idx="1"/>
          </p:nvPr>
        </p:nvPicPr>
        <p:blipFill rotWithShape="1">
          <a:blip r:embed="rId3">
            <a:alphaModFix/>
          </a:blip>
          <a:srcRect t="25090" r="6164" b="15526"/>
          <a:stretch/>
        </p:blipFill>
        <p:spPr>
          <a:xfrm>
            <a:off x="4659682" y="0"/>
            <a:ext cx="7833706" cy="6857990"/>
          </a:xfrm>
          <a:prstGeom prst="rect">
            <a:avLst/>
          </a:prstGeom>
          <a:noFill/>
          <a:ln>
            <a:noFill/>
          </a:ln>
        </p:spPr>
      </p:pic>
      <p:sp>
        <p:nvSpPr>
          <p:cNvPr id="582" name="Google Shape;582;p23"/>
          <p:cNvSpPr/>
          <p:nvPr/>
        </p:nvSpPr>
        <p:spPr>
          <a:xfrm>
            <a:off x="2" y="0"/>
            <a:ext cx="9756601"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23"/>
          <p:cNvSpPr txBox="1">
            <a:spLocks noGrp="1"/>
          </p:cNvSpPr>
          <p:nvPr>
            <p:ph type="title"/>
          </p:nvPr>
        </p:nvSpPr>
        <p:spPr>
          <a:xfrm>
            <a:off x="359656" y="1161288"/>
            <a:ext cx="3438000" cy="969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800"/>
              <a:buFont typeface="Calibri"/>
              <a:buNone/>
            </a:pPr>
            <a:r>
              <a:rPr lang="en-IE" sz="3600"/>
              <a:t>Treatment</a:t>
            </a:r>
            <a:r>
              <a:rPr lang="en-IE" sz="3000"/>
              <a:t>:</a:t>
            </a:r>
            <a:endParaRPr sz="4600"/>
          </a:p>
        </p:txBody>
      </p:sp>
      <p:sp>
        <p:nvSpPr>
          <p:cNvPr id="584" name="Google Shape;584;p23"/>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5" name="Google Shape;585;p23"/>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6" name="Google Shape;586;p23"/>
          <p:cNvSpPr txBox="1"/>
          <p:nvPr/>
        </p:nvSpPr>
        <p:spPr>
          <a:xfrm>
            <a:off x="371101" y="2375049"/>
            <a:ext cx="4542000" cy="3828000"/>
          </a:xfrm>
          <a:prstGeom prst="rect">
            <a:avLst/>
          </a:prstGeom>
          <a:noFill/>
          <a:ln>
            <a:noFill/>
          </a:ln>
        </p:spPr>
        <p:txBody>
          <a:bodyPr spcFirstLastPara="1" wrap="square" lIns="91425" tIns="45700" rIns="91425" bIns="45700" anchor="t" anchorCtr="0">
            <a:normAutofit lnSpcReduction="20000"/>
          </a:bodyPr>
          <a:lstStyle/>
          <a:p>
            <a:pPr marL="457200" marR="0" lvl="0" indent="0" algn="l" rtl="0">
              <a:lnSpc>
                <a:spcPct val="90000"/>
              </a:lnSpc>
              <a:spcBef>
                <a:spcPts val="0"/>
              </a:spcBef>
              <a:spcAft>
                <a:spcPts val="0"/>
              </a:spcAft>
              <a:buNone/>
            </a:pPr>
            <a:endParaRPr sz="3500">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IE" sz="3500">
                <a:solidFill>
                  <a:schemeClr val="lt1"/>
                </a:solidFill>
                <a:latin typeface="Calibri"/>
                <a:ea typeface="Calibri"/>
                <a:cs typeface="Calibri"/>
                <a:sym typeface="Calibri"/>
              </a:rPr>
              <a:t>The treatment of these women is well documented, what do you know about it?</a:t>
            </a:r>
            <a:endParaRPr sz="3500">
              <a:solidFill>
                <a:schemeClr val="lt1"/>
              </a:solidFill>
              <a:latin typeface="Calibri"/>
              <a:ea typeface="Calibri"/>
              <a:cs typeface="Calibri"/>
              <a:sym typeface="Calibri"/>
            </a:endParaRPr>
          </a:p>
          <a:p>
            <a:pPr marL="457200" marR="0" lvl="0" indent="0" algn="l" rtl="0">
              <a:lnSpc>
                <a:spcPct val="90000"/>
              </a:lnSpc>
              <a:spcBef>
                <a:spcPts val="0"/>
              </a:spcBef>
              <a:spcAft>
                <a:spcPts val="0"/>
              </a:spcAft>
              <a:buNone/>
            </a:pPr>
            <a:endParaRPr sz="2400">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endParaRPr sz="2400">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endParaRPr sz="2400">
              <a:solidFill>
                <a:schemeClr val="lt1"/>
              </a:solidFill>
              <a:latin typeface="Calibri"/>
              <a:ea typeface="Calibri"/>
              <a:cs typeface="Calibri"/>
              <a:sym typeface="Calibri"/>
            </a:endParaRPr>
          </a:p>
          <a:p>
            <a:pPr marL="0" marR="0" lvl="0" indent="15875" algn="l" rtl="0">
              <a:lnSpc>
                <a:spcPct val="90000"/>
              </a:lnSpc>
              <a:spcBef>
                <a:spcPts val="0"/>
              </a:spcBef>
              <a:spcAft>
                <a:spcPts val="0"/>
              </a:spcAft>
              <a:buClr>
                <a:schemeClr val="lt1"/>
              </a:buClr>
              <a:buSzPts val="2150"/>
              <a:buFont typeface="Arial"/>
              <a:buChar char="•"/>
            </a:pPr>
            <a:r>
              <a:rPr lang="en-IE" sz="2150">
                <a:solidFill>
                  <a:schemeClr val="lt1"/>
                </a:solidFill>
                <a:latin typeface="Calibri"/>
                <a:ea typeface="Calibri"/>
                <a:cs typeface="Calibri"/>
                <a:sym typeface="Calibri"/>
              </a:rPr>
              <a:t>Menti Meter Code: 3501 0442</a:t>
            </a:r>
            <a:endParaRPr sz="2150"/>
          </a:p>
          <a:p>
            <a:pPr marL="285750" marR="0" lvl="0" indent="-146050" algn="l" rtl="0">
              <a:lnSpc>
                <a:spcPct val="90000"/>
              </a:lnSpc>
              <a:spcBef>
                <a:spcPts val="600"/>
              </a:spcBef>
              <a:spcAft>
                <a:spcPts val="0"/>
              </a:spcAft>
              <a:buClr>
                <a:schemeClr val="lt1"/>
              </a:buClr>
              <a:buSzPts val="1300"/>
              <a:buFont typeface="Arial"/>
              <a:buNone/>
            </a:pPr>
            <a:endParaRPr sz="1300">
              <a:solidFill>
                <a:schemeClr val="lt1"/>
              </a:solidFill>
              <a:latin typeface="Calibri"/>
              <a:ea typeface="Calibri"/>
              <a:cs typeface="Calibri"/>
              <a:sym typeface="Calibri"/>
            </a:endParaRPr>
          </a:p>
          <a:p>
            <a:pPr marL="285750" marR="0" lvl="0" indent="-146050" algn="l" rtl="0">
              <a:lnSpc>
                <a:spcPct val="90000"/>
              </a:lnSpc>
              <a:spcBef>
                <a:spcPts val="600"/>
              </a:spcBef>
              <a:spcAft>
                <a:spcPts val="0"/>
              </a:spcAft>
              <a:buClr>
                <a:schemeClr val="lt1"/>
              </a:buClr>
              <a:buSzPts val="1300"/>
              <a:buFont typeface="Arial"/>
              <a:buNone/>
            </a:pPr>
            <a:endParaRPr sz="1300">
              <a:solidFill>
                <a:schemeClr val="lt1"/>
              </a:solidFill>
              <a:latin typeface="Calibri"/>
              <a:ea typeface="Calibri"/>
              <a:cs typeface="Calibri"/>
              <a:sym typeface="Calibri"/>
            </a:endParaRPr>
          </a:p>
          <a:p>
            <a:pPr marL="285750" marR="0" lvl="0" indent="-146050" algn="l" rtl="0">
              <a:lnSpc>
                <a:spcPct val="90000"/>
              </a:lnSpc>
              <a:spcBef>
                <a:spcPts val="600"/>
              </a:spcBef>
              <a:spcAft>
                <a:spcPts val="0"/>
              </a:spcAft>
              <a:buClr>
                <a:schemeClr val="lt1"/>
              </a:buClr>
              <a:buSzPts val="1300"/>
              <a:buFont typeface="Arial"/>
              <a:buNone/>
            </a:pPr>
            <a:endParaRPr sz="1300">
              <a:solidFill>
                <a:schemeClr val="lt1"/>
              </a:solidFill>
              <a:latin typeface="Calibri"/>
              <a:ea typeface="Calibri"/>
              <a:cs typeface="Calibri"/>
              <a:sym typeface="Calibri"/>
            </a:endParaRPr>
          </a:p>
          <a:p>
            <a:pPr marL="0" marR="0" lvl="0" indent="82550" algn="l" rtl="0">
              <a:lnSpc>
                <a:spcPct val="90000"/>
              </a:lnSpc>
              <a:spcBef>
                <a:spcPts val="600"/>
              </a:spcBef>
              <a:spcAft>
                <a:spcPts val="0"/>
              </a:spcAft>
              <a:buClr>
                <a:schemeClr val="lt1"/>
              </a:buClr>
              <a:buSzPts val="1300"/>
              <a:buFont typeface="Arial"/>
              <a:buNone/>
            </a:pPr>
            <a:endParaRPr sz="13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1"/>
        <p:cNvGrpSpPr/>
        <p:nvPr/>
      </p:nvGrpSpPr>
      <p:grpSpPr>
        <a:xfrm>
          <a:off x="0" y="0"/>
          <a:ext cx="0" cy="0"/>
          <a:chOff x="0" y="0"/>
          <a:chExt cx="0" cy="0"/>
        </a:xfrm>
      </p:grpSpPr>
      <p:sp>
        <p:nvSpPr>
          <p:cNvPr id="592" name="Google Shape;592;p24"/>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highlight>
                <a:srgbClr val="000000"/>
              </a:highlight>
              <a:latin typeface="Calibri"/>
              <a:ea typeface="Calibri"/>
              <a:cs typeface="Calibri"/>
              <a:sym typeface="Calibri"/>
            </a:endParaRPr>
          </a:p>
        </p:txBody>
      </p:sp>
      <p:sp>
        <p:nvSpPr>
          <p:cNvPr id="593" name="Google Shape;593;p24"/>
          <p:cNvSpPr txBox="1">
            <a:spLocks noGrp="1"/>
          </p:cNvSpPr>
          <p:nvPr>
            <p:ph type="title"/>
          </p:nvPr>
        </p:nvSpPr>
        <p:spPr>
          <a:xfrm>
            <a:off x="838200" y="4100804"/>
            <a:ext cx="4391024" cy="190788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alibri"/>
              <a:buNone/>
            </a:pPr>
            <a:r>
              <a:rPr lang="en-IE" sz="4000">
                <a:solidFill>
                  <a:schemeClr val="lt1"/>
                </a:solidFill>
              </a:rPr>
              <a:t>Punishment:</a:t>
            </a:r>
            <a:endParaRPr sz="4000">
              <a:solidFill>
                <a:schemeClr val="lt1"/>
              </a:solidFill>
            </a:endParaRPr>
          </a:p>
        </p:txBody>
      </p:sp>
      <p:sp>
        <p:nvSpPr>
          <p:cNvPr id="594" name="Google Shape;594;p24"/>
          <p:cNvSpPr txBox="1">
            <a:spLocks noGrp="1"/>
          </p:cNvSpPr>
          <p:nvPr>
            <p:ph type="body" idx="1"/>
          </p:nvPr>
        </p:nvSpPr>
        <p:spPr>
          <a:xfrm>
            <a:off x="3986225" y="3971200"/>
            <a:ext cx="7600800" cy="2574000"/>
          </a:xfrm>
          <a:prstGeom prst="rect">
            <a:avLst/>
          </a:prstGeom>
          <a:noFill/>
          <a:ln>
            <a:noFill/>
          </a:ln>
        </p:spPr>
        <p:txBody>
          <a:bodyPr spcFirstLastPara="1" wrap="square" lIns="91425" tIns="45700" rIns="91425" bIns="45700" anchor="t" anchorCtr="0">
            <a:normAutofit fontScale="62500" lnSpcReduction="20000"/>
          </a:bodyPr>
          <a:lstStyle/>
          <a:p>
            <a:pPr marL="228600" lvl="0" indent="-261937" algn="l" rtl="0">
              <a:lnSpc>
                <a:spcPct val="90000"/>
              </a:lnSpc>
              <a:spcBef>
                <a:spcPts val="0"/>
              </a:spcBef>
              <a:spcAft>
                <a:spcPts val="0"/>
              </a:spcAft>
              <a:buClr>
                <a:schemeClr val="lt1"/>
              </a:buClr>
              <a:buSzPct val="100000"/>
              <a:buChar char="•"/>
            </a:pPr>
            <a:r>
              <a:rPr lang="en-IE" sz="3400">
                <a:solidFill>
                  <a:schemeClr val="lt1"/>
                </a:solidFill>
              </a:rPr>
              <a:t>Deprivation of meals</a:t>
            </a:r>
            <a:endParaRPr sz="3400"/>
          </a:p>
          <a:p>
            <a:pPr marL="228600" lvl="0" indent="-261937" algn="l" rtl="0">
              <a:lnSpc>
                <a:spcPct val="90000"/>
              </a:lnSpc>
              <a:spcBef>
                <a:spcPts val="1000"/>
              </a:spcBef>
              <a:spcAft>
                <a:spcPts val="0"/>
              </a:spcAft>
              <a:buClr>
                <a:schemeClr val="lt1"/>
              </a:buClr>
              <a:buSzPct val="100000"/>
              <a:buChar char="•"/>
            </a:pPr>
            <a:r>
              <a:rPr lang="en-IE" sz="3400">
                <a:solidFill>
                  <a:schemeClr val="lt1"/>
                </a:solidFill>
              </a:rPr>
              <a:t>Solitary confinement</a:t>
            </a:r>
            <a:endParaRPr sz="3400"/>
          </a:p>
          <a:p>
            <a:pPr marL="228600" lvl="0" indent="-261937" algn="l" rtl="0">
              <a:lnSpc>
                <a:spcPct val="90000"/>
              </a:lnSpc>
              <a:spcBef>
                <a:spcPts val="1000"/>
              </a:spcBef>
              <a:spcAft>
                <a:spcPts val="0"/>
              </a:spcAft>
              <a:buClr>
                <a:schemeClr val="lt1"/>
              </a:buClr>
              <a:buSzPct val="100000"/>
              <a:buChar char="•"/>
            </a:pPr>
            <a:r>
              <a:rPr lang="en-IE" sz="3400">
                <a:solidFill>
                  <a:schemeClr val="lt1"/>
                </a:solidFill>
              </a:rPr>
              <a:t>Physical and verbal abuse</a:t>
            </a:r>
            <a:endParaRPr sz="3400"/>
          </a:p>
          <a:p>
            <a:pPr marL="228600" lvl="0" indent="-261937" algn="l" rtl="0">
              <a:lnSpc>
                <a:spcPct val="90000"/>
              </a:lnSpc>
              <a:spcBef>
                <a:spcPts val="1000"/>
              </a:spcBef>
              <a:spcAft>
                <a:spcPts val="0"/>
              </a:spcAft>
              <a:buClr>
                <a:schemeClr val="lt1"/>
              </a:buClr>
              <a:buSzPct val="100000"/>
              <a:buChar char="•"/>
            </a:pPr>
            <a:r>
              <a:rPr lang="en-IE" sz="3400">
                <a:solidFill>
                  <a:schemeClr val="lt1"/>
                </a:solidFill>
              </a:rPr>
              <a:t>Forced kneeling for long periods</a:t>
            </a:r>
            <a:endParaRPr sz="3400"/>
          </a:p>
          <a:p>
            <a:pPr marL="228600" lvl="0" indent="-261937" algn="l" rtl="0">
              <a:lnSpc>
                <a:spcPct val="90000"/>
              </a:lnSpc>
              <a:spcBef>
                <a:spcPts val="1000"/>
              </a:spcBef>
              <a:spcAft>
                <a:spcPts val="0"/>
              </a:spcAft>
              <a:buClr>
                <a:schemeClr val="lt1"/>
              </a:buClr>
              <a:buSzPct val="100000"/>
              <a:buChar char="•"/>
            </a:pPr>
            <a:r>
              <a:rPr lang="en-IE" sz="3400">
                <a:solidFill>
                  <a:schemeClr val="lt1"/>
                </a:solidFill>
              </a:rPr>
              <a:t>Humiliation rituals, including the shaving of hair</a:t>
            </a:r>
            <a:endParaRPr sz="3400"/>
          </a:p>
          <a:p>
            <a:pPr marL="228600" lvl="0" indent="-261937" algn="l" rtl="0">
              <a:lnSpc>
                <a:spcPct val="90000"/>
              </a:lnSpc>
              <a:spcBef>
                <a:spcPts val="1000"/>
              </a:spcBef>
              <a:spcAft>
                <a:spcPts val="0"/>
              </a:spcAft>
              <a:buClr>
                <a:schemeClr val="lt1"/>
              </a:buClr>
              <a:buSzPct val="100000"/>
              <a:buChar char="•"/>
            </a:pPr>
            <a:r>
              <a:rPr lang="en-IE" sz="3400">
                <a:solidFill>
                  <a:schemeClr val="lt1"/>
                </a:solidFill>
              </a:rPr>
              <a:t>Escapees were often transferred to a different laundry upon their capture</a:t>
            </a:r>
            <a:endParaRPr sz="3400"/>
          </a:p>
          <a:p>
            <a:pPr marL="0" lvl="0" indent="0" algn="l" rtl="0">
              <a:lnSpc>
                <a:spcPct val="90000"/>
              </a:lnSpc>
              <a:spcBef>
                <a:spcPts val="1000"/>
              </a:spcBef>
              <a:spcAft>
                <a:spcPts val="0"/>
              </a:spcAft>
              <a:buClr>
                <a:schemeClr val="dk1"/>
              </a:buClr>
              <a:buSzPct val="91051"/>
              <a:buNone/>
            </a:pPr>
            <a:endParaRPr sz="1208">
              <a:solidFill>
                <a:schemeClr val="lt1"/>
              </a:solidFill>
            </a:endParaRPr>
          </a:p>
        </p:txBody>
      </p:sp>
      <p:pic>
        <p:nvPicPr>
          <p:cNvPr id="595" name="Google Shape;595;p24"/>
          <p:cNvPicPr preferRelativeResize="0"/>
          <p:nvPr/>
        </p:nvPicPr>
        <p:blipFill>
          <a:blip r:embed="rId3">
            <a:alphaModFix/>
          </a:blip>
          <a:stretch>
            <a:fillRect/>
          </a:stretch>
        </p:blipFill>
        <p:spPr>
          <a:xfrm>
            <a:off x="0" y="0"/>
            <a:ext cx="12191999" cy="3316100"/>
          </a:xfrm>
          <a:prstGeom prst="rect">
            <a:avLst/>
          </a:prstGeom>
          <a:noFill/>
          <a:ln>
            <a:noFill/>
          </a:ln>
        </p:spPr>
      </p:pic>
      <p:grpSp>
        <p:nvGrpSpPr>
          <p:cNvPr id="596" name="Google Shape;596;p24"/>
          <p:cNvGrpSpPr/>
          <p:nvPr/>
        </p:nvGrpSpPr>
        <p:grpSpPr>
          <a:xfrm>
            <a:off x="0" y="2959818"/>
            <a:ext cx="12192000" cy="757168"/>
            <a:chOff x="0" y="2959818"/>
            <a:chExt cx="12192000" cy="757168"/>
          </a:xfrm>
        </p:grpSpPr>
        <p:sp>
          <p:nvSpPr>
            <p:cNvPr id="597" name="Google Shape;597;p24"/>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dist="1524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8" name="Google Shape;598;p24"/>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2"/>
        <p:cNvGrpSpPr/>
        <p:nvPr/>
      </p:nvGrpSpPr>
      <p:grpSpPr>
        <a:xfrm>
          <a:off x="0" y="0"/>
          <a:ext cx="0" cy="0"/>
          <a:chOff x="0" y="0"/>
          <a:chExt cx="0" cy="0"/>
        </a:xfrm>
      </p:grpSpPr>
      <p:sp>
        <p:nvSpPr>
          <p:cNvPr id="603" name="Google Shape;603;p25"/>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4" name="Google Shape;604;p25"/>
          <p:cNvPicPr preferRelativeResize="0"/>
          <p:nvPr/>
        </p:nvPicPr>
        <p:blipFill rotWithShape="1">
          <a:blip r:embed="rId3">
            <a:alphaModFix/>
          </a:blip>
          <a:srcRect l="2557" t="9091" r="14985"/>
          <a:stretch/>
        </p:blipFill>
        <p:spPr>
          <a:xfrm>
            <a:off x="3522468" y="10"/>
            <a:ext cx="8669532" cy="6857990"/>
          </a:xfrm>
          <a:prstGeom prst="rect">
            <a:avLst/>
          </a:prstGeom>
          <a:noFill/>
          <a:ln>
            <a:noFill/>
          </a:ln>
        </p:spPr>
      </p:pic>
      <p:sp>
        <p:nvSpPr>
          <p:cNvPr id="605" name="Google Shape;605;p25"/>
          <p:cNvSpPr/>
          <p:nvPr/>
        </p:nvSpPr>
        <p:spPr>
          <a:xfrm>
            <a:off x="-66823" y="0"/>
            <a:ext cx="9756600"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6" name="Google Shape;606;p25"/>
          <p:cNvSpPr txBox="1">
            <a:spLocks noGrp="1"/>
          </p:cNvSpPr>
          <p:nvPr>
            <p:ph type="title"/>
          </p:nvPr>
        </p:nvSpPr>
        <p:spPr>
          <a:xfrm>
            <a:off x="1093250" y="-382225"/>
            <a:ext cx="4951500" cy="1713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800"/>
              <a:buFont typeface="Calibri"/>
              <a:buNone/>
            </a:pPr>
            <a:r>
              <a:rPr lang="en-IE" sz="3200"/>
              <a:t>Call for Memorialisation</a:t>
            </a:r>
            <a:r>
              <a:rPr lang="en-IE" sz="3000"/>
              <a:t> </a:t>
            </a:r>
            <a:endParaRPr sz="4600"/>
          </a:p>
        </p:txBody>
      </p:sp>
      <p:sp>
        <p:nvSpPr>
          <p:cNvPr id="607" name="Google Shape;607;p25"/>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608" name="Google Shape;608;p25" descr="Webpage Link: https://sites.google.com/view/dublinhonoursmagdalenes&#10;&#10;Facebook Page: https://www.facebook.com/dublinhonoursmagdalenes/ &#10;&#10;Dublin Honours Magdalenes was formed in March, 2017 by a group of UCD students participating in the School of Law's Human Rights Clinic module. We are being supported in our work by a number of activists, academics and legal professionals. Our purpose is to continue the work being done in commemorating the women and girls who were confined in the Magdalene Laundries and to urge the Irish government to fulfil its promises to survivors. &#10;&#10;In May 2013, Mr Justice John Quirke made recommendations to government on the provision of an ex gratia ‘restorative justice’ scheme for Magdalene survivors. The Quirke report was made public and distributed to Magdalene survivors. In June 2013 the government agreed on the Dáil record to accept all of Mr Justice Quirke’s recommendations 'in full'. &#10;&#10;Judge Quirke’s sixth recommendation concerned the establishment of a Dedicated Unit, which would (amongst other things) facilitate the 'acquisition, maintenance and administration of any garden, museum or other form of memorial which the Scheme’s administrator, after consultation with the advisory body or committee referred to below has decided to construct or establish'. Judge Quirke highlighted that any such memorial or archival centre or project should be overseen by an advisory board or committee that ‘should include at least 6 Magdalene women…[including] at least 2 representatives of eligible women currently living within the U.K. or elsewhere’.&#10;&#10;The following aspects of the ‘Dedicated Unit’ recommended by Mr Justice Quirke have not been implemented to date:&#10;&#10;1 - practical and, if necessary professional, assistance to enable those women who wish to do so to meet with those members of the Religious Orders who have similar wishes to meet and interact;&#10;&#10;2 - similar practical assistance to meet and interact with other Magdalen women;&#10;&#10;3 - the acquisition, maintenance and administration of any garden, museum or other form of memorial which the Scheme’s administrator, after consultation with an advisory body or committee, has decided to construct or establish;&#10;&#10;4 - investigative and other help and assistance in obtaining such sheltered or other housing as they may be entitled to; and&#10;&#10;5 - investigative and other help and assistance in obtaining such educational assistance as they may be entitled to.&#10;&#10;While the Department of Justice is failing to implement the aspect of the Scheme concerning a memorial, the last Magdalene Laundry building in Ireland with its contents largely intact is currently subject to a planning permission application for demolition by a commercial property developer. Recent video footage of the interior of the Donnybrook Magdalene Laundry building suggests that a large volume of paperwork remains inside, alongside artefacts from its time as a Magdalene Laundry before the Religious Sisters of Charity sold the building in 1992.  Justice for Magdalenes Research (JFMR) has made detailed submissions to Dublin City Council, calling for consultation with Magdalene survivors regarding the fate of the building and its contents. It recently emerged that Dublin City Council (DCC) put the former Sean McDermott Street Magdalene Laundry building up for sale, however DCC subsequently agreed an emergency motion to call a halt to the sale in order to facilitate a consultation process with Magdalene survivors.&#10;&#10;Dublin Honours Magdalenes is campaigning for the full implementation of Judge Quirke's recommendations, including the establishment of the Dedicated Unit as recommended." title="Dublin Honours Magdalenes">
            <a:hlinkClick r:id="rId4"/>
          </p:cNvPr>
          <p:cNvPicPr preferRelativeResize="0"/>
          <p:nvPr/>
        </p:nvPicPr>
        <p:blipFill>
          <a:blip r:embed="rId5">
            <a:alphaModFix/>
          </a:blip>
          <a:stretch>
            <a:fillRect/>
          </a:stretch>
        </p:blipFill>
        <p:spPr>
          <a:xfrm>
            <a:off x="-1" y="1425275"/>
            <a:ext cx="6405850" cy="480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10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3"/>
        <p:cNvGrpSpPr/>
        <p:nvPr/>
      </p:nvGrpSpPr>
      <p:grpSpPr>
        <a:xfrm>
          <a:off x="0" y="0"/>
          <a:ext cx="0" cy="0"/>
          <a:chOff x="0" y="0"/>
          <a:chExt cx="0" cy="0"/>
        </a:xfrm>
      </p:grpSpPr>
      <p:sp>
        <p:nvSpPr>
          <p:cNvPr id="614" name="Google Shape;614;p26"/>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26"/>
          <p:cNvSpPr txBox="1">
            <a:spLocks noGrp="1"/>
          </p:cNvSpPr>
          <p:nvPr>
            <p:ph type="title"/>
          </p:nvPr>
        </p:nvSpPr>
        <p:spPr>
          <a:xfrm>
            <a:off x="838200" y="4669978"/>
            <a:ext cx="4391024" cy="11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alibri"/>
              <a:buNone/>
            </a:pPr>
            <a:endParaRPr/>
          </a:p>
        </p:txBody>
      </p:sp>
      <p:pic>
        <p:nvPicPr>
          <p:cNvPr id="616" name="Google Shape;616;p26"/>
          <p:cNvPicPr preferRelativeResize="0"/>
          <p:nvPr/>
        </p:nvPicPr>
        <p:blipFill rotWithShape="1">
          <a:blip r:embed="rId3">
            <a:alphaModFix/>
          </a:blip>
          <a:srcRect t="9102" b="2560"/>
          <a:stretch/>
        </p:blipFill>
        <p:spPr>
          <a:xfrm>
            <a:off x="20" y="-1"/>
            <a:ext cx="12191980" cy="3984912"/>
          </a:xfrm>
          <a:custGeom>
            <a:avLst/>
            <a:gdLst/>
            <a:ahLst/>
            <a:cxnLst/>
            <a:rect l="l" t="t" r="r" b="b"/>
            <a:pathLst>
              <a:path w="12192000" h="3984912" extrusionOk="0">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ln>
            <a:noFill/>
          </a:ln>
        </p:spPr>
      </p:pic>
      <p:grpSp>
        <p:nvGrpSpPr>
          <p:cNvPr id="617" name="Google Shape;617;p26"/>
          <p:cNvGrpSpPr/>
          <p:nvPr/>
        </p:nvGrpSpPr>
        <p:grpSpPr>
          <a:xfrm>
            <a:off x="0" y="3528992"/>
            <a:ext cx="12192000" cy="757168"/>
            <a:chOff x="0" y="2959818"/>
            <a:chExt cx="12192000" cy="757168"/>
          </a:xfrm>
        </p:grpSpPr>
        <p:sp>
          <p:nvSpPr>
            <p:cNvPr id="618" name="Google Shape;618;p26"/>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dist="1524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p26"/>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20" name="Google Shape;620;p26"/>
          <p:cNvSpPr txBox="1">
            <a:spLocks noGrp="1"/>
          </p:cNvSpPr>
          <p:nvPr>
            <p:ph type="body" idx="1"/>
          </p:nvPr>
        </p:nvSpPr>
        <p:spPr>
          <a:xfrm>
            <a:off x="768200" y="4286150"/>
            <a:ext cx="10588800" cy="2222700"/>
          </a:xfrm>
          <a:prstGeom prst="rect">
            <a:avLst/>
          </a:prstGeom>
          <a:noFill/>
          <a:ln>
            <a:noFill/>
          </a:ln>
        </p:spPr>
        <p:txBody>
          <a:bodyPr spcFirstLastPara="1" wrap="square" lIns="91425" tIns="45700" rIns="91425" bIns="45700" anchor="t" anchorCtr="0">
            <a:normAutofit lnSpcReduction="20000"/>
          </a:bodyPr>
          <a:lstStyle/>
          <a:p>
            <a:pPr marL="0" lvl="0" indent="0" algn="ctr" rtl="0">
              <a:lnSpc>
                <a:spcPct val="90000"/>
              </a:lnSpc>
              <a:spcBef>
                <a:spcPts val="0"/>
              </a:spcBef>
              <a:spcAft>
                <a:spcPts val="0"/>
              </a:spcAft>
              <a:buNone/>
            </a:pPr>
            <a:r>
              <a:rPr lang="en-IE" sz="3600" u="sng">
                <a:solidFill>
                  <a:schemeClr val="lt1"/>
                </a:solidFill>
              </a:rPr>
              <a:t>Deaths</a:t>
            </a:r>
            <a:endParaRPr sz="3600" u="sng">
              <a:solidFill>
                <a:schemeClr val="lt1"/>
              </a:solidFill>
            </a:endParaRPr>
          </a:p>
          <a:p>
            <a:pPr marL="228600" lvl="0" indent="0" algn="l" rtl="0">
              <a:lnSpc>
                <a:spcPct val="90000"/>
              </a:lnSpc>
              <a:spcBef>
                <a:spcPts val="0"/>
              </a:spcBef>
              <a:spcAft>
                <a:spcPts val="0"/>
              </a:spcAft>
              <a:buNone/>
            </a:pPr>
            <a:endParaRPr sz="2200">
              <a:solidFill>
                <a:schemeClr val="lt1"/>
              </a:solidFill>
            </a:endParaRPr>
          </a:p>
          <a:p>
            <a:pPr marL="228600" lvl="0" indent="-241300" algn="l" rtl="0">
              <a:lnSpc>
                <a:spcPct val="90000"/>
              </a:lnSpc>
              <a:spcBef>
                <a:spcPts val="0"/>
              </a:spcBef>
              <a:spcAft>
                <a:spcPts val="0"/>
              </a:spcAft>
              <a:buClr>
                <a:schemeClr val="lt1"/>
              </a:buClr>
              <a:buSzPts val="2200"/>
              <a:buChar char="•"/>
            </a:pPr>
            <a:r>
              <a:rPr lang="en-IE" sz="2200">
                <a:solidFill>
                  <a:schemeClr val="lt1"/>
                </a:solidFill>
              </a:rPr>
              <a:t>Over 1,600 women died in the laundries </a:t>
            </a:r>
            <a:endParaRPr sz="3000"/>
          </a:p>
          <a:p>
            <a:pPr marL="228600" lvl="0" indent="-241300" algn="l" rtl="0">
              <a:lnSpc>
                <a:spcPct val="90000"/>
              </a:lnSpc>
              <a:spcBef>
                <a:spcPts val="1000"/>
              </a:spcBef>
              <a:spcAft>
                <a:spcPts val="0"/>
              </a:spcAft>
              <a:buClr>
                <a:schemeClr val="lt1"/>
              </a:buClr>
              <a:buSzPts val="2200"/>
              <a:buChar char="•"/>
            </a:pPr>
            <a:r>
              <a:rPr lang="en-IE" sz="2200">
                <a:solidFill>
                  <a:schemeClr val="lt1"/>
                </a:solidFill>
              </a:rPr>
              <a:t>Incomplete records </a:t>
            </a:r>
            <a:endParaRPr sz="2200">
              <a:solidFill>
                <a:schemeClr val="lt1"/>
              </a:solidFill>
            </a:endParaRPr>
          </a:p>
          <a:p>
            <a:pPr marL="228600" lvl="0" indent="-241300" algn="l" rtl="0">
              <a:lnSpc>
                <a:spcPct val="90000"/>
              </a:lnSpc>
              <a:spcBef>
                <a:spcPts val="1000"/>
              </a:spcBef>
              <a:spcAft>
                <a:spcPts val="0"/>
              </a:spcAft>
              <a:buClr>
                <a:schemeClr val="lt1"/>
              </a:buClr>
              <a:buSzPts val="2200"/>
              <a:buChar char="•"/>
            </a:pPr>
            <a:r>
              <a:rPr lang="en-IE" sz="2200">
                <a:solidFill>
                  <a:schemeClr val="lt1"/>
                </a:solidFill>
              </a:rPr>
              <a:t>Unmarked graves </a:t>
            </a:r>
            <a:endParaRPr sz="2200">
              <a:solidFill>
                <a:schemeClr val="lt1"/>
              </a:solidFill>
            </a:endParaRPr>
          </a:p>
          <a:p>
            <a:pPr marL="228600" lvl="0" indent="-241300" algn="l" rtl="0">
              <a:lnSpc>
                <a:spcPct val="90000"/>
              </a:lnSpc>
              <a:spcBef>
                <a:spcPts val="1000"/>
              </a:spcBef>
              <a:spcAft>
                <a:spcPts val="0"/>
              </a:spcAft>
              <a:buClr>
                <a:schemeClr val="lt1"/>
              </a:buClr>
              <a:buSzPts val="2200"/>
              <a:buChar char="•"/>
            </a:pPr>
            <a:r>
              <a:rPr lang="en-IE" sz="2200">
                <a:solidFill>
                  <a:schemeClr val="lt1"/>
                </a:solidFill>
              </a:rPr>
              <a:t>Death Certificates</a:t>
            </a:r>
            <a:endParaRPr sz="22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4"/>
        <p:cNvGrpSpPr/>
        <p:nvPr/>
      </p:nvGrpSpPr>
      <p:grpSpPr>
        <a:xfrm>
          <a:off x="0" y="0"/>
          <a:ext cx="0" cy="0"/>
          <a:chOff x="0" y="0"/>
          <a:chExt cx="0" cy="0"/>
        </a:xfrm>
      </p:grpSpPr>
      <p:sp>
        <p:nvSpPr>
          <p:cNvPr id="625" name="Google Shape;625;p3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6" name="Google Shape;626;p32"/>
          <p:cNvPicPr preferRelativeResize="0"/>
          <p:nvPr/>
        </p:nvPicPr>
        <p:blipFill rotWithShape="1">
          <a:blip r:embed="rId3">
            <a:alphaModFix amt="40000"/>
          </a:blip>
          <a:srcRect/>
          <a:stretch/>
        </p:blipFill>
        <p:spPr>
          <a:xfrm>
            <a:off x="0" y="0"/>
            <a:ext cx="12192000" cy="6858000"/>
          </a:xfrm>
          <a:prstGeom prst="rect">
            <a:avLst/>
          </a:prstGeom>
          <a:noFill/>
          <a:ln>
            <a:noFill/>
          </a:ln>
        </p:spPr>
      </p:pic>
      <p:sp>
        <p:nvSpPr>
          <p:cNvPr id="627" name="Google Shape;627;p32"/>
          <p:cNvSpPr txBox="1">
            <a:spLocks noGrp="1"/>
          </p:cNvSpPr>
          <p:nvPr>
            <p:ph type="title"/>
          </p:nvPr>
        </p:nvSpPr>
        <p:spPr>
          <a:xfrm>
            <a:off x="841249" y="941832"/>
            <a:ext cx="10506456" cy="2057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000"/>
              <a:buFont typeface="Calibri"/>
              <a:buNone/>
            </a:pPr>
            <a:r>
              <a:rPr lang="en-IE" sz="5000"/>
              <a:t>Moving Forward</a:t>
            </a:r>
            <a:endParaRPr/>
          </a:p>
        </p:txBody>
      </p:sp>
      <p:sp>
        <p:nvSpPr>
          <p:cNvPr id="628" name="Google Shape;628;p32"/>
          <p:cNvSpPr/>
          <p:nvPr/>
        </p:nvSpPr>
        <p:spPr>
          <a:xfrm rot="5400000">
            <a:off x="1120140"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9" name="Google Shape;629;p32"/>
          <p:cNvSpPr/>
          <p:nvPr/>
        </p:nvSpPr>
        <p:spPr>
          <a:xfrm>
            <a:off x="841248" y="3241202"/>
            <a:ext cx="10506456"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0" name="Google Shape;630;p32"/>
          <p:cNvSpPr txBox="1">
            <a:spLocks noGrp="1"/>
          </p:cNvSpPr>
          <p:nvPr>
            <p:ph type="body" idx="1"/>
          </p:nvPr>
        </p:nvSpPr>
        <p:spPr>
          <a:xfrm>
            <a:off x="841248" y="3502152"/>
            <a:ext cx="10506456" cy="267004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Char char="•"/>
            </a:pPr>
            <a:r>
              <a:rPr lang="en-IE" sz="2400"/>
              <a:t>The Right to Truth </a:t>
            </a:r>
            <a:endParaRPr/>
          </a:p>
          <a:p>
            <a:pPr marL="228600" lvl="0" indent="-228600" algn="l" rtl="0">
              <a:lnSpc>
                <a:spcPct val="90000"/>
              </a:lnSpc>
              <a:spcBef>
                <a:spcPts val="1000"/>
              </a:spcBef>
              <a:spcAft>
                <a:spcPts val="0"/>
              </a:spcAft>
              <a:buClr>
                <a:schemeClr val="lt1"/>
              </a:buClr>
              <a:buSzPts val="2400"/>
              <a:buChar char="•"/>
            </a:pPr>
            <a:r>
              <a:rPr lang="en-IE" sz="2400"/>
              <a:t>The Right to Access Justice </a:t>
            </a:r>
            <a:endParaRPr/>
          </a:p>
          <a:p>
            <a:pPr marL="228600" lvl="0" indent="-228600" algn="l" rtl="0">
              <a:lnSpc>
                <a:spcPct val="90000"/>
              </a:lnSpc>
              <a:spcBef>
                <a:spcPts val="1000"/>
              </a:spcBef>
              <a:spcAft>
                <a:spcPts val="0"/>
              </a:spcAft>
              <a:buClr>
                <a:schemeClr val="lt1"/>
              </a:buClr>
              <a:buSzPts val="2400"/>
              <a:buChar char="•"/>
            </a:pPr>
            <a:r>
              <a:rPr lang="en-IE" sz="2400"/>
              <a:t>The Right to Reparation </a:t>
            </a:r>
            <a:endParaRPr sz="2400"/>
          </a:p>
          <a:p>
            <a:pPr marL="228600" lvl="0" indent="-228600" algn="l" rtl="0">
              <a:lnSpc>
                <a:spcPct val="90000"/>
              </a:lnSpc>
              <a:spcBef>
                <a:spcPts val="1000"/>
              </a:spcBef>
              <a:spcAft>
                <a:spcPts val="0"/>
              </a:spcAft>
              <a:buSzPts val="2400"/>
              <a:buChar char="•"/>
            </a:pPr>
            <a:r>
              <a:rPr lang="en-IE" sz="2400"/>
              <a:t>Memorialisation </a:t>
            </a:r>
            <a:endParaRPr sz="2400"/>
          </a:p>
          <a:p>
            <a:pPr marL="228600" lvl="0" indent="-228600" algn="l" rtl="0">
              <a:lnSpc>
                <a:spcPct val="90000"/>
              </a:lnSpc>
              <a:spcBef>
                <a:spcPts val="1000"/>
              </a:spcBef>
              <a:spcAft>
                <a:spcPts val="0"/>
              </a:spcAft>
              <a:buSzPts val="2400"/>
              <a:buChar char="•"/>
            </a:pPr>
            <a:r>
              <a:rPr lang="en-IE" sz="2400"/>
              <a:t>Preventing Repetition </a:t>
            </a:r>
            <a:endParaRPr sz="2400"/>
          </a:p>
          <a:p>
            <a:pPr marL="228600" lvl="0" indent="-101600" algn="l" rtl="0">
              <a:lnSpc>
                <a:spcPct val="90000"/>
              </a:lnSpc>
              <a:spcBef>
                <a:spcPts val="1000"/>
              </a:spcBef>
              <a:spcAft>
                <a:spcPts val="0"/>
              </a:spcAft>
              <a:buClr>
                <a:schemeClr val="lt1"/>
              </a:buClr>
              <a:buSzPts val="2000"/>
              <a:buNone/>
            </a:pPr>
            <a:endParaRPr sz="2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ced5c127b8_0_10"/>
          <p:cNvSpPr txBox="1">
            <a:spLocks noGrp="1"/>
          </p:cNvSpPr>
          <p:nvPr>
            <p:ph type="body" idx="1"/>
          </p:nvPr>
        </p:nvSpPr>
        <p:spPr>
          <a:xfrm>
            <a:off x="838200" y="1825625"/>
            <a:ext cx="10515600" cy="39813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IE" sz="4800"/>
              <a:t>“Those who do not remember the past are condemned to repeat it”</a:t>
            </a:r>
            <a:endParaRPr sz="4800"/>
          </a:p>
          <a:p>
            <a:pPr marL="457200" lvl="0" indent="-533400" algn="ctr" rtl="0">
              <a:spcBef>
                <a:spcPts val="1000"/>
              </a:spcBef>
              <a:spcAft>
                <a:spcPts val="0"/>
              </a:spcAft>
              <a:buSzPts val="4800"/>
              <a:buChar char="-"/>
            </a:pPr>
            <a:r>
              <a:rPr lang="en-IE" sz="4800"/>
              <a:t>George Santayana</a:t>
            </a:r>
            <a:endParaRPr sz="4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29"/>
        <p:cNvGrpSpPr/>
        <p:nvPr/>
      </p:nvGrpSpPr>
      <p:grpSpPr>
        <a:xfrm>
          <a:off x="0" y="0"/>
          <a:ext cx="0" cy="0"/>
          <a:chOff x="0" y="0"/>
          <a:chExt cx="0" cy="0"/>
        </a:xfrm>
      </p:grpSpPr>
      <p:sp>
        <p:nvSpPr>
          <p:cNvPr id="230" name="Google Shape;230;p31"/>
          <p:cNvSpPr/>
          <p:nvPr/>
        </p:nvSpPr>
        <p:spPr>
          <a:xfrm>
            <a:off x="0" y="-3324"/>
            <a:ext cx="12192000" cy="6861324"/>
          </a:xfrm>
          <a:prstGeom prst="rect">
            <a:avLst/>
          </a:prstGeom>
          <a:solidFill>
            <a:schemeClr val="dk1">
              <a:alpha val="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31"/>
          <p:cNvSpPr/>
          <p:nvPr/>
        </p:nvSpPr>
        <p:spPr>
          <a:xfrm>
            <a:off x="0" y="0"/>
            <a:ext cx="11786754" cy="6858000"/>
          </a:xfrm>
          <a:custGeom>
            <a:avLst/>
            <a:gdLst/>
            <a:ahLst/>
            <a:cxnLst/>
            <a:rect l="l" t="t" r="r" b="b"/>
            <a:pathLst>
              <a:path w="11786754" h="6858000" extrusionOk="0">
                <a:moveTo>
                  <a:pt x="0" y="0"/>
                </a:moveTo>
                <a:lnTo>
                  <a:pt x="8610600" y="0"/>
                </a:lnTo>
                <a:lnTo>
                  <a:pt x="11786754" y="6858000"/>
                </a:lnTo>
                <a:lnTo>
                  <a:pt x="0" y="6858000"/>
                </a:lnTo>
                <a:close/>
              </a:path>
            </a:pathLst>
          </a:cu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31"/>
          <p:cNvSpPr/>
          <p:nvPr/>
        </p:nvSpPr>
        <p:spPr>
          <a:xfrm>
            <a:off x="0" y="0"/>
            <a:ext cx="3581400" cy="68580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31"/>
          <p:cNvSpPr txBox="1">
            <a:spLocks noGrp="1"/>
          </p:cNvSpPr>
          <p:nvPr>
            <p:ph type="title"/>
          </p:nvPr>
        </p:nvSpPr>
        <p:spPr>
          <a:xfrm>
            <a:off x="835652" y="3"/>
            <a:ext cx="10520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IE"/>
              <a:t>Name, Nationality, Family and Human Rights</a:t>
            </a:r>
            <a:endParaRPr/>
          </a:p>
        </p:txBody>
      </p:sp>
      <p:sp>
        <p:nvSpPr>
          <p:cNvPr id="234" name="Google Shape;234;p31"/>
          <p:cNvSpPr txBox="1">
            <a:spLocks noGrp="1"/>
          </p:cNvSpPr>
          <p:nvPr>
            <p:ph type="body" idx="1"/>
          </p:nvPr>
        </p:nvSpPr>
        <p:spPr>
          <a:xfrm>
            <a:off x="838200" y="1206350"/>
            <a:ext cx="5457900" cy="553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600"/>
              <a:buNone/>
            </a:pPr>
            <a:r>
              <a:rPr lang="en-IE" sz="1800" b="1"/>
              <a:t>Convention on the Rights of the Child</a:t>
            </a:r>
            <a:endParaRPr sz="1800"/>
          </a:p>
          <a:p>
            <a:pPr marL="0" lvl="0" indent="0" algn="l" rtl="0">
              <a:lnSpc>
                <a:spcPct val="90000"/>
              </a:lnSpc>
              <a:spcBef>
                <a:spcPts val="0"/>
              </a:spcBef>
              <a:spcAft>
                <a:spcPts val="0"/>
              </a:spcAft>
              <a:buClr>
                <a:schemeClr val="lt1"/>
              </a:buClr>
              <a:buSzPts val="1600"/>
              <a:buNone/>
            </a:pPr>
            <a:br>
              <a:rPr lang="en-IE" sz="1600"/>
            </a:br>
            <a:r>
              <a:rPr lang="en-IE" sz="1700"/>
              <a:t>Article 7</a:t>
            </a:r>
            <a:endParaRPr sz="1700"/>
          </a:p>
          <a:p>
            <a:pPr marL="228600" lvl="0" indent="0" algn="l" rtl="0">
              <a:lnSpc>
                <a:spcPct val="90000"/>
              </a:lnSpc>
              <a:spcBef>
                <a:spcPts val="1000"/>
              </a:spcBef>
              <a:spcAft>
                <a:spcPts val="0"/>
              </a:spcAft>
              <a:buNone/>
            </a:pPr>
            <a:r>
              <a:rPr lang="en-IE" sz="1700"/>
              <a:t>1. The child shall be registered immediately after birth and shall have the right from birth to a name, the right to acquire a nationality and. as far as possible, the right to know and be cared for by his or her parents.</a:t>
            </a:r>
            <a:endParaRPr sz="1700"/>
          </a:p>
          <a:p>
            <a:pPr marL="0" lvl="0" indent="0" algn="l" rtl="0">
              <a:lnSpc>
                <a:spcPct val="90000"/>
              </a:lnSpc>
              <a:spcBef>
                <a:spcPts val="1000"/>
              </a:spcBef>
              <a:spcAft>
                <a:spcPts val="0"/>
              </a:spcAft>
              <a:buNone/>
            </a:pPr>
            <a:r>
              <a:rPr lang="en-IE" sz="1700"/>
              <a:t>Article 8</a:t>
            </a:r>
            <a:endParaRPr sz="1700"/>
          </a:p>
          <a:p>
            <a:pPr marL="228600" lvl="0" indent="0" algn="l" rtl="0">
              <a:lnSpc>
                <a:spcPct val="90000"/>
              </a:lnSpc>
              <a:spcBef>
                <a:spcPts val="1000"/>
              </a:spcBef>
              <a:spcAft>
                <a:spcPts val="0"/>
              </a:spcAft>
              <a:buNone/>
            </a:pPr>
            <a:r>
              <a:rPr lang="en-IE" sz="1700"/>
              <a:t>1. States Parties undertake to respect the right of the child to preserve his or her identity, including nationality, name and family relations as recognized by law without unlawful interference.</a:t>
            </a:r>
            <a:endParaRPr sz="1700"/>
          </a:p>
          <a:p>
            <a:pPr marL="0" lvl="0" indent="0" algn="l" rtl="0">
              <a:lnSpc>
                <a:spcPct val="90000"/>
              </a:lnSpc>
              <a:spcBef>
                <a:spcPts val="1000"/>
              </a:spcBef>
              <a:spcAft>
                <a:spcPts val="0"/>
              </a:spcAft>
              <a:buClr>
                <a:schemeClr val="lt1"/>
              </a:buClr>
              <a:buSzPts val="1600"/>
              <a:buNone/>
            </a:pPr>
            <a:br>
              <a:rPr lang="en-IE" sz="1600"/>
            </a:br>
            <a:r>
              <a:rPr lang="en-IE" sz="1800" b="1"/>
              <a:t>Universal Declaration of Human Rights</a:t>
            </a:r>
            <a:endParaRPr sz="1800"/>
          </a:p>
          <a:p>
            <a:pPr marL="0" lvl="0" indent="0" algn="l" rtl="0">
              <a:lnSpc>
                <a:spcPct val="90000"/>
              </a:lnSpc>
              <a:spcBef>
                <a:spcPts val="1000"/>
              </a:spcBef>
              <a:spcAft>
                <a:spcPts val="0"/>
              </a:spcAft>
              <a:buNone/>
            </a:pPr>
            <a:br>
              <a:rPr lang="en-IE" sz="1600"/>
            </a:br>
            <a:r>
              <a:rPr lang="en-IE" sz="1700"/>
              <a:t>Article 15 </a:t>
            </a:r>
            <a:endParaRPr sz="1700"/>
          </a:p>
          <a:p>
            <a:pPr marL="228600" lvl="0" indent="0" algn="l" rtl="0">
              <a:lnSpc>
                <a:spcPct val="90000"/>
              </a:lnSpc>
              <a:spcBef>
                <a:spcPts val="1000"/>
              </a:spcBef>
              <a:spcAft>
                <a:spcPts val="0"/>
              </a:spcAft>
              <a:buNone/>
            </a:pPr>
            <a:r>
              <a:rPr lang="en-IE" sz="1700"/>
              <a:t>1. Everyone has the right to a nationality.</a:t>
            </a:r>
            <a:endParaRPr sz="1700"/>
          </a:p>
          <a:p>
            <a:pPr marL="228600" lvl="0" indent="0" algn="l" rtl="0">
              <a:lnSpc>
                <a:spcPct val="90000"/>
              </a:lnSpc>
              <a:spcBef>
                <a:spcPts val="1000"/>
              </a:spcBef>
              <a:spcAft>
                <a:spcPts val="0"/>
              </a:spcAft>
              <a:buNone/>
            </a:pPr>
            <a:r>
              <a:rPr lang="en-IE" sz="1700"/>
              <a:t>2. No one shall be arbitrarily deprived of his nationality nor denied the right to change his nationality. </a:t>
            </a:r>
            <a:endParaRPr sz="1700"/>
          </a:p>
          <a:p>
            <a:pPr marL="0" lvl="0" indent="0" algn="l" rtl="0">
              <a:lnSpc>
                <a:spcPct val="90000"/>
              </a:lnSpc>
              <a:spcBef>
                <a:spcPts val="1000"/>
              </a:spcBef>
              <a:spcAft>
                <a:spcPts val="0"/>
              </a:spcAft>
              <a:buClr>
                <a:schemeClr val="lt1"/>
              </a:buClr>
              <a:buSzPts val="1100"/>
              <a:buNone/>
            </a:pPr>
            <a:endParaRPr sz="1600"/>
          </a:p>
        </p:txBody>
      </p:sp>
      <p:pic>
        <p:nvPicPr>
          <p:cNvPr id="235" name="Google Shape;235;p31"/>
          <p:cNvPicPr preferRelativeResize="0"/>
          <p:nvPr/>
        </p:nvPicPr>
        <p:blipFill rotWithShape="1">
          <a:blip r:embed="rId3">
            <a:alphaModFix/>
          </a:blip>
          <a:srcRect t="26825"/>
          <a:stretch/>
        </p:blipFill>
        <p:spPr>
          <a:xfrm>
            <a:off x="6097800" y="4646300"/>
            <a:ext cx="5942551" cy="18480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34"/>
          <p:cNvSpPr txBox="1">
            <a:spLocks noGrp="1"/>
          </p:cNvSpPr>
          <p:nvPr>
            <p:ph type="body" idx="1"/>
          </p:nvPr>
        </p:nvSpPr>
        <p:spPr>
          <a:xfrm>
            <a:off x="425400" y="204725"/>
            <a:ext cx="11489100" cy="6653400"/>
          </a:xfrm>
          <a:prstGeom prst="rect">
            <a:avLst/>
          </a:prstGeom>
          <a:noFill/>
          <a:ln>
            <a:noFill/>
          </a:ln>
        </p:spPr>
        <p:txBody>
          <a:bodyPr spcFirstLastPara="1" wrap="square" lIns="91425" tIns="46800" rIns="270000" bIns="0" anchor="t" anchorCtr="0">
            <a:normAutofit lnSpcReduction="20000"/>
          </a:bodyPr>
          <a:lstStyle/>
          <a:p>
            <a:pPr marL="0" lvl="0" indent="0" algn="l" rtl="0">
              <a:lnSpc>
                <a:spcPct val="90000"/>
              </a:lnSpc>
              <a:spcBef>
                <a:spcPts val="0"/>
              </a:spcBef>
              <a:spcAft>
                <a:spcPts val="0"/>
              </a:spcAft>
              <a:buNone/>
            </a:pPr>
            <a:r>
              <a:rPr lang="en-IE" sz="3700"/>
              <a:t>If you have been affected by any of the issues raised today, please contact: </a:t>
            </a:r>
            <a:endParaRPr sz="3700"/>
          </a:p>
          <a:p>
            <a:pPr marL="0" lvl="0" indent="0" algn="l" rtl="0">
              <a:lnSpc>
                <a:spcPct val="90000"/>
              </a:lnSpc>
              <a:spcBef>
                <a:spcPts val="0"/>
              </a:spcBef>
              <a:spcAft>
                <a:spcPts val="0"/>
              </a:spcAft>
              <a:buNone/>
            </a:pPr>
            <a:endParaRPr sz="3700"/>
          </a:p>
          <a:p>
            <a:pPr marL="0" lvl="0" indent="0" algn="l" rtl="0">
              <a:lnSpc>
                <a:spcPct val="115000"/>
              </a:lnSpc>
              <a:spcBef>
                <a:spcPts val="1200"/>
              </a:spcBef>
              <a:spcAft>
                <a:spcPts val="0"/>
              </a:spcAft>
              <a:buClr>
                <a:schemeClr val="dk1"/>
              </a:buClr>
              <a:buSzPts val="1100"/>
              <a:buFont typeface="Arial"/>
              <a:buNone/>
            </a:pPr>
            <a:r>
              <a:rPr lang="en-IE" sz="2000" b="1">
                <a:solidFill>
                  <a:srgbClr val="000000"/>
                </a:solidFill>
                <a:highlight>
                  <a:srgbClr val="FFFFFF"/>
                </a:highlight>
              </a:rPr>
              <a:t>Barnardos Origins, Post Adoption and Bereavement Services</a:t>
            </a:r>
            <a:endParaRPr sz="2000" b="1">
              <a:solidFill>
                <a:srgbClr val="000000"/>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IE" sz="1800">
                <a:solidFill>
                  <a:srgbClr val="000000"/>
                </a:solidFill>
                <a:highlight>
                  <a:srgbClr val="FFFFFF"/>
                </a:highlight>
              </a:rPr>
              <a:t>T: 01 – 8134100</a:t>
            </a:r>
            <a:endParaRPr sz="1800">
              <a:solidFill>
                <a:srgbClr val="000000"/>
              </a:solidFill>
              <a:highlight>
                <a:srgbClr val="FFFFFF"/>
              </a:highlight>
            </a:endParaRPr>
          </a:p>
          <a:p>
            <a:pPr marL="0" lvl="0" indent="0" algn="l" rtl="0">
              <a:lnSpc>
                <a:spcPct val="90000"/>
              </a:lnSpc>
              <a:spcBef>
                <a:spcPts val="1200"/>
              </a:spcBef>
              <a:spcAft>
                <a:spcPts val="0"/>
              </a:spcAft>
              <a:buNone/>
            </a:pPr>
            <a:r>
              <a:rPr lang="en-IE" sz="1800">
                <a:solidFill>
                  <a:srgbClr val="000000"/>
                </a:solidFill>
              </a:rPr>
              <a:t>Post Adoption Helpline, 01 - 4546388 (Tuesdays and Thursdays, 10am - 1pm)</a:t>
            </a:r>
            <a:endParaRPr sz="1800">
              <a:solidFill>
                <a:srgbClr val="000000"/>
              </a:solidFill>
            </a:endParaRPr>
          </a:p>
          <a:p>
            <a:pPr marL="0" lvl="0" indent="0" algn="l" rtl="0">
              <a:lnSpc>
                <a:spcPct val="90000"/>
              </a:lnSpc>
              <a:spcBef>
                <a:spcPts val="0"/>
              </a:spcBef>
              <a:spcAft>
                <a:spcPts val="0"/>
              </a:spcAft>
              <a:buNone/>
            </a:pPr>
            <a:endParaRPr sz="1700">
              <a:solidFill>
                <a:srgbClr val="000000"/>
              </a:solidFill>
            </a:endParaRPr>
          </a:p>
          <a:p>
            <a:pPr marL="0" lvl="0" indent="0" algn="l" rtl="0">
              <a:lnSpc>
                <a:spcPct val="90000"/>
              </a:lnSpc>
              <a:spcBef>
                <a:spcPts val="0"/>
              </a:spcBef>
              <a:spcAft>
                <a:spcPts val="0"/>
              </a:spcAft>
              <a:buNone/>
            </a:pPr>
            <a:endParaRPr sz="1700">
              <a:solidFill>
                <a:srgbClr val="000000"/>
              </a:solidFill>
            </a:endParaRPr>
          </a:p>
          <a:p>
            <a:pPr marL="0" lvl="0" indent="0" algn="l" rtl="0">
              <a:lnSpc>
                <a:spcPct val="90000"/>
              </a:lnSpc>
              <a:spcBef>
                <a:spcPts val="0"/>
              </a:spcBef>
              <a:spcAft>
                <a:spcPts val="0"/>
              </a:spcAft>
              <a:buNone/>
            </a:pPr>
            <a:endParaRPr sz="1800" b="1">
              <a:solidFill>
                <a:srgbClr val="000000"/>
              </a:solidFill>
            </a:endParaRPr>
          </a:p>
          <a:p>
            <a:pPr marL="0" lvl="0" indent="0" algn="l" rtl="0">
              <a:lnSpc>
                <a:spcPct val="90000"/>
              </a:lnSpc>
              <a:spcBef>
                <a:spcPts val="0"/>
              </a:spcBef>
              <a:spcAft>
                <a:spcPts val="0"/>
              </a:spcAft>
              <a:buNone/>
            </a:pPr>
            <a:r>
              <a:rPr lang="en-IE" sz="2000" b="1">
                <a:solidFill>
                  <a:srgbClr val="000000"/>
                </a:solidFill>
              </a:rPr>
              <a:t>Samaritans</a:t>
            </a:r>
            <a:endParaRPr sz="2000" b="1">
              <a:solidFill>
                <a:srgbClr val="000000"/>
              </a:solidFill>
            </a:endParaRPr>
          </a:p>
          <a:p>
            <a:pPr marL="0" lvl="0" indent="0" algn="l" rtl="0">
              <a:lnSpc>
                <a:spcPct val="90000"/>
              </a:lnSpc>
              <a:spcBef>
                <a:spcPts val="0"/>
              </a:spcBef>
              <a:spcAft>
                <a:spcPts val="0"/>
              </a:spcAft>
              <a:buNone/>
            </a:pPr>
            <a:endParaRPr sz="1800" b="1">
              <a:solidFill>
                <a:srgbClr val="000000"/>
              </a:solidFill>
            </a:endParaRPr>
          </a:p>
          <a:p>
            <a:pPr marL="0" lvl="0" indent="0" algn="l" rtl="0">
              <a:lnSpc>
                <a:spcPct val="90000"/>
              </a:lnSpc>
              <a:spcBef>
                <a:spcPts val="0"/>
              </a:spcBef>
              <a:spcAft>
                <a:spcPts val="0"/>
              </a:spcAft>
              <a:buNone/>
            </a:pPr>
            <a:r>
              <a:rPr lang="en-IE" sz="1800">
                <a:solidFill>
                  <a:srgbClr val="000000"/>
                </a:solidFill>
              </a:rPr>
              <a:t>Telephone: 116 123</a:t>
            </a:r>
            <a:endParaRPr sz="1800">
              <a:solidFill>
                <a:srgbClr val="000000"/>
              </a:solidFill>
            </a:endParaRPr>
          </a:p>
          <a:p>
            <a:pPr marL="0" lvl="0" indent="0" algn="l" rtl="0">
              <a:lnSpc>
                <a:spcPct val="90000"/>
              </a:lnSpc>
              <a:spcBef>
                <a:spcPts val="0"/>
              </a:spcBef>
              <a:spcAft>
                <a:spcPts val="0"/>
              </a:spcAft>
              <a:buNone/>
            </a:pPr>
            <a:endParaRPr sz="1800">
              <a:solidFill>
                <a:srgbClr val="000000"/>
              </a:solidFill>
            </a:endParaRPr>
          </a:p>
          <a:p>
            <a:pPr marL="0" lvl="0" indent="0" algn="l" rtl="0">
              <a:lnSpc>
                <a:spcPct val="90000"/>
              </a:lnSpc>
              <a:spcBef>
                <a:spcPts val="0"/>
              </a:spcBef>
              <a:spcAft>
                <a:spcPts val="0"/>
              </a:spcAft>
              <a:buNone/>
            </a:pPr>
            <a:endParaRPr sz="1800">
              <a:solidFill>
                <a:srgbClr val="000000"/>
              </a:solidFill>
            </a:endParaRPr>
          </a:p>
          <a:p>
            <a:pPr marL="0" lvl="0" indent="0" algn="l" rtl="0">
              <a:lnSpc>
                <a:spcPct val="90000"/>
              </a:lnSpc>
              <a:spcBef>
                <a:spcPts val="0"/>
              </a:spcBef>
              <a:spcAft>
                <a:spcPts val="0"/>
              </a:spcAft>
              <a:buNone/>
            </a:pPr>
            <a:endParaRPr sz="1800">
              <a:solidFill>
                <a:srgbClr val="000000"/>
              </a:solidFill>
            </a:endParaRPr>
          </a:p>
          <a:p>
            <a:pPr marL="0" lvl="0" indent="0" algn="l" rtl="0">
              <a:lnSpc>
                <a:spcPct val="90000"/>
              </a:lnSpc>
              <a:spcBef>
                <a:spcPts val="0"/>
              </a:spcBef>
              <a:spcAft>
                <a:spcPts val="0"/>
              </a:spcAft>
              <a:buNone/>
            </a:pPr>
            <a:r>
              <a:rPr lang="en-IE" sz="2000" b="1">
                <a:solidFill>
                  <a:srgbClr val="000000"/>
                </a:solidFill>
              </a:rPr>
              <a:t>Childline</a:t>
            </a:r>
            <a:endParaRPr sz="2000" b="1">
              <a:solidFill>
                <a:srgbClr val="000000"/>
              </a:solidFill>
            </a:endParaRPr>
          </a:p>
          <a:p>
            <a:pPr marL="0" lvl="0" indent="0" algn="l" rtl="0">
              <a:lnSpc>
                <a:spcPct val="90000"/>
              </a:lnSpc>
              <a:spcBef>
                <a:spcPts val="0"/>
              </a:spcBef>
              <a:spcAft>
                <a:spcPts val="0"/>
              </a:spcAft>
              <a:buNone/>
            </a:pPr>
            <a:endParaRPr sz="1700" b="1">
              <a:solidFill>
                <a:srgbClr val="000000"/>
              </a:solidFill>
            </a:endParaRPr>
          </a:p>
          <a:p>
            <a:pPr marL="0" lvl="0" indent="0" algn="l" rtl="0">
              <a:lnSpc>
                <a:spcPct val="90000"/>
              </a:lnSpc>
              <a:spcBef>
                <a:spcPts val="0"/>
              </a:spcBef>
              <a:spcAft>
                <a:spcPts val="0"/>
              </a:spcAft>
              <a:buNone/>
            </a:pPr>
            <a:r>
              <a:rPr lang="en-IE" sz="1800">
                <a:solidFill>
                  <a:srgbClr val="000000"/>
                </a:solidFill>
              </a:rPr>
              <a:t>Telephone: </a:t>
            </a:r>
            <a:r>
              <a:rPr lang="en-IE" sz="1800">
                <a:solidFill>
                  <a:srgbClr val="000000"/>
                </a:solidFill>
                <a:highlight>
                  <a:srgbClr val="FFFFFF"/>
                </a:highlight>
              </a:rPr>
              <a:t> 1800 66 66 66</a:t>
            </a:r>
            <a:endParaRPr sz="1800">
              <a:solidFill>
                <a:srgbClr val="000000"/>
              </a:solidFill>
              <a:highlight>
                <a:srgbClr val="FFFFFF"/>
              </a:highlight>
            </a:endParaRPr>
          </a:p>
          <a:p>
            <a:pPr marL="0" lvl="0" indent="0" algn="l" rtl="0">
              <a:lnSpc>
                <a:spcPct val="90000"/>
              </a:lnSpc>
              <a:spcBef>
                <a:spcPts val="0"/>
              </a:spcBef>
              <a:spcAft>
                <a:spcPts val="0"/>
              </a:spcAft>
              <a:buNone/>
            </a:pPr>
            <a:r>
              <a:rPr lang="en-IE" sz="1800">
                <a:solidFill>
                  <a:srgbClr val="000000"/>
                </a:solidFill>
                <a:highlight>
                  <a:srgbClr val="FFFFFF"/>
                </a:highlight>
              </a:rPr>
              <a:t>Text: 50101</a:t>
            </a:r>
            <a:endParaRPr sz="1800">
              <a:solidFill>
                <a:srgbClr val="000000"/>
              </a:solidFill>
              <a:highlight>
                <a:srgbClr val="FFFFFF"/>
              </a:highlight>
            </a:endParaRPr>
          </a:p>
          <a:p>
            <a:pPr marL="0" lvl="0" indent="0" algn="l" rtl="0">
              <a:lnSpc>
                <a:spcPct val="90000"/>
              </a:lnSpc>
              <a:spcBef>
                <a:spcPts val="0"/>
              </a:spcBef>
              <a:spcAft>
                <a:spcPts val="0"/>
              </a:spcAft>
              <a:buNone/>
            </a:pPr>
            <a:endParaRPr sz="1800">
              <a:solidFill>
                <a:srgbClr val="000000"/>
              </a:solidFill>
              <a:highlight>
                <a:srgbClr val="FFFFFF"/>
              </a:highlight>
            </a:endParaRPr>
          </a:p>
          <a:p>
            <a:pPr marL="0" lvl="0" indent="0" algn="l" rtl="0">
              <a:lnSpc>
                <a:spcPct val="90000"/>
              </a:lnSpc>
              <a:spcBef>
                <a:spcPts val="0"/>
              </a:spcBef>
              <a:spcAft>
                <a:spcPts val="0"/>
              </a:spcAft>
              <a:buNone/>
            </a:pPr>
            <a:endParaRPr sz="1700">
              <a:solidFill>
                <a:srgbClr val="000000"/>
              </a:solidFill>
              <a:highlight>
                <a:srgbClr val="FFFFFF"/>
              </a:highlight>
            </a:endParaRPr>
          </a:p>
          <a:p>
            <a:pPr marL="0" lvl="0" indent="0" algn="l" rtl="0">
              <a:lnSpc>
                <a:spcPct val="90000"/>
              </a:lnSpc>
              <a:spcBef>
                <a:spcPts val="0"/>
              </a:spcBef>
              <a:spcAft>
                <a:spcPts val="0"/>
              </a:spcAft>
              <a:buNone/>
            </a:pPr>
            <a:endParaRPr sz="1700">
              <a:solidFill>
                <a:srgbClr val="000000"/>
              </a:solidFill>
              <a:highlight>
                <a:srgbClr val="FFFFFF"/>
              </a:highlight>
            </a:endParaRPr>
          </a:p>
          <a:p>
            <a:pPr marL="0" lvl="0" indent="0" algn="l" rtl="0">
              <a:lnSpc>
                <a:spcPct val="90000"/>
              </a:lnSpc>
              <a:spcBef>
                <a:spcPts val="0"/>
              </a:spcBef>
              <a:spcAft>
                <a:spcPts val="0"/>
              </a:spcAft>
              <a:buNone/>
            </a:pPr>
            <a:r>
              <a:rPr lang="en-IE" sz="2000" b="1">
                <a:solidFill>
                  <a:srgbClr val="000000"/>
                </a:solidFill>
                <a:highlight>
                  <a:srgbClr val="FFFFFF"/>
                </a:highlight>
              </a:rPr>
              <a:t>Jigsaw</a:t>
            </a:r>
            <a:endParaRPr sz="2000" b="1">
              <a:solidFill>
                <a:srgbClr val="000000"/>
              </a:solidFill>
              <a:highlight>
                <a:srgbClr val="FFFFFF"/>
              </a:highlight>
            </a:endParaRPr>
          </a:p>
          <a:p>
            <a:pPr marL="0" lvl="0" indent="0" algn="l" rtl="0">
              <a:lnSpc>
                <a:spcPct val="90000"/>
              </a:lnSpc>
              <a:spcBef>
                <a:spcPts val="0"/>
              </a:spcBef>
              <a:spcAft>
                <a:spcPts val="0"/>
              </a:spcAft>
              <a:buNone/>
            </a:pPr>
            <a:endParaRPr sz="1800">
              <a:solidFill>
                <a:srgbClr val="000000"/>
              </a:solidFill>
              <a:highlight>
                <a:srgbClr val="FFFFFF"/>
              </a:highlight>
            </a:endParaRPr>
          </a:p>
          <a:p>
            <a:pPr marL="0" lvl="0" indent="0" algn="l" rtl="0">
              <a:lnSpc>
                <a:spcPct val="90000"/>
              </a:lnSpc>
              <a:spcBef>
                <a:spcPts val="0"/>
              </a:spcBef>
              <a:spcAft>
                <a:spcPts val="0"/>
              </a:spcAft>
              <a:buNone/>
            </a:pPr>
            <a:r>
              <a:rPr lang="en-IE" sz="1800">
                <a:solidFill>
                  <a:srgbClr val="000000"/>
                </a:solidFill>
                <a:highlight>
                  <a:srgbClr val="FFFFFF"/>
                </a:highlight>
              </a:rPr>
              <a:t>Text: 086 180 3880</a:t>
            </a:r>
            <a:endParaRPr sz="1800">
              <a:solidFill>
                <a:srgbClr val="000000"/>
              </a:solidFill>
              <a:highlight>
                <a:srgbClr val="FFFFFF"/>
              </a:highlight>
            </a:endParaRPr>
          </a:p>
          <a:p>
            <a:pPr marL="0" lvl="0" indent="0" algn="l" rtl="0">
              <a:lnSpc>
                <a:spcPct val="90000"/>
              </a:lnSpc>
              <a:spcBef>
                <a:spcPts val="0"/>
              </a:spcBef>
              <a:spcAft>
                <a:spcPts val="0"/>
              </a:spcAft>
              <a:buNone/>
            </a:pPr>
            <a:r>
              <a:rPr lang="en-IE" sz="1800">
                <a:solidFill>
                  <a:srgbClr val="000000"/>
                </a:solidFill>
                <a:highlight>
                  <a:srgbClr val="FFFFFF"/>
                </a:highlight>
              </a:rPr>
              <a:t>Helpline: 1800 JIGSAW (544729)</a:t>
            </a:r>
            <a:endParaRPr sz="1800">
              <a:solidFill>
                <a:srgbClr val="000000"/>
              </a:solidFill>
              <a:highlight>
                <a:srgbClr val="FFFFFF"/>
              </a:highlight>
            </a:endParaRPr>
          </a:p>
          <a:p>
            <a:pPr marL="0" lvl="0" indent="0" algn="l" rtl="0">
              <a:lnSpc>
                <a:spcPct val="115000"/>
              </a:lnSpc>
              <a:spcBef>
                <a:spcPts val="0"/>
              </a:spcBef>
              <a:spcAft>
                <a:spcPts val="0"/>
              </a:spcAft>
              <a:buNone/>
            </a:pPr>
            <a:endParaRPr sz="1900" b="1">
              <a:highlight>
                <a:srgbClr val="FFFFFF"/>
              </a:highlight>
            </a:endParaRPr>
          </a:p>
        </p:txBody>
      </p:sp>
      <p:pic>
        <p:nvPicPr>
          <p:cNvPr id="642" name="Google Shape;642;p34"/>
          <p:cNvPicPr preferRelativeResize="0"/>
          <p:nvPr/>
        </p:nvPicPr>
        <p:blipFill>
          <a:blip r:embed="rId3">
            <a:alphaModFix/>
          </a:blip>
          <a:stretch>
            <a:fillRect/>
          </a:stretch>
        </p:blipFill>
        <p:spPr>
          <a:xfrm>
            <a:off x="8462750" y="3238975"/>
            <a:ext cx="3286724" cy="3286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1"/>
                                        </p:tgtEl>
                                        <p:attrNameLst>
                                          <p:attrName>style.visibility</p:attrName>
                                        </p:attrNameLst>
                                      </p:cBhvr>
                                      <p:to>
                                        <p:strVal val="visible"/>
                                      </p:to>
                                    </p:set>
                                    <p:animEffect transition="in" filter="fade">
                                      <p:cBhvr>
                                        <p:cTn id="7" dur="1000"/>
                                        <p:tgtEl>
                                          <p:spTgt spid="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40"/>
        <p:cNvGrpSpPr/>
        <p:nvPr/>
      </p:nvGrpSpPr>
      <p:grpSpPr>
        <a:xfrm>
          <a:off x="0" y="0"/>
          <a:ext cx="0" cy="0"/>
          <a:chOff x="0" y="0"/>
          <a:chExt cx="0" cy="0"/>
        </a:xfrm>
      </p:grpSpPr>
      <p:sp>
        <p:nvSpPr>
          <p:cNvPr id="241" name="Google Shape;241;gc7a9bfc74b_0_38"/>
          <p:cNvSpPr/>
          <p:nvPr/>
        </p:nvSpPr>
        <p:spPr>
          <a:xfrm>
            <a:off x="0" y="0"/>
            <a:ext cx="3581400" cy="68580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gc7a9bfc74b_0_38"/>
          <p:cNvSpPr/>
          <p:nvPr/>
        </p:nvSpPr>
        <p:spPr>
          <a:xfrm>
            <a:off x="5374075" y="2519613"/>
            <a:ext cx="2089800" cy="2006100"/>
          </a:xfrm>
          <a:prstGeom prst="ellipse">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900" b="1" dirty="0">
                <a:latin typeface="Calibri"/>
                <a:ea typeface="Calibri"/>
                <a:cs typeface="Calibri"/>
                <a:sym typeface="Calibri"/>
              </a:rPr>
              <a:t>HUMAN RIGHTS VIOLATIONS</a:t>
            </a:r>
            <a:endParaRPr sz="1900" b="1" dirty="0">
              <a:latin typeface="Calibri"/>
              <a:ea typeface="Calibri"/>
              <a:cs typeface="Calibri"/>
              <a:sym typeface="Calibri"/>
            </a:endParaRPr>
          </a:p>
        </p:txBody>
      </p:sp>
      <p:sp>
        <p:nvSpPr>
          <p:cNvPr id="243" name="Google Shape;243;gc7a9bfc74b_0_38"/>
          <p:cNvSpPr/>
          <p:nvPr/>
        </p:nvSpPr>
        <p:spPr>
          <a:xfrm>
            <a:off x="1288950" y="2271200"/>
            <a:ext cx="1879500" cy="18177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244" name="Google Shape;244;gc7a9bfc74b_0_38"/>
          <p:cNvSpPr txBox="1"/>
          <p:nvPr/>
        </p:nvSpPr>
        <p:spPr>
          <a:xfrm>
            <a:off x="1427550" y="2495150"/>
            <a:ext cx="1602300" cy="1369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700" b="1">
                <a:latin typeface="Calibri"/>
                <a:ea typeface="Calibri"/>
                <a:cs typeface="Calibri"/>
                <a:sym typeface="Calibri"/>
              </a:rPr>
              <a:t>Right to life:</a:t>
            </a:r>
            <a:endParaRPr sz="17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Children, babies and women died in these institutions</a:t>
            </a:r>
            <a:endParaRPr sz="1500">
              <a:latin typeface="Calibri"/>
              <a:ea typeface="Calibri"/>
              <a:cs typeface="Calibri"/>
              <a:sym typeface="Calibri"/>
            </a:endParaRPr>
          </a:p>
        </p:txBody>
      </p:sp>
      <p:sp>
        <p:nvSpPr>
          <p:cNvPr id="245" name="Google Shape;245;gc7a9bfc74b_0_38"/>
          <p:cNvSpPr/>
          <p:nvPr/>
        </p:nvSpPr>
        <p:spPr>
          <a:xfrm>
            <a:off x="2399850" y="304775"/>
            <a:ext cx="1879500" cy="181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46" name="Google Shape;246;gc7a9bfc74b_0_38"/>
          <p:cNvSpPr/>
          <p:nvPr/>
        </p:nvSpPr>
        <p:spPr>
          <a:xfrm>
            <a:off x="8124250" y="304775"/>
            <a:ext cx="1879500" cy="181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247" name="Google Shape;247;gc7a9bfc74b_0_38"/>
          <p:cNvSpPr/>
          <p:nvPr/>
        </p:nvSpPr>
        <p:spPr>
          <a:xfrm>
            <a:off x="5466275" y="4993925"/>
            <a:ext cx="1879500" cy="1817700"/>
          </a:xfrm>
          <a:prstGeom prst="ellipse">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248" name="Google Shape;248;gc7a9bfc74b_0_38"/>
          <p:cNvSpPr/>
          <p:nvPr/>
        </p:nvSpPr>
        <p:spPr>
          <a:xfrm>
            <a:off x="5518888" y="233725"/>
            <a:ext cx="1879500" cy="1817700"/>
          </a:xfrm>
          <a:prstGeom prst="ellipse">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249" name="Google Shape;249;gc7a9bfc74b_0_38"/>
          <p:cNvSpPr/>
          <p:nvPr/>
        </p:nvSpPr>
        <p:spPr>
          <a:xfrm>
            <a:off x="1701900" y="4711575"/>
            <a:ext cx="1879500" cy="181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250" name="Google Shape;250;gc7a9bfc74b_0_38"/>
          <p:cNvSpPr/>
          <p:nvPr/>
        </p:nvSpPr>
        <p:spPr>
          <a:xfrm>
            <a:off x="8618275" y="4711575"/>
            <a:ext cx="1879500" cy="181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251" name="Google Shape;251;gc7a9bfc74b_0_38"/>
          <p:cNvSpPr/>
          <p:nvPr/>
        </p:nvSpPr>
        <p:spPr>
          <a:xfrm>
            <a:off x="9808100" y="2029475"/>
            <a:ext cx="1978500" cy="19107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252" name="Google Shape;252;gc7a9bfc74b_0_38"/>
          <p:cNvSpPr txBox="1"/>
          <p:nvPr/>
        </p:nvSpPr>
        <p:spPr>
          <a:xfrm>
            <a:off x="2399825" y="342175"/>
            <a:ext cx="1879500" cy="1600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600" b="1">
                <a:latin typeface="Calibri"/>
                <a:ea typeface="Calibri"/>
                <a:cs typeface="Calibri"/>
                <a:sym typeface="Calibri"/>
              </a:rPr>
              <a:t>Arbitrary Detention:</a:t>
            </a:r>
            <a:endParaRPr sz="16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People were detained without consent and without legal authority</a:t>
            </a:r>
            <a:endParaRPr sz="1500">
              <a:latin typeface="Calibri"/>
              <a:ea typeface="Calibri"/>
              <a:cs typeface="Calibri"/>
              <a:sym typeface="Calibri"/>
            </a:endParaRPr>
          </a:p>
        </p:txBody>
      </p:sp>
      <p:sp>
        <p:nvSpPr>
          <p:cNvPr id="253" name="Google Shape;253;gc7a9bfc74b_0_38"/>
          <p:cNvSpPr txBox="1"/>
          <p:nvPr/>
        </p:nvSpPr>
        <p:spPr>
          <a:xfrm>
            <a:off x="1897950" y="4844800"/>
            <a:ext cx="14874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500" b="1">
                <a:latin typeface="Calibri"/>
                <a:ea typeface="Calibri"/>
                <a:cs typeface="Calibri"/>
                <a:sym typeface="Calibri"/>
              </a:rPr>
              <a:t>Torture &amp; Ill Treatment:</a:t>
            </a:r>
            <a:endParaRPr sz="15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Mental and physical abuse - pain inflicted intentionally</a:t>
            </a:r>
            <a:endParaRPr sz="1500">
              <a:latin typeface="Calibri"/>
              <a:ea typeface="Calibri"/>
              <a:cs typeface="Calibri"/>
              <a:sym typeface="Calibri"/>
            </a:endParaRPr>
          </a:p>
          <a:p>
            <a:pPr marL="0" lvl="0" indent="0" algn="l" rtl="0">
              <a:spcBef>
                <a:spcPts val="0"/>
              </a:spcBef>
              <a:spcAft>
                <a:spcPts val="0"/>
              </a:spcAft>
              <a:buNone/>
            </a:pPr>
            <a:endParaRPr sz="1500" b="1">
              <a:latin typeface="Calibri"/>
              <a:ea typeface="Calibri"/>
              <a:cs typeface="Calibri"/>
              <a:sym typeface="Calibri"/>
            </a:endParaRPr>
          </a:p>
        </p:txBody>
      </p:sp>
      <p:sp>
        <p:nvSpPr>
          <p:cNvPr id="254" name="Google Shape;254;gc7a9bfc74b_0_38"/>
          <p:cNvSpPr txBox="1"/>
          <p:nvPr/>
        </p:nvSpPr>
        <p:spPr>
          <a:xfrm>
            <a:off x="5662325" y="5094725"/>
            <a:ext cx="1487400" cy="1616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600" b="1">
                <a:latin typeface="Calibri"/>
                <a:ea typeface="Calibri"/>
                <a:cs typeface="Calibri"/>
                <a:sym typeface="Calibri"/>
              </a:rPr>
              <a:t>Modern slavery/forced labour:</a:t>
            </a:r>
            <a:endParaRPr sz="16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Forced to work under threat of abuse</a:t>
            </a:r>
            <a:endParaRPr sz="1500">
              <a:latin typeface="Calibri"/>
              <a:ea typeface="Calibri"/>
              <a:cs typeface="Calibri"/>
              <a:sym typeface="Calibri"/>
            </a:endParaRPr>
          </a:p>
        </p:txBody>
      </p:sp>
      <p:sp>
        <p:nvSpPr>
          <p:cNvPr id="255" name="Google Shape;255;gc7a9bfc74b_0_38"/>
          <p:cNvSpPr txBox="1"/>
          <p:nvPr/>
        </p:nvSpPr>
        <p:spPr>
          <a:xfrm>
            <a:off x="8756875" y="4820025"/>
            <a:ext cx="1602300" cy="1600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600" b="1">
                <a:latin typeface="Calibri"/>
                <a:ea typeface="Calibri"/>
                <a:cs typeface="Calibri"/>
                <a:sym typeface="Calibri"/>
              </a:rPr>
              <a:t>Enforced disappearances:</a:t>
            </a:r>
            <a:endParaRPr sz="16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No access to birth certs or a registered place of burial</a:t>
            </a:r>
            <a:endParaRPr sz="1600" b="1">
              <a:latin typeface="Calibri"/>
              <a:ea typeface="Calibri"/>
              <a:cs typeface="Calibri"/>
              <a:sym typeface="Calibri"/>
            </a:endParaRPr>
          </a:p>
        </p:txBody>
      </p:sp>
      <p:sp>
        <p:nvSpPr>
          <p:cNvPr id="256" name="Google Shape;256;gc7a9bfc74b_0_38"/>
          <p:cNvSpPr txBox="1"/>
          <p:nvPr/>
        </p:nvSpPr>
        <p:spPr>
          <a:xfrm>
            <a:off x="9936500" y="2068925"/>
            <a:ext cx="1721700" cy="183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600" b="1">
                <a:latin typeface="Calibri"/>
                <a:ea typeface="Calibri"/>
                <a:cs typeface="Calibri"/>
                <a:sym typeface="Calibri"/>
              </a:rPr>
              <a:t>Private &amp; Family Life:</a:t>
            </a:r>
            <a:endParaRPr sz="16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Forced institutionalisation, forced separation and lack of access to information</a:t>
            </a:r>
            <a:endParaRPr sz="1500">
              <a:latin typeface="Calibri"/>
              <a:ea typeface="Calibri"/>
              <a:cs typeface="Calibri"/>
              <a:sym typeface="Calibri"/>
            </a:endParaRPr>
          </a:p>
        </p:txBody>
      </p:sp>
      <p:sp>
        <p:nvSpPr>
          <p:cNvPr id="257" name="Google Shape;257;gc7a9bfc74b_0_38"/>
          <p:cNvSpPr txBox="1"/>
          <p:nvPr/>
        </p:nvSpPr>
        <p:spPr>
          <a:xfrm>
            <a:off x="8246775" y="580825"/>
            <a:ext cx="1602300" cy="158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600" b="1">
                <a:latin typeface="Calibri"/>
                <a:ea typeface="Calibri"/>
                <a:cs typeface="Calibri"/>
                <a:sym typeface="Calibri"/>
              </a:rPr>
              <a:t>Discrimination:</a:t>
            </a:r>
            <a:endParaRPr sz="16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Gender-based, racial, basis of disability, basis of socio-economic background</a:t>
            </a:r>
            <a:endParaRPr sz="1500">
              <a:latin typeface="Calibri"/>
              <a:ea typeface="Calibri"/>
              <a:cs typeface="Calibri"/>
              <a:sym typeface="Calibri"/>
            </a:endParaRPr>
          </a:p>
        </p:txBody>
      </p:sp>
      <p:sp>
        <p:nvSpPr>
          <p:cNvPr id="258" name="Google Shape;258;gc7a9bfc74b_0_38"/>
          <p:cNvSpPr txBox="1"/>
          <p:nvPr/>
        </p:nvSpPr>
        <p:spPr>
          <a:xfrm>
            <a:off x="5545163" y="536375"/>
            <a:ext cx="17217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IE" sz="1600" b="1">
                <a:latin typeface="Calibri"/>
                <a:ea typeface="Calibri"/>
                <a:cs typeface="Calibri"/>
                <a:sym typeface="Calibri"/>
              </a:rPr>
              <a:t>Right to Remedy:</a:t>
            </a:r>
            <a:endParaRPr sz="1600" b="1">
              <a:latin typeface="Calibri"/>
              <a:ea typeface="Calibri"/>
              <a:cs typeface="Calibri"/>
              <a:sym typeface="Calibri"/>
            </a:endParaRPr>
          </a:p>
          <a:p>
            <a:pPr marL="0" lvl="0" indent="0" algn="ctr" rtl="0">
              <a:spcBef>
                <a:spcPts val="0"/>
              </a:spcBef>
              <a:spcAft>
                <a:spcPts val="0"/>
              </a:spcAft>
              <a:buNone/>
            </a:pPr>
            <a:r>
              <a:rPr lang="en-IE" sz="1500">
                <a:latin typeface="Calibri"/>
                <a:ea typeface="Calibri"/>
                <a:cs typeface="Calibri"/>
                <a:sym typeface="Calibri"/>
              </a:rPr>
              <a:t>Individuals and their families are entitled to an effective remedy</a:t>
            </a:r>
            <a:endParaRPr sz="1500">
              <a:latin typeface="Calibri"/>
              <a:ea typeface="Calibri"/>
              <a:cs typeface="Calibri"/>
              <a:sym typeface="Calibri"/>
            </a:endParaRPr>
          </a:p>
        </p:txBody>
      </p:sp>
      <p:cxnSp>
        <p:nvCxnSpPr>
          <p:cNvPr id="259" name="Google Shape;259;gc7a9bfc74b_0_38"/>
          <p:cNvCxnSpPr>
            <a:stCxn id="242" idx="4"/>
            <a:endCxn id="254" idx="0"/>
          </p:cNvCxnSpPr>
          <p:nvPr/>
        </p:nvCxnSpPr>
        <p:spPr>
          <a:xfrm flipH="1">
            <a:off x="6406075" y="4525713"/>
            <a:ext cx="12900" cy="569100"/>
          </a:xfrm>
          <a:prstGeom prst="straightConnector1">
            <a:avLst/>
          </a:prstGeom>
          <a:noFill/>
          <a:ln w="38100" cap="flat" cmpd="sng">
            <a:solidFill>
              <a:schemeClr val="accent4"/>
            </a:solidFill>
            <a:prstDash val="solid"/>
            <a:round/>
            <a:headEnd type="none" w="med" len="med"/>
            <a:tailEnd type="triangle" w="med" len="med"/>
          </a:ln>
        </p:spPr>
      </p:cxnSp>
      <p:cxnSp>
        <p:nvCxnSpPr>
          <p:cNvPr id="260" name="Google Shape;260;gc7a9bfc74b_0_38"/>
          <p:cNvCxnSpPr>
            <a:stCxn id="242" idx="0"/>
            <a:endCxn id="248" idx="4"/>
          </p:cNvCxnSpPr>
          <p:nvPr/>
        </p:nvCxnSpPr>
        <p:spPr>
          <a:xfrm rot="10800000" flipH="1">
            <a:off x="6418975" y="2051313"/>
            <a:ext cx="39600" cy="468300"/>
          </a:xfrm>
          <a:prstGeom prst="straightConnector1">
            <a:avLst/>
          </a:prstGeom>
          <a:noFill/>
          <a:ln w="38100" cap="flat" cmpd="sng">
            <a:solidFill>
              <a:schemeClr val="accent4"/>
            </a:solidFill>
            <a:prstDash val="solid"/>
            <a:round/>
            <a:headEnd type="none" w="med" len="med"/>
            <a:tailEnd type="triangle" w="med" len="med"/>
          </a:ln>
        </p:spPr>
      </p:cxnSp>
      <p:cxnSp>
        <p:nvCxnSpPr>
          <p:cNvPr id="261" name="Google Shape;261;gc7a9bfc74b_0_38"/>
          <p:cNvCxnSpPr>
            <a:stCxn id="242" idx="6"/>
            <a:endCxn id="256" idx="1"/>
          </p:cNvCxnSpPr>
          <p:nvPr/>
        </p:nvCxnSpPr>
        <p:spPr>
          <a:xfrm rot="10800000" flipH="1">
            <a:off x="7463875" y="2984763"/>
            <a:ext cx="2472600" cy="537900"/>
          </a:xfrm>
          <a:prstGeom prst="straightConnector1">
            <a:avLst/>
          </a:prstGeom>
          <a:noFill/>
          <a:ln w="38100" cap="flat" cmpd="sng">
            <a:solidFill>
              <a:schemeClr val="accent4"/>
            </a:solidFill>
            <a:prstDash val="solid"/>
            <a:round/>
            <a:headEnd type="none" w="med" len="med"/>
            <a:tailEnd type="triangle" w="med" len="med"/>
          </a:ln>
        </p:spPr>
      </p:cxnSp>
      <p:cxnSp>
        <p:nvCxnSpPr>
          <p:cNvPr id="262" name="Google Shape;262;gc7a9bfc74b_0_38"/>
          <p:cNvCxnSpPr>
            <a:stCxn id="242" idx="7"/>
          </p:cNvCxnSpPr>
          <p:nvPr/>
        </p:nvCxnSpPr>
        <p:spPr>
          <a:xfrm rot="10800000" flipH="1">
            <a:off x="7157831" y="1602899"/>
            <a:ext cx="972600" cy="1210500"/>
          </a:xfrm>
          <a:prstGeom prst="straightConnector1">
            <a:avLst/>
          </a:prstGeom>
          <a:noFill/>
          <a:ln w="38100" cap="flat" cmpd="sng">
            <a:solidFill>
              <a:schemeClr val="accent4"/>
            </a:solidFill>
            <a:prstDash val="solid"/>
            <a:round/>
            <a:headEnd type="none" w="med" len="med"/>
            <a:tailEnd type="triangle" w="med" len="med"/>
          </a:ln>
        </p:spPr>
      </p:cxnSp>
      <p:cxnSp>
        <p:nvCxnSpPr>
          <p:cNvPr id="263" name="Google Shape;263;gc7a9bfc74b_0_38"/>
          <p:cNvCxnSpPr>
            <a:stCxn id="242" idx="5"/>
            <a:endCxn id="255" idx="1"/>
          </p:cNvCxnSpPr>
          <p:nvPr/>
        </p:nvCxnSpPr>
        <p:spPr>
          <a:xfrm>
            <a:off x="7157831" y="4231926"/>
            <a:ext cx="1599000" cy="1388400"/>
          </a:xfrm>
          <a:prstGeom prst="straightConnector1">
            <a:avLst/>
          </a:prstGeom>
          <a:noFill/>
          <a:ln w="38100" cap="flat" cmpd="sng">
            <a:solidFill>
              <a:schemeClr val="accent4"/>
            </a:solidFill>
            <a:prstDash val="solid"/>
            <a:round/>
            <a:headEnd type="none" w="med" len="med"/>
            <a:tailEnd type="triangle" w="med" len="med"/>
          </a:ln>
        </p:spPr>
      </p:cxnSp>
      <p:cxnSp>
        <p:nvCxnSpPr>
          <p:cNvPr id="264" name="Google Shape;264;gc7a9bfc74b_0_38"/>
          <p:cNvCxnSpPr>
            <a:stCxn id="242" idx="1"/>
            <a:endCxn id="252" idx="3"/>
          </p:cNvCxnSpPr>
          <p:nvPr/>
        </p:nvCxnSpPr>
        <p:spPr>
          <a:xfrm rot="10800000">
            <a:off x="4279419" y="1142699"/>
            <a:ext cx="1400700" cy="1670700"/>
          </a:xfrm>
          <a:prstGeom prst="straightConnector1">
            <a:avLst/>
          </a:prstGeom>
          <a:noFill/>
          <a:ln w="38100" cap="flat" cmpd="sng">
            <a:solidFill>
              <a:schemeClr val="accent4"/>
            </a:solidFill>
            <a:prstDash val="solid"/>
            <a:round/>
            <a:headEnd type="none" w="med" len="med"/>
            <a:tailEnd type="triangle" w="med" len="med"/>
          </a:ln>
        </p:spPr>
      </p:cxnSp>
      <p:cxnSp>
        <p:nvCxnSpPr>
          <p:cNvPr id="265" name="Google Shape;265;gc7a9bfc74b_0_38"/>
          <p:cNvCxnSpPr>
            <a:stCxn id="242" idx="2"/>
            <a:endCxn id="244" idx="3"/>
          </p:cNvCxnSpPr>
          <p:nvPr/>
        </p:nvCxnSpPr>
        <p:spPr>
          <a:xfrm rot="10800000">
            <a:off x="3029875" y="3180063"/>
            <a:ext cx="2344200" cy="342600"/>
          </a:xfrm>
          <a:prstGeom prst="straightConnector1">
            <a:avLst/>
          </a:prstGeom>
          <a:noFill/>
          <a:ln w="38100" cap="flat" cmpd="sng">
            <a:solidFill>
              <a:schemeClr val="accent4"/>
            </a:solidFill>
            <a:prstDash val="solid"/>
            <a:round/>
            <a:headEnd type="none" w="med" len="med"/>
            <a:tailEnd type="triangle" w="med" len="med"/>
          </a:ln>
        </p:spPr>
      </p:cxnSp>
      <p:cxnSp>
        <p:nvCxnSpPr>
          <p:cNvPr id="266" name="Google Shape;266;gc7a9bfc74b_0_38"/>
          <p:cNvCxnSpPr>
            <a:stCxn id="242" idx="3"/>
            <a:endCxn id="249" idx="6"/>
          </p:cNvCxnSpPr>
          <p:nvPr/>
        </p:nvCxnSpPr>
        <p:spPr>
          <a:xfrm flipH="1">
            <a:off x="3581319" y="4231926"/>
            <a:ext cx="2098800" cy="1388400"/>
          </a:xfrm>
          <a:prstGeom prst="straightConnector1">
            <a:avLst/>
          </a:prstGeom>
          <a:noFill/>
          <a:ln w="38100" cap="flat" cmpd="sng">
            <a:solidFill>
              <a:schemeClr val="accent4"/>
            </a:solidFill>
            <a:prstDash val="solid"/>
            <a:round/>
            <a:headEnd type="non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
          <p:cNvSpPr txBox="1">
            <a:spLocks noGrp="1"/>
          </p:cNvSpPr>
          <p:nvPr>
            <p:ph type="title"/>
          </p:nvPr>
        </p:nvSpPr>
        <p:spPr>
          <a:xfrm>
            <a:off x="620183" y="505368"/>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en-IE" b="1"/>
            </a:br>
            <a:r>
              <a:rPr lang="en-IE" b="1"/>
              <a:t>   </a:t>
            </a:r>
            <a:r>
              <a:rPr lang="en-IE" sz="7300" b="1"/>
              <a:t>IDENTITY</a:t>
            </a:r>
            <a:endParaRPr/>
          </a:p>
        </p:txBody>
      </p:sp>
      <p:sp>
        <p:nvSpPr>
          <p:cNvPr id="273" name="Google Shape;273;p2"/>
          <p:cNvSpPr txBox="1">
            <a:spLocks noGrp="1"/>
          </p:cNvSpPr>
          <p:nvPr>
            <p:ph type="body" idx="1"/>
          </p:nvPr>
        </p:nvSpPr>
        <p:spPr>
          <a:xfrm>
            <a:off x="838200" y="2198074"/>
            <a:ext cx="10515600" cy="1229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en-IE" sz="3600"/>
              <a:t>What makes a person?</a:t>
            </a:r>
            <a:endParaRPr/>
          </a:p>
        </p:txBody>
      </p:sp>
      <p:sp>
        <p:nvSpPr>
          <p:cNvPr id="274" name="Google Shape;274;p2"/>
          <p:cNvSpPr txBox="1"/>
          <p:nvPr/>
        </p:nvSpPr>
        <p:spPr>
          <a:xfrm>
            <a:off x="3525253" y="1768642"/>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2"/>
          <p:cNvSpPr txBox="1"/>
          <p:nvPr/>
        </p:nvSpPr>
        <p:spPr>
          <a:xfrm>
            <a:off x="3717758" y="541421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2"/>
          <p:cNvSpPr txBox="1"/>
          <p:nvPr/>
        </p:nvSpPr>
        <p:spPr>
          <a:xfrm>
            <a:off x="4451684" y="5883442"/>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7" name="Google Shape;277;p2"/>
          <p:cNvPicPr preferRelativeResize="0"/>
          <p:nvPr/>
        </p:nvPicPr>
        <p:blipFill>
          <a:blip r:embed="rId3">
            <a:alphaModFix/>
          </a:blip>
          <a:stretch>
            <a:fillRect/>
          </a:stretch>
        </p:blipFill>
        <p:spPr>
          <a:xfrm>
            <a:off x="3817350" y="3248750"/>
            <a:ext cx="4704325" cy="3493575"/>
          </a:xfrm>
          <a:prstGeom prst="rect">
            <a:avLst/>
          </a:prstGeom>
          <a:noFill/>
          <a:ln>
            <a:noFill/>
          </a:ln>
        </p:spPr>
      </p:pic>
      <p:sp>
        <p:nvSpPr>
          <p:cNvPr id="278" name="Google Shape;278;p2"/>
          <p:cNvSpPr txBox="1"/>
          <p:nvPr/>
        </p:nvSpPr>
        <p:spPr>
          <a:xfrm>
            <a:off x="8890625" y="6031750"/>
            <a:ext cx="3123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grpSp>
        <p:nvGrpSpPr>
          <p:cNvPr id="283" name="Google Shape;283;p3"/>
          <p:cNvGrpSpPr/>
          <p:nvPr/>
        </p:nvGrpSpPr>
        <p:grpSpPr>
          <a:xfrm>
            <a:off x="1834159" y="198300"/>
            <a:ext cx="8593013" cy="6312189"/>
            <a:chOff x="2447531" y="1248"/>
            <a:chExt cx="5760936" cy="5649502"/>
          </a:xfrm>
        </p:grpSpPr>
        <p:sp>
          <p:nvSpPr>
            <p:cNvPr id="284" name="Google Shape;284;p3"/>
            <p:cNvSpPr/>
            <p:nvPr/>
          </p:nvSpPr>
          <p:spPr>
            <a:xfrm>
              <a:off x="4669804" y="1248"/>
              <a:ext cx="1316390" cy="1316390"/>
            </a:xfrm>
            <a:prstGeom prst="ellipse">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txBox="1"/>
            <p:nvPr/>
          </p:nvSpPr>
          <p:spPr>
            <a:xfrm>
              <a:off x="4862585" y="194029"/>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Name</a:t>
              </a:r>
              <a:endParaRPr sz="1700"/>
            </a:p>
          </p:txBody>
        </p:sp>
        <p:sp>
          <p:nvSpPr>
            <p:cNvPr id="286" name="Google Shape;286;p3"/>
            <p:cNvSpPr/>
            <p:nvPr/>
          </p:nvSpPr>
          <p:spPr>
            <a:xfrm rot="1542857">
              <a:off x="6034791" y="862109"/>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txBox="1"/>
            <p:nvPr/>
          </p:nvSpPr>
          <p:spPr>
            <a:xfrm rot="1542857">
              <a:off x="6040000" y="928143"/>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sp>
          <p:nvSpPr>
            <p:cNvPr id="288" name="Google Shape;288;p3"/>
            <p:cNvSpPr/>
            <p:nvPr/>
          </p:nvSpPr>
          <p:spPr>
            <a:xfrm>
              <a:off x="6451929" y="859474"/>
              <a:ext cx="1316390" cy="1316390"/>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txBox="1"/>
            <p:nvPr/>
          </p:nvSpPr>
          <p:spPr>
            <a:xfrm>
              <a:off x="6644710" y="1052255"/>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Home</a:t>
              </a:r>
              <a:endParaRPr sz="1700"/>
            </a:p>
          </p:txBody>
        </p:sp>
        <p:sp>
          <p:nvSpPr>
            <p:cNvPr id="290" name="Google Shape;290;p3"/>
            <p:cNvSpPr/>
            <p:nvPr/>
          </p:nvSpPr>
          <p:spPr>
            <a:xfrm rot="4628571">
              <a:off x="7152661" y="2250061"/>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txBox="1"/>
            <p:nvPr/>
          </p:nvSpPr>
          <p:spPr>
            <a:xfrm rot="4628571">
              <a:off x="7193555" y="2287637"/>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sp>
          <p:nvSpPr>
            <p:cNvPr id="292" name="Google Shape;292;p3"/>
            <p:cNvSpPr/>
            <p:nvPr/>
          </p:nvSpPr>
          <p:spPr>
            <a:xfrm>
              <a:off x="6892077" y="2787890"/>
              <a:ext cx="1316390" cy="1316390"/>
            </a:xfrm>
            <a:prstGeom prst="ellipse">
              <a:avLst/>
            </a:prstGeom>
            <a:solidFill>
              <a:srgbClr val="00B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txBox="1"/>
            <p:nvPr/>
          </p:nvSpPr>
          <p:spPr>
            <a:xfrm>
              <a:off x="7084858" y="2980671"/>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Age</a:t>
              </a:r>
              <a:endParaRPr sz="1700"/>
            </a:p>
          </p:txBody>
        </p:sp>
        <p:sp>
          <p:nvSpPr>
            <p:cNvPr id="294" name="Google Shape;294;p3"/>
            <p:cNvSpPr/>
            <p:nvPr/>
          </p:nvSpPr>
          <p:spPr>
            <a:xfrm rot="7714286">
              <a:off x="6764497" y="3989421"/>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txBox="1"/>
            <p:nvPr/>
          </p:nvSpPr>
          <p:spPr>
            <a:xfrm rot="-3085714">
              <a:off x="6849890" y="4037154"/>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sp>
          <p:nvSpPr>
            <p:cNvPr id="296" name="Google Shape;296;p3"/>
            <p:cNvSpPr/>
            <p:nvPr/>
          </p:nvSpPr>
          <p:spPr>
            <a:xfrm>
              <a:off x="5658809" y="4334360"/>
              <a:ext cx="1316390" cy="1316390"/>
            </a:xfrm>
            <a:prstGeom prst="ellipse">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txBox="1"/>
            <p:nvPr/>
          </p:nvSpPr>
          <p:spPr>
            <a:xfrm>
              <a:off x="5851590" y="4527141"/>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Likes</a:t>
              </a:r>
              <a:endParaRPr sz="1700"/>
            </a:p>
          </p:txBody>
        </p:sp>
        <p:sp>
          <p:nvSpPr>
            <p:cNvPr id="298" name="Google Shape;298;p3"/>
            <p:cNvSpPr/>
            <p:nvPr/>
          </p:nvSpPr>
          <p:spPr>
            <a:xfrm rot="10800000">
              <a:off x="5162595" y="4770415"/>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txBox="1"/>
            <p:nvPr/>
          </p:nvSpPr>
          <p:spPr>
            <a:xfrm>
              <a:off x="5267792" y="4859271"/>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sp>
          <p:nvSpPr>
            <p:cNvPr id="300" name="Google Shape;300;p3"/>
            <p:cNvSpPr/>
            <p:nvPr/>
          </p:nvSpPr>
          <p:spPr>
            <a:xfrm>
              <a:off x="3680800" y="4334360"/>
              <a:ext cx="1316390" cy="131639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txBox="1"/>
            <p:nvPr/>
          </p:nvSpPr>
          <p:spPr>
            <a:xfrm>
              <a:off x="3873581" y="4527141"/>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Dislikes</a:t>
              </a:r>
              <a:endParaRPr sz="1700"/>
            </a:p>
          </p:txBody>
        </p:sp>
        <p:sp>
          <p:nvSpPr>
            <p:cNvPr id="302" name="Google Shape;302;p3"/>
            <p:cNvSpPr/>
            <p:nvPr/>
          </p:nvSpPr>
          <p:spPr>
            <a:xfrm rot="-7714286">
              <a:off x="3553219" y="4004939"/>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txBox="1"/>
            <p:nvPr/>
          </p:nvSpPr>
          <p:spPr>
            <a:xfrm rot="3085714">
              <a:off x="3638612" y="4134918"/>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sp>
          <p:nvSpPr>
            <p:cNvPr id="304" name="Google Shape;304;p3"/>
            <p:cNvSpPr/>
            <p:nvPr/>
          </p:nvSpPr>
          <p:spPr>
            <a:xfrm>
              <a:off x="2447531" y="2787890"/>
              <a:ext cx="1316390" cy="1316390"/>
            </a:xfrm>
            <a:prstGeom prst="ellipse">
              <a:avLst/>
            </a:prstGeom>
            <a:solidFill>
              <a:srgbClr val="7030A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txBox="1"/>
            <p:nvPr/>
          </p:nvSpPr>
          <p:spPr>
            <a:xfrm>
              <a:off x="2640312" y="2980671"/>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Family</a:t>
              </a:r>
              <a:endParaRPr sz="1700"/>
            </a:p>
          </p:txBody>
        </p:sp>
        <p:sp>
          <p:nvSpPr>
            <p:cNvPr id="306" name="Google Shape;306;p3"/>
            <p:cNvSpPr/>
            <p:nvPr/>
          </p:nvSpPr>
          <p:spPr>
            <a:xfrm rot="-4628571">
              <a:off x="3148263" y="2269412"/>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txBox="1"/>
            <p:nvPr/>
          </p:nvSpPr>
          <p:spPr>
            <a:xfrm rot="-4628571">
              <a:off x="3189157" y="2409548"/>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sp>
          <p:nvSpPr>
            <p:cNvPr id="308" name="Google Shape;308;p3"/>
            <p:cNvSpPr/>
            <p:nvPr/>
          </p:nvSpPr>
          <p:spPr>
            <a:xfrm>
              <a:off x="2887679" y="859474"/>
              <a:ext cx="1316390" cy="131639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txBox="1"/>
            <p:nvPr/>
          </p:nvSpPr>
          <p:spPr>
            <a:xfrm>
              <a:off x="3080460" y="1052255"/>
              <a:ext cx="930828" cy="93082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IE" sz="1800">
                  <a:solidFill>
                    <a:schemeClr val="lt1"/>
                  </a:solidFill>
                  <a:latin typeface="Calibri"/>
                  <a:ea typeface="Calibri"/>
                  <a:cs typeface="Calibri"/>
                  <a:sym typeface="Calibri"/>
                </a:rPr>
                <a:t>Nationality</a:t>
              </a:r>
              <a:endParaRPr sz="1700"/>
            </a:p>
          </p:txBody>
        </p:sp>
        <p:sp>
          <p:nvSpPr>
            <p:cNvPr id="310" name="Google Shape;310;p3"/>
            <p:cNvSpPr/>
            <p:nvPr/>
          </p:nvSpPr>
          <p:spPr>
            <a:xfrm rot="-1542857">
              <a:off x="4252667" y="870721"/>
              <a:ext cx="350657" cy="444281"/>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txBox="1"/>
            <p:nvPr/>
          </p:nvSpPr>
          <p:spPr>
            <a:xfrm rot="-1542857">
              <a:off x="4257876" y="982399"/>
              <a:ext cx="245460" cy="26656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
          <p:cNvSpPr/>
          <p:nvPr/>
        </p:nvSpPr>
        <p:spPr>
          <a:xfrm>
            <a:off x="594925" y="3007600"/>
            <a:ext cx="1691100" cy="7272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800" b="1">
                <a:latin typeface="Calibri"/>
                <a:ea typeface="Calibri"/>
                <a:cs typeface="Calibri"/>
                <a:sym typeface="Calibri"/>
              </a:rPr>
              <a:t>Irish Institutions</a:t>
            </a:r>
            <a:endParaRPr sz="1800" b="1">
              <a:latin typeface="Calibri"/>
              <a:ea typeface="Calibri"/>
              <a:cs typeface="Calibri"/>
              <a:sym typeface="Calibri"/>
            </a:endParaRPr>
          </a:p>
        </p:txBody>
      </p:sp>
      <p:sp>
        <p:nvSpPr>
          <p:cNvPr id="317" name="Google Shape;317;p5"/>
          <p:cNvSpPr/>
          <p:nvPr/>
        </p:nvSpPr>
        <p:spPr>
          <a:xfrm>
            <a:off x="3057225" y="4259975"/>
            <a:ext cx="1691100" cy="8355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600">
                <a:latin typeface="Calibri"/>
                <a:ea typeface="Calibri"/>
                <a:cs typeface="Calibri"/>
                <a:sym typeface="Calibri"/>
              </a:rPr>
              <a:t>Government</a:t>
            </a:r>
            <a:endParaRPr sz="1600">
              <a:latin typeface="Calibri"/>
              <a:ea typeface="Calibri"/>
              <a:cs typeface="Calibri"/>
              <a:sym typeface="Calibri"/>
            </a:endParaRPr>
          </a:p>
        </p:txBody>
      </p:sp>
      <p:sp>
        <p:nvSpPr>
          <p:cNvPr id="318" name="Google Shape;318;p5"/>
          <p:cNvSpPr/>
          <p:nvPr/>
        </p:nvSpPr>
        <p:spPr>
          <a:xfrm>
            <a:off x="3057225" y="2899213"/>
            <a:ext cx="1691100" cy="8355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600">
                <a:latin typeface="Calibri"/>
                <a:ea typeface="Calibri"/>
                <a:cs typeface="Calibri"/>
                <a:sym typeface="Calibri"/>
              </a:rPr>
              <a:t>Religion</a:t>
            </a:r>
            <a:endParaRPr sz="1600">
              <a:latin typeface="Calibri"/>
              <a:ea typeface="Calibri"/>
              <a:cs typeface="Calibri"/>
              <a:sym typeface="Calibri"/>
            </a:endParaRPr>
          </a:p>
        </p:txBody>
      </p:sp>
      <p:sp>
        <p:nvSpPr>
          <p:cNvPr id="319" name="Google Shape;319;p5"/>
          <p:cNvSpPr/>
          <p:nvPr/>
        </p:nvSpPr>
        <p:spPr>
          <a:xfrm>
            <a:off x="3057225" y="1538475"/>
            <a:ext cx="1691100" cy="8355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600">
                <a:latin typeface="Calibri"/>
                <a:ea typeface="Calibri"/>
                <a:cs typeface="Calibri"/>
                <a:sym typeface="Calibri"/>
              </a:rPr>
              <a:t>Education </a:t>
            </a:r>
            <a:endParaRPr sz="1600">
              <a:latin typeface="Calibri"/>
              <a:ea typeface="Calibri"/>
              <a:cs typeface="Calibri"/>
              <a:sym typeface="Calibri"/>
            </a:endParaRPr>
          </a:p>
        </p:txBody>
      </p:sp>
      <p:sp>
        <p:nvSpPr>
          <p:cNvPr id="320" name="Google Shape;320;p5"/>
          <p:cNvSpPr/>
          <p:nvPr/>
        </p:nvSpPr>
        <p:spPr>
          <a:xfrm>
            <a:off x="5706725" y="1041213"/>
            <a:ext cx="1691100" cy="8355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600">
                <a:latin typeface="Calibri"/>
                <a:ea typeface="Calibri"/>
                <a:cs typeface="Calibri"/>
                <a:sym typeface="Calibri"/>
              </a:rPr>
              <a:t>Industrial Schools</a:t>
            </a:r>
            <a:endParaRPr sz="1600">
              <a:latin typeface="Calibri"/>
              <a:ea typeface="Calibri"/>
              <a:cs typeface="Calibri"/>
              <a:sym typeface="Calibri"/>
            </a:endParaRPr>
          </a:p>
        </p:txBody>
      </p:sp>
      <p:sp>
        <p:nvSpPr>
          <p:cNvPr id="321" name="Google Shape;321;p5"/>
          <p:cNvSpPr/>
          <p:nvPr/>
        </p:nvSpPr>
        <p:spPr>
          <a:xfrm>
            <a:off x="5706725" y="3159238"/>
            <a:ext cx="1691100" cy="8355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600">
                <a:latin typeface="Calibri"/>
                <a:ea typeface="Calibri"/>
                <a:cs typeface="Calibri"/>
                <a:sym typeface="Calibri"/>
              </a:rPr>
              <a:t>Mother and Baby Homes</a:t>
            </a:r>
            <a:endParaRPr sz="1600">
              <a:latin typeface="Calibri"/>
              <a:ea typeface="Calibri"/>
              <a:cs typeface="Calibri"/>
              <a:sym typeface="Calibri"/>
            </a:endParaRPr>
          </a:p>
        </p:txBody>
      </p:sp>
      <p:sp>
        <p:nvSpPr>
          <p:cNvPr id="322" name="Google Shape;322;p5"/>
          <p:cNvSpPr/>
          <p:nvPr/>
        </p:nvSpPr>
        <p:spPr>
          <a:xfrm>
            <a:off x="5706725" y="5409563"/>
            <a:ext cx="1691100" cy="8355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600">
                <a:latin typeface="Calibri"/>
                <a:ea typeface="Calibri"/>
                <a:cs typeface="Calibri"/>
                <a:sym typeface="Calibri"/>
              </a:rPr>
              <a:t>Magdalene Laundries</a:t>
            </a:r>
            <a:endParaRPr sz="1600">
              <a:latin typeface="Calibri"/>
              <a:ea typeface="Calibri"/>
              <a:cs typeface="Calibri"/>
              <a:sym typeface="Calibri"/>
            </a:endParaRPr>
          </a:p>
        </p:txBody>
      </p:sp>
      <p:sp>
        <p:nvSpPr>
          <p:cNvPr id="323" name="Google Shape;323;p5"/>
          <p:cNvSpPr/>
          <p:nvPr/>
        </p:nvSpPr>
        <p:spPr>
          <a:xfrm>
            <a:off x="8769400" y="148725"/>
            <a:ext cx="2947200" cy="2225400"/>
          </a:xfrm>
          <a:prstGeom prst="roundRect">
            <a:avLst>
              <a:gd name="adj" fmla="val 16667"/>
            </a:avLst>
          </a:prstGeom>
          <a:solidFill>
            <a:srgbClr val="9FC5E8"/>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IE" sz="1500" b="1">
                <a:solidFill>
                  <a:schemeClr val="dk1"/>
                </a:solidFill>
                <a:latin typeface="Calibri"/>
                <a:ea typeface="Calibri"/>
                <a:cs typeface="Calibri"/>
                <a:sym typeface="Calibri"/>
              </a:rPr>
              <a:t>Facts</a:t>
            </a:r>
            <a:r>
              <a:rPr lang="en-IE" sz="1500">
                <a:solidFill>
                  <a:schemeClr val="dk1"/>
                </a:solidFill>
                <a:latin typeface="Calibri"/>
                <a:ea typeface="Calibri"/>
                <a:cs typeface="Calibri"/>
                <a:sym typeface="Calibri"/>
              </a:rPr>
              <a:t>:</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a:solidFill>
                  <a:schemeClr val="dk1"/>
                </a:solidFill>
                <a:latin typeface="Calibri"/>
                <a:ea typeface="Calibri"/>
                <a:cs typeface="Calibri"/>
                <a:sym typeface="Calibri"/>
              </a:rPr>
              <a:t>1950 - 3 reformatories and 51 schools. </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a:solidFill>
                  <a:schemeClr val="dk1"/>
                </a:solidFill>
                <a:latin typeface="Calibri"/>
                <a:ea typeface="Calibri"/>
                <a:cs typeface="Calibri"/>
                <a:sym typeface="Calibri"/>
              </a:rPr>
              <a:t>Children generally arrived at 5 years old and stayed 9 years</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a:solidFill>
                  <a:schemeClr val="dk1"/>
                </a:solidFill>
                <a:latin typeface="Calibri"/>
                <a:ea typeface="Calibri"/>
                <a:cs typeface="Calibri"/>
                <a:sym typeface="Calibri"/>
              </a:rPr>
              <a:t>Sexual abuse, emotional abuse and neglect were huge problems</a:t>
            </a:r>
            <a:endParaRPr sz="15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endParaRPr>
              <a:solidFill>
                <a:schemeClr val="dk1"/>
              </a:solidFill>
            </a:endParaRPr>
          </a:p>
        </p:txBody>
      </p:sp>
      <p:sp>
        <p:nvSpPr>
          <p:cNvPr id="324" name="Google Shape;324;p5"/>
          <p:cNvSpPr/>
          <p:nvPr/>
        </p:nvSpPr>
        <p:spPr>
          <a:xfrm>
            <a:off x="8769400" y="2552277"/>
            <a:ext cx="2947200" cy="2064600"/>
          </a:xfrm>
          <a:prstGeom prst="roundRect">
            <a:avLst>
              <a:gd name="adj" fmla="val 16667"/>
            </a:avLst>
          </a:prstGeom>
          <a:solidFill>
            <a:srgbClr val="9FC5E8"/>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b="1" dirty="0">
              <a:latin typeface="Calibri"/>
              <a:ea typeface="Calibri"/>
              <a:cs typeface="Calibri"/>
              <a:sym typeface="Calibri"/>
            </a:endParaRPr>
          </a:p>
          <a:p>
            <a:pPr marL="0" lvl="0" indent="0" algn="l" rtl="0">
              <a:spcBef>
                <a:spcPts val="0"/>
              </a:spcBef>
              <a:spcAft>
                <a:spcPts val="0"/>
              </a:spcAft>
              <a:buNone/>
            </a:pPr>
            <a:endParaRPr sz="1500" b="1" dirty="0">
              <a:latin typeface="Calibri"/>
              <a:ea typeface="Calibri"/>
              <a:cs typeface="Calibri"/>
              <a:sym typeface="Calibri"/>
            </a:endParaRPr>
          </a:p>
          <a:p>
            <a:pPr marL="0" lvl="0" indent="0" algn="l" rtl="0">
              <a:spcBef>
                <a:spcPts val="0"/>
              </a:spcBef>
              <a:spcAft>
                <a:spcPts val="0"/>
              </a:spcAft>
              <a:buNone/>
            </a:pPr>
            <a:endParaRPr sz="1500" b="1" dirty="0">
              <a:latin typeface="Calibri"/>
              <a:ea typeface="Calibri"/>
              <a:cs typeface="Calibri"/>
              <a:sym typeface="Calibri"/>
            </a:endParaRPr>
          </a:p>
          <a:p>
            <a:pPr marL="0" lvl="0" indent="0" algn="l" rtl="0">
              <a:spcBef>
                <a:spcPts val="0"/>
              </a:spcBef>
              <a:spcAft>
                <a:spcPts val="0"/>
              </a:spcAft>
              <a:buNone/>
            </a:pPr>
            <a:r>
              <a:rPr lang="en-IE" sz="1500" b="1" dirty="0">
                <a:latin typeface="Calibri"/>
                <a:ea typeface="Calibri"/>
                <a:cs typeface="Calibri"/>
                <a:sym typeface="Calibri"/>
              </a:rPr>
              <a:t>Facts:</a:t>
            </a:r>
            <a:endParaRPr sz="1500" b="1" dirty="0">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dirty="0">
                <a:solidFill>
                  <a:schemeClr val="dk1"/>
                </a:solidFill>
                <a:latin typeface="Calibri"/>
                <a:ea typeface="Calibri"/>
                <a:cs typeface="Calibri"/>
                <a:sym typeface="Calibri"/>
              </a:rPr>
              <a:t>56,000 women gave birth to 57,000 babies in 14 homes &amp; 4 county homes</a:t>
            </a:r>
            <a:endParaRPr sz="1500" dirty="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dirty="0">
                <a:solidFill>
                  <a:schemeClr val="dk1"/>
                </a:solidFill>
                <a:latin typeface="Calibri"/>
                <a:ea typeface="Calibri"/>
                <a:cs typeface="Calibri"/>
                <a:sym typeface="Calibri"/>
              </a:rPr>
              <a:t>5,616 pregnant children</a:t>
            </a:r>
            <a:endParaRPr sz="1500" dirty="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dirty="0">
                <a:solidFill>
                  <a:schemeClr val="dk1"/>
                </a:solidFill>
                <a:latin typeface="Calibri"/>
                <a:ea typeface="Calibri"/>
                <a:cs typeface="Calibri"/>
                <a:sym typeface="Calibri"/>
              </a:rPr>
              <a:t>15% of babies died before first birthday</a:t>
            </a:r>
            <a:endParaRPr sz="1500" dirty="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IE" sz="1500" dirty="0">
                <a:solidFill>
                  <a:schemeClr val="dk1"/>
                </a:solidFill>
                <a:latin typeface="Calibri"/>
                <a:ea typeface="Calibri"/>
                <a:cs typeface="Calibri"/>
                <a:sym typeface="Calibri"/>
              </a:rPr>
              <a:t>Last one closed in 1998</a:t>
            </a:r>
            <a:endParaRPr sz="1500" b="1" dirty="0"/>
          </a:p>
          <a:p>
            <a:pPr marL="0" lvl="0" indent="0" algn="l" rtl="0">
              <a:spcBef>
                <a:spcPts val="0"/>
              </a:spcBef>
              <a:spcAft>
                <a:spcPts val="0"/>
              </a:spcAft>
              <a:buNone/>
            </a:pPr>
            <a:endParaRPr sz="1500" b="1" dirty="0"/>
          </a:p>
          <a:p>
            <a:pPr marL="0" lvl="0" indent="0" algn="l" rtl="0">
              <a:spcBef>
                <a:spcPts val="0"/>
              </a:spcBef>
              <a:spcAft>
                <a:spcPts val="0"/>
              </a:spcAft>
              <a:buNone/>
            </a:pPr>
            <a:endParaRPr sz="1500" b="1" dirty="0"/>
          </a:p>
          <a:p>
            <a:pPr marL="0" lvl="0" indent="0" algn="l" rtl="0">
              <a:spcBef>
                <a:spcPts val="0"/>
              </a:spcBef>
              <a:spcAft>
                <a:spcPts val="0"/>
              </a:spcAft>
              <a:buNone/>
            </a:pPr>
            <a:endParaRPr sz="1500" b="1" dirty="0"/>
          </a:p>
          <a:p>
            <a:pPr marL="0" lvl="0" indent="0" algn="l" rtl="0">
              <a:spcBef>
                <a:spcPts val="0"/>
              </a:spcBef>
              <a:spcAft>
                <a:spcPts val="0"/>
              </a:spcAft>
              <a:buNone/>
            </a:pPr>
            <a:endParaRPr sz="1500" b="1" dirty="0"/>
          </a:p>
        </p:txBody>
      </p:sp>
      <p:sp>
        <p:nvSpPr>
          <p:cNvPr id="325" name="Google Shape;325;p5"/>
          <p:cNvSpPr/>
          <p:nvPr/>
        </p:nvSpPr>
        <p:spPr>
          <a:xfrm>
            <a:off x="8894300" y="4795025"/>
            <a:ext cx="2947200" cy="2064600"/>
          </a:xfrm>
          <a:prstGeom prst="roundRect">
            <a:avLst>
              <a:gd name="adj" fmla="val 16667"/>
            </a:avLst>
          </a:prstGeom>
          <a:solidFill>
            <a:srgbClr val="9FC5E8"/>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IE" sz="1500" b="1" dirty="0">
                <a:latin typeface="Calibri"/>
                <a:ea typeface="Calibri"/>
                <a:cs typeface="Calibri"/>
                <a:sym typeface="Calibri"/>
              </a:rPr>
              <a:t>Facts:</a:t>
            </a:r>
            <a:endParaRPr sz="1500" b="1" dirty="0">
              <a:latin typeface="Calibri"/>
              <a:ea typeface="Calibri"/>
              <a:cs typeface="Calibri"/>
              <a:sym typeface="Calibri"/>
            </a:endParaRPr>
          </a:p>
          <a:p>
            <a:pPr marL="457200" lvl="0" indent="-323850" algn="l" rtl="0">
              <a:spcBef>
                <a:spcPts val="0"/>
              </a:spcBef>
              <a:spcAft>
                <a:spcPts val="0"/>
              </a:spcAft>
              <a:buSzPts val="1500"/>
              <a:buFont typeface="Calibri"/>
              <a:buChar char="●"/>
            </a:pPr>
            <a:r>
              <a:rPr lang="en-IE" sz="1500" dirty="0">
                <a:latin typeface="Calibri"/>
                <a:ea typeface="Calibri"/>
                <a:cs typeface="Calibri"/>
                <a:sym typeface="Calibri"/>
              </a:rPr>
              <a:t>Run by religious orders</a:t>
            </a:r>
            <a:endParaRPr sz="1500" dirty="0">
              <a:latin typeface="Calibri"/>
              <a:ea typeface="Calibri"/>
              <a:cs typeface="Calibri"/>
              <a:sym typeface="Calibri"/>
            </a:endParaRPr>
          </a:p>
          <a:p>
            <a:pPr marL="457200" lvl="0" indent="-323850" algn="l" rtl="0">
              <a:spcBef>
                <a:spcPts val="0"/>
              </a:spcBef>
              <a:spcAft>
                <a:spcPts val="0"/>
              </a:spcAft>
              <a:buSzPts val="1500"/>
              <a:buFont typeface="Calibri"/>
              <a:buChar char="●"/>
            </a:pPr>
            <a:r>
              <a:rPr lang="en-IE" sz="1500" dirty="0">
                <a:latin typeface="Calibri"/>
                <a:ea typeface="Calibri"/>
                <a:cs typeface="Calibri"/>
                <a:sym typeface="Calibri"/>
              </a:rPr>
              <a:t>Commercial and for-profit business</a:t>
            </a:r>
            <a:endParaRPr sz="1500" dirty="0">
              <a:latin typeface="Calibri"/>
              <a:ea typeface="Calibri"/>
              <a:cs typeface="Calibri"/>
              <a:sym typeface="Calibri"/>
            </a:endParaRPr>
          </a:p>
          <a:p>
            <a:pPr marL="457200" lvl="0" indent="-323850" algn="l" rtl="0">
              <a:spcBef>
                <a:spcPts val="0"/>
              </a:spcBef>
              <a:spcAft>
                <a:spcPts val="0"/>
              </a:spcAft>
              <a:buSzPts val="1500"/>
              <a:buFont typeface="Calibri"/>
              <a:buChar char="●"/>
            </a:pPr>
            <a:r>
              <a:rPr lang="en-IE" sz="1500" dirty="0">
                <a:latin typeface="Calibri"/>
                <a:ea typeface="Calibri"/>
                <a:cs typeface="Calibri"/>
                <a:sym typeface="Calibri"/>
              </a:rPr>
              <a:t>10 different locations all over Ireland</a:t>
            </a:r>
            <a:endParaRPr sz="1500" dirty="0">
              <a:latin typeface="Calibri"/>
              <a:ea typeface="Calibri"/>
              <a:cs typeface="Calibri"/>
              <a:sym typeface="Calibri"/>
            </a:endParaRPr>
          </a:p>
          <a:p>
            <a:pPr marL="457200" lvl="0" indent="-323850" algn="l" rtl="0">
              <a:spcBef>
                <a:spcPts val="0"/>
              </a:spcBef>
              <a:spcAft>
                <a:spcPts val="0"/>
              </a:spcAft>
              <a:buSzPts val="1500"/>
              <a:buFont typeface="Calibri"/>
              <a:buChar char="●"/>
            </a:pPr>
            <a:r>
              <a:rPr lang="en-IE" sz="1500" dirty="0">
                <a:latin typeface="Calibri"/>
                <a:ea typeface="Calibri"/>
                <a:cs typeface="Calibri"/>
                <a:sym typeface="Calibri"/>
              </a:rPr>
              <a:t>Between 1922 and 1996 - 10,000 women and girls were imprisoned</a:t>
            </a:r>
            <a:endParaRPr sz="1500" b="1" dirty="0">
              <a:latin typeface="Calibri"/>
              <a:ea typeface="Calibri"/>
              <a:cs typeface="Calibri"/>
              <a:sym typeface="Calibri"/>
            </a:endParaRPr>
          </a:p>
        </p:txBody>
      </p:sp>
      <p:cxnSp>
        <p:nvCxnSpPr>
          <p:cNvPr id="326" name="Google Shape;326;p5"/>
          <p:cNvCxnSpPr>
            <a:endCxn id="317" idx="1"/>
          </p:cNvCxnSpPr>
          <p:nvPr/>
        </p:nvCxnSpPr>
        <p:spPr>
          <a:xfrm>
            <a:off x="2297025" y="3404225"/>
            <a:ext cx="760200" cy="1273500"/>
          </a:xfrm>
          <a:prstGeom prst="straightConnector1">
            <a:avLst/>
          </a:prstGeom>
          <a:noFill/>
          <a:ln w="19050" cap="flat" cmpd="sng">
            <a:solidFill>
              <a:srgbClr val="000000"/>
            </a:solidFill>
            <a:prstDash val="solid"/>
            <a:round/>
            <a:headEnd type="none" w="med" len="med"/>
            <a:tailEnd type="none" w="med" len="med"/>
          </a:ln>
        </p:spPr>
      </p:cxnSp>
      <p:cxnSp>
        <p:nvCxnSpPr>
          <p:cNvPr id="327" name="Google Shape;327;p5"/>
          <p:cNvCxnSpPr>
            <a:endCxn id="318" idx="1"/>
          </p:cNvCxnSpPr>
          <p:nvPr/>
        </p:nvCxnSpPr>
        <p:spPr>
          <a:xfrm rot="10800000" flipH="1">
            <a:off x="2313525" y="3316963"/>
            <a:ext cx="743700" cy="87300"/>
          </a:xfrm>
          <a:prstGeom prst="straightConnector1">
            <a:avLst/>
          </a:prstGeom>
          <a:noFill/>
          <a:ln w="19050" cap="flat" cmpd="sng">
            <a:solidFill>
              <a:srgbClr val="000000"/>
            </a:solidFill>
            <a:prstDash val="solid"/>
            <a:round/>
            <a:headEnd type="none" w="med" len="med"/>
            <a:tailEnd type="none" w="med" len="med"/>
          </a:ln>
        </p:spPr>
      </p:cxnSp>
      <p:cxnSp>
        <p:nvCxnSpPr>
          <p:cNvPr id="328" name="Google Shape;328;p5"/>
          <p:cNvCxnSpPr>
            <a:stCxn id="316" idx="3"/>
            <a:endCxn id="319" idx="1"/>
          </p:cNvCxnSpPr>
          <p:nvPr/>
        </p:nvCxnSpPr>
        <p:spPr>
          <a:xfrm rot="10800000" flipH="1">
            <a:off x="2286025" y="1956100"/>
            <a:ext cx="771300" cy="1415100"/>
          </a:xfrm>
          <a:prstGeom prst="straightConnector1">
            <a:avLst/>
          </a:prstGeom>
          <a:noFill/>
          <a:ln w="19050" cap="flat" cmpd="sng">
            <a:solidFill>
              <a:srgbClr val="000000"/>
            </a:solidFill>
            <a:prstDash val="solid"/>
            <a:round/>
            <a:headEnd type="none" w="med" len="med"/>
            <a:tailEnd type="none" w="med" len="med"/>
          </a:ln>
        </p:spPr>
      </p:cxnSp>
      <p:cxnSp>
        <p:nvCxnSpPr>
          <p:cNvPr id="329" name="Google Shape;329;p5"/>
          <p:cNvCxnSpPr>
            <a:stCxn id="319" idx="3"/>
            <a:endCxn id="320" idx="1"/>
          </p:cNvCxnSpPr>
          <p:nvPr/>
        </p:nvCxnSpPr>
        <p:spPr>
          <a:xfrm rot="10800000" flipH="1">
            <a:off x="4748325" y="1458825"/>
            <a:ext cx="958500" cy="497400"/>
          </a:xfrm>
          <a:prstGeom prst="straightConnector1">
            <a:avLst/>
          </a:prstGeom>
          <a:noFill/>
          <a:ln w="19050" cap="flat" cmpd="sng">
            <a:solidFill>
              <a:srgbClr val="000000"/>
            </a:solidFill>
            <a:prstDash val="solid"/>
            <a:round/>
            <a:headEnd type="none" w="med" len="med"/>
            <a:tailEnd type="none" w="med" len="med"/>
          </a:ln>
        </p:spPr>
      </p:cxnSp>
      <p:cxnSp>
        <p:nvCxnSpPr>
          <p:cNvPr id="330" name="Google Shape;330;p5"/>
          <p:cNvCxnSpPr>
            <a:endCxn id="322" idx="1"/>
          </p:cNvCxnSpPr>
          <p:nvPr/>
        </p:nvCxnSpPr>
        <p:spPr>
          <a:xfrm>
            <a:off x="4742825" y="3685313"/>
            <a:ext cx="963900" cy="2142000"/>
          </a:xfrm>
          <a:prstGeom prst="straightConnector1">
            <a:avLst/>
          </a:prstGeom>
          <a:noFill/>
          <a:ln w="19050" cap="flat" cmpd="sng">
            <a:solidFill>
              <a:srgbClr val="000000"/>
            </a:solidFill>
            <a:prstDash val="solid"/>
            <a:round/>
            <a:headEnd type="none" w="med" len="med"/>
            <a:tailEnd type="none" w="med" len="med"/>
          </a:ln>
        </p:spPr>
      </p:cxnSp>
      <p:cxnSp>
        <p:nvCxnSpPr>
          <p:cNvPr id="331" name="Google Shape;331;p5"/>
          <p:cNvCxnSpPr>
            <a:stCxn id="318" idx="3"/>
            <a:endCxn id="321" idx="1"/>
          </p:cNvCxnSpPr>
          <p:nvPr/>
        </p:nvCxnSpPr>
        <p:spPr>
          <a:xfrm>
            <a:off x="4748325" y="3316963"/>
            <a:ext cx="958500" cy="260100"/>
          </a:xfrm>
          <a:prstGeom prst="straightConnector1">
            <a:avLst/>
          </a:prstGeom>
          <a:noFill/>
          <a:ln w="19050" cap="flat" cmpd="sng">
            <a:solidFill>
              <a:srgbClr val="000000"/>
            </a:solidFill>
            <a:prstDash val="solid"/>
            <a:round/>
            <a:headEnd type="none" w="med" len="med"/>
            <a:tailEnd type="none" w="med" len="med"/>
          </a:ln>
        </p:spPr>
      </p:cxnSp>
      <p:cxnSp>
        <p:nvCxnSpPr>
          <p:cNvPr id="332" name="Google Shape;332;p5"/>
          <p:cNvCxnSpPr>
            <a:stCxn id="318" idx="3"/>
            <a:endCxn id="320" idx="1"/>
          </p:cNvCxnSpPr>
          <p:nvPr/>
        </p:nvCxnSpPr>
        <p:spPr>
          <a:xfrm rot="10800000" flipH="1">
            <a:off x="4748325" y="1459063"/>
            <a:ext cx="958500" cy="1857900"/>
          </a:xfrm>
          <a:prstGeom prst="straightConnector1">
            <a:avLst/>
          </a:prstGeom>
          <a:noFill/>
          <a:ln w="19050" cap="flat" cmpd="sng">
            <a:solidFill>
              <a:srgbClr val="000000"/>
            </a:solidFill>
            <a:prstDash val="solid"/>
            <a:round/>
            <a:headEnd type="none" w="med" len="med"/>
            <a:tailEnd type="none" w="med" len="med"/>
          </a:ln>
        </p:spPr>
      </p:cxnSp>
      <p:cxnSp>
        <p:nvCxnSpPr>
          <p:cNvPr id="333" name="Google Shape;333;p5"/>
          <p:cNvCxnSpPr>
            <a:stCxn id="317" idx="3"/>
            <a:endCxn id="322" idx="1"/>
          </p:cNvCxnSpPr>
          <p:nvPr/>
        </p:nvCxnSpPr>
        <p:spPr>
          <a:xfrm>
            <a:off x="4748325" y="4677725"/>
            <a:ext cx="958500" cy="1149600"/>
          </a:xfrm>
          <a:prstGeom prst="straightConnector1">
            <a:avLst/>
          </a:prstGeom>
          <a:noFill/>
          <a:ln w="19050" cap="flat" cmpd="sng">
            <a:solidFill>
              <a:srgbClr val="000000"/>
            </a:solidFill>
            <a:prstDash val="solid"/>
            <a:round/>
            <a:headEnd type="none" w="med" len="med"/>
            <a:tailEnd type="none" w="med" len="med"/>
          </a:ln>
        </p:spPr>
      </p:cxnSp>
      <p:cxnSp>
        <p:nvCxnSpPr>
          <p:cNvPr id="334" name="Google Shape;334;p5"/>
          <p:cNvCxnSpPr>
            <a:stCxn id="317" idx="3"/>
            <a:endCxn id="321" idx="1"/>
          </p:cNvCxnSpPr>
          <p:nvPr/>
        </p:nvCxnSpPr>
        <p:spPr>
          <a:xfrm rot="10800000" flipH="1">
            <a:off x="4748325" y="3577025"/>
            <a:ext cx="958500" cy="1100700"/>
          </a:xfrm>
          <a:prstGeom prst="straightConnector1">
            <a:avLst/>
          </a:prstGeom>
          <a:noFill/>
          <a:ln w="19050" cap="flat" cmpd="sng">
            <a:solidFill>
              <a:srgbClr val="000000"/>
            </a:solidFill>
            <a:prstDash val="solid"/>
            <a:round/>
            <a:headEnd type="none" w="med" len="med"/>
            <a:tailEnd type="none" w="med" len="med"/>
          </a:ln>
        </p:spPr>
      </p:cxnSp>
      <p:cxnSp>
        <p:nvCxnSpPr>
          <p:cNvPr id="335" name="Google Shape;335;p5"/>
          <p:cNvCxnSpPr>
            <a:stCxn id="317" idx="3"/>
            <a:endCxn id="320" idx="1"/>
          </p:cNvCxnSpPr>
          <p:nvPr/>
        </p:nvCxnSpPr>
        <p:spPr>
          <a:xfrm rot="10800000" flipH="1">
            <a:off x="4748325" y="1459025"/>
            <a:ext cx="958500" cy="3218700"/>
          </a:xfrm>
          <a:prstGeom prst="straightConnector1">
            <a:avLst/>
          </a:prstGeom>
          <a:noFill/>
          <a:ln w="19050" cap="flat" cmpd="sng">
            <a:solidFill>
              <a:srgbClr val="000000"/>
            </a:solidFill>
            <a:prstDash val="solid"/>
            <a:round/>
            <a:headEnd type="none" w="med" len="med"/>
            <a:tailEnd type="none" w="med" len="med"/>
          </a:ln>
        </p:spPr>
      </p:cxnSp>
      <p:cxnSp>
        <p:nvCxnSpPr>
          <p:cNvPr id="336" name="Google Shape;336;p5"/>
          <p:cNvCxnSpPr>
            <a:stCxn id="320" idx="3"/>
            <a:endCxn id="323" idx="1"/>
          </p:cNvCxnSpPr>
          <p:nvPr/>
        </p:nvCxnSpPr>
        <p:spPr>
          <a:xfrm rot="10800000" flipH="1">
            <a:off x="7397825" y="1261563"/>
            <a:ext cx="1371600" cy="197400"/>
          </a:xfrm>
          <a:prstGeom prst="straightConnector1">
            <a:avLst/>
          </a:prstGeom>
          <a:noFill/>
          <a:ln w="19050" cap="flat" cmpd="sng">
            <a:solidFill>
              <a:srgbClr val="000000"/>
            </a:solidFill>
            <a:prstDash val="solid"/>
            <a:round/>
            <a:headEnd type="none" w="med" len="med"/>
            <a:tailEnd type="triangle" w="med" len="med"/>
          </a:ln>
        </p:spPr>
      </p:cxnSp>
      <p:cxnSp>
        <p:nvCxnSpPr>
          <p:cNvPr id="337" name="Google Shape;337;p5"/>
          <p:cNvCxnSpPr>
            <a:stCxn id="321" idx="3"/>
            <a:endCxn id="324" idx="1"/>
          </p:cNvCxnSpPr>
          <p:nvPr/>
        </p:nvCxnSpPr>
        <p:spPr>
          <a:xfrm>
            <a:off x="7397825" y="3576988"/>
            <a:ext cx="1371600" cy="7500"/>
          </a:xfrm>
          <a:prstGeom prst="straightConnector1">
            <a:avLst/>
          </a:prstGeom>
          <a:noFill/>
          <a:ln w="19050" cap="flat" cmpd="sng">
            <a:solidFill>
              <a:srgbClr val="000000"/>
            </a:solidFill>
            <a:prstDash val="solid"/>
            <a:round/>
            <a:headEnd type="none" w="med" len="med"/>
            <a:tailEnd type="triangle" w="med" len="med"/>
          </a:ln>
        </p:spPr>
      </p:cxnSp>
      <p:cxnSp>
        <p:nvCxnSpPr>
          <p:cNvPr id="338" name="Google Shape;338;p5"/>
          <p:cNvCxnSpPr>
            <a:stCxn id="322" idx="3"/>
            <a:endCxn id="325" idx="1"/>
          </p:cNvCxnSpPr>
          <p:nvPr/>
        </p:nvCxnSpPr>
        <p:spPr>
          <a:xfrm>
            <a:off x="7397825" y="5827313"/>
            <a:ext cx="1496400" cy="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3"/>
        <p:cNvGrpSpPr/>
        <p:nvPr/>
      </p:nvGrpSpPr>
      <p:grpSpPr>
        <a:xfrm>
          <a:off x="0" y="0"/>
          <a:ext cx="0" cy="0"/>
          <a:chOff x="0" y="0"/>
          <a:chExt cx="0" cy="0"/>
        </a:xfrm>
      </p:grpSpPr>
      <p:sp>
        <p:nvSpPr>
          <p:cNvPr id="344" name="Google Shape;344;p4"/>
          <p:cNvSpPr/>
          <p:nvPr/>
        </p:nvSpPr>
        <p:spPr>
          <a:xfrm>
            <a:off x="0" y="73275"/>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highlight>
                <a:srgbClr val="000000"/>
              </a:highlight>
              <a:latin typeface="Calibri"/>
              <a:ea typeface="Calibri"/>
              <a:cs typeface="Calibri"/>
              <a:sym typeface="Calibri"/>
            </a:endParaRPr>
          </a:p>
        </p:txBody>
      </p:sp>
      <p:sp>
        <p:nvSpPr>
          <p:cNvPr id="345" name="Google Shape;345;p4"/>
          <p:cNvSpPr txBox="1">
            <a:spLocks noGrp="1"/>
          </p:cNvSpPr>
          <p:nvPr>
            <p:ph type="title"/>
          </p:nvPr>
        </p:nvSpPr>
        <p:spPr>
          <a:xfrm>
            <a:off x="838200" y="1641752"/>
            <a:ext cx="4391024" cy="132343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Calibri"/>
              <a:buNone/>
            </a:pPr>
            <a:r>
              <a:rPr lang="en-IE" sz="4000">
                <a:solidFill>
                  <a:schemeClr val="lt1"/>
                </a:solidFill>
              </a:rPr>
              <a:t>Ireland’s Institutions and Identity</a:t>
            </a:r>
            <a:endParaRPr/>
          </a:p>
        </p:txBody>
      </p:sp>
      <p:sp>
        <p:nvSpPr>
          <p:cNvPr id="346" name="Google Shape;346;p4"/>
          <p:cNvSpPr txBox="1"/>
          <p:nvPr/>
        </p:nvSpPr>
        <p:spPr>
          <a:xfrm>
            <a:off x="764950" y="683000"/>
            <a:ext cx="5160000" cy="5520000"/>
          </a:xfrm>
          <a:prstGeom prst="rect">
            <a:avLst/>
          </a:prstGeom>
          <a:solidFill>
            <a:srgbClr val="000000"/>
          </a:solidFill>
          <a:ln>
            <a:noFill/>
          </a:ln>
        </p:spPr>
        <p:txBody>
          <a:bodyPr spcFirstLastPara="1" wrap="square" lIns="91425" tIns="45700" rIns="91425" bIns="45700" anchor="t" anchorCtr="0">
            <a:normAutofit/>
          </a:bodyPr>
          <a:lstStyle/>
          <a:p>
            <a:pPr marL="0" marR="0" lvl="0" indent="0" algn="l" rtl="0">
              <a:lnSpc>
                <a:spcPct val="90000"/>
              </a:lnSpc>
              <a:spcBef>
                <a:spcPts val="600"/>
              </a:spcBef>
              <a:spcAft>
                <a:spcPts val="0"/>
              </a:spcAft>
              <a:buNone/>
            </a:pPr>
            <a:endParaRPr sz="1500">
              <a:solidFill>
                <a:schemeClr val="lt1"/>
              </a:solidFill>
              <a:highlight>
                <a:srgbClr val="000000"/>
              </a:highlight>
              <a:latin typeface="Calibri"/>
              <a:ea typeface="Calibri"/>
              <a:cs typeface="Calibri"/>
              <a:sym typeface="Calibri"/>
            </a:endParaRPr>
          </a:p>
          <a:p>
            <a:pPr marL="0" lvl="0" indent="0" algn="l" rtl="0">
              <a:lnSpc>
                <a:spcPct val="90000"/>
              </a:lnSpc>
              <a:spcBef>
                <a:spcPts val="600"/>
              </a:spcBef>
              <a:spcAft>
                <a:spcPts val="0"/>
              </a:spcAft>
              <a:buNone/>
            </a:pPr>
            <a:r>
              <a:rPr lang="en-IE" sz="4000">
                <a:solidFill>
                  <a:schemeClr val="lt1"/>
                </a:solidFill>
                <a:highlight>
                  <a:srgbClr val="000000"/>
                </a:highlight>
                <a:latin typeface="Calibri"/>
                <a:ea typeface="Calibri"/>
                <a:cs typeface="Calibri"/>
                <a:sym typeface="Calibri"/>
              </a:rPr>
              <a:t>Survivors of Ireland’s Institutions are Fighting For:</a:t>
            </a:r>
            <a:endParaRPr sz="4000">
              <a:solidFill>
                <a:schemeClr val="lt1"/>
              </a:solidFill>
              <a:highlight>
                <a:srgbClr val="000000"/>
              </a:highlight>
              <a:latin typeface="Calibri"/>
              <a:ea typeface="Calibri"/>
              <a:cs typeface="Calibri"/>
              <a:sym typeface="Calibri"/>
            </a:endParaRPr>
          </a:p>
          <a:p>
            <a:pPr marL="0" marR="0" lvl="0" indent="0" algn="l" rtl="0">
              <a:lnSpc>
                <a:spcPct val="90000"/>
              </a:lnSpc>
              <a:spcBef>
                <a:spcPts val="600"/>
              </a:spcBef>
              <a:spcAft>
                <a:spcPts val="0"/>
              </a:spcAft>
              <a:buNone/>
            </a:pPr>
            <a:endParaRPr sz="1500">
              <a:solidFill>
                <a:schemeClr val="lt1"/>
              </a:solidFill>
              <a:highlight>
                <a:srgbClr val="000000"/>
              </a:highlight>
              <a:latin typeface="Calibri"/>
              <a:ea typeface="Calibri"/>
              <a:cs typeface="Calibri"/>
              <a:sym typeface="Calibri"/>
            </a:endParaRPr>
          </a:p>
          <a:p>
            <a:pPr marL="228600" lvl="0" indent="-266700" algn="l" rtl="0">
              <a:lnSpc>
                <a:spcPct val="90000"/>
              </a:lnSpc>
              <a:spcBef>
                <a:spcPts val="1001"/>
              </a:spcBef>
              <a:spcAft>
                <a:spcPts val="0"/>
              </a:spcAft>
              <a:buClr>
                <a:schemeClr val="lt1"/>
              </a:buClr>
              <a:buSzPts val="2100"/>
              <a:buFont typeface="Calibri"/>
              <a:buChar char="•"/>
            </a:pPr>
            <a:r>
              <a:rPr lang="en-IE" sz="2100" b="1">
                <a:solidFill>
                  <a:schemeClr val="lt1"/>
                </a:solidFill>
                <a:latin typeface="Calibri"/>
                <a:ea typeface="Calibri"/>
                <a:cs typeface="Calibri"/>
                <a:sym typeface="Calibri"/>
              </a:rPr>
              <a:t>The Right to Identity</a:t>
            </a:r>
            <a:endParaRPr sz="2100" b="1">
              <a:solidFill>
                <a:schemeClr val="lt1"/>
              </a:solidFill>
              <a:latin typeface="Calibri"/>
              <a:ea typeface="Calibri"/>
              <a:cs typeface="Calibri"/>
              <a:sym typeface="Calibri"/>
            </a:endParaRPr>
          </a:p>
          <a:p>
            <a:pPr marL="228600" lvl="0" indent="-266700" algn="l" rtl="0">
              <a:lnSpc>
                <a:spcPct val="90000"/>
              </a:lnSpc>
              <a:spcBef>
                <a:spcPts val="1001"/>
              </a:spcBef>
              <a:spcAft>
                <a:spcPts val="0"/>
              </a:spcAft>
              <a:buClr>
                <a:schemeClr val="lt1"/>
              </a:buClr>
              <a:buSzPts val="2100"/>
              <a:buFont typeface="Calibri"/>
              <a:buChar char="•"/>
            </a:pPr>
            <a:r>
              <a:rPr lang="en-IE" sz="2100">
                <a:solidFill>
                  <a:schemeClr val="lt1"/>
                </a:solidFill>
                <a:latin typeface="Calibri"/>
                <a:ea typeface="Calibri"/>
                <a:cs typeface="Calibri"/>
                <a:sym typeface="Calibri"/>
              </a:rPr>
              <a:t>The Right to Truth</a:t>
            </a:r>
            <a:endParaRPr sz="2100">
              <a:solidFill>
                <a:schemeClr val="lt1"/>
              </a:solidFill>
              <a:latin typeface="Calibri"/>
              <a:ea typeface="Calibri"/>
              <a:cs typeface="Calibri"/>
              <a:sym typeface="Calibri"/>
            </a:endParaRPr>
          </a:p>
          <a:p>
            <a:pPr marL="228600" lvl="0" indent="-266700" algn="l" rtl="0">
              <a:lnSpc>
                <a:spcPct val="90000"/>
              </a:lnSpc>
              <a:spcBef>
                <a:spcPts val="1001"/>
              </a:spcBef>
              <a:spcAft>
                <a:spcPts val="0"/>
              </a:spcAft>
              <a:buClr>
                <a:schemeClr val="lt1"/>
              </a:buClr>
              <a:buSzPts val="2100"/>
              <a:buFont typeface="Calibri"/>
              <a:buChar char="•"/>
            </a:pPr>
            <a:r>
              <a:rPr lang="en-IE" sz="2100">
                <a:solidFill>
                  <a:schemeClr val="lt1"/>
                </a:solidFill>
                <a:latin typeface="Calibri"/>
                <a:ea typeface="Calibri"/>
                <a:cs typeface="Calibri"/>
                <a:sym typeface="Calibri"/>
              </a:rPr>
              <a:t>The Right to Redress</a:t>
            </a:r>
            <a:endParaRPr sz="2100">
              <a:solidFill>
                <a:schemeClr val="lt1"/>
              </a:solidFill>
              <a:latin typeface="Calibri"/>
              <a:ea typeface="Calibri"/>
              <a:cs typeface="Calibri"/>
              <a:sym typeface="Calibri"/>
            </a:endParaRPr>
          </a:p>
          <a:p>
            <a:pPr marL="228600" lvl="0" indent="-266700" algn="l" rtl="0">
              <a:lnSpc>
                <a:spcPct val="90000"/>
              </a:lnSpc>
              <a:spcBef>
                <a:spcPts val="1001"/>
              </a:spcBef>
              <a:spcAft>
                <a:spcPts val="0"/>
              </a:spcAft>
              <a:buClr>
                <a:schemeClr val="lt1"/>
              </a:buClr>
              <a:buSzPts val="2100"/>
              <a:buFont typeface="Calibri"/>
              <a:buChar char="•"/>
            </a:pPr>
            <a:r>
              <a:rPr lang="en-IE" sz="2100">
                <a:solidFill>
                  <a:schemeClr val="lt1"/>
                </a:solidFill>
                <a:latin typeface="Calibri"/>
                <a:ea typeface="Calibri"/>
                <a:cs typeface="Calibri"/>
                <a:sym typeface="Calibri"/>
              </a:rPr>
              <a:t>The Right to access their own birth certificates</a:t>
            </a:r>
            <a:endParaRPr sz="2100">
              <a:solidFill>
                <a:schemeClr val="lt1"/>
              </a:solidFill>
              <a:latin typeface="Calibri"/>
              <a:ea typeface="Calibri"/>
              <a:cs typeface="Calibri"/>
              <a:sym typeface="Calibri"/>
            </a:endParaRPr>
          </a:p>
          <a:p>
            <a:pPr marL="0" marR="0" lvl="0" indent="95250" algn="l" rtl="0">
              <a:lnSpc>
                <a:spcPct val="90000"/>
              </a:lnSpc>
              <a:spcBef>
                <a:spcPts val="600"/>
              </a:spcBef>
              <a:spcAft>
                <a:spcPts val="0"/>
              </a:spcAft>
              <a:buClr>
                <a:schemeClr val="dk1"/>
              </a:buClr>
              <a:buSzPts val="1500"/>
              <a:buFont typeface="Arial"/>
              <a:buNone/>
            </a:pPr>
            <a:endParaRPr sz="2008">
              <a:solidFill>
                <a:srgbClr val="FFFFFF"/>
              </a:solidFill>
              <a:highlight>
                <a:schemeClr val="dk1"/>
              </a:highlight>
              <a:latin typeface="Calibri"/>
              <a:ea typeface="Calibri"/>
              <a:cs typeface="Calibri"/>
              <a:sym typeface="Calibri"/>
            </a:endParaRPr>
          </a:p>
        </p:txBody>
      </p:sp>
      <p:grpSp>
        <p:nvGrpSpPr>
          <p:cNvPr id="347" name="Google Shape;347;p4"/>
          <p:cNvGrpSpPr/>
          <p:nvPr/>
        </p:nvGrpSpPr>
        <p:grpSpPr>
          <a:xfrm>
            <a:off x="6096000" y="4138312"/>
            <a:ext cx="5260975" cy="1410656"/>
            <a:chOff x="6096000" y="4138312"/>
            <a:chExt cx="5260975" cy="1410656"/>
          </a:xfrm>
        </p:grpSpPr>
        <p:sp>
          <p:nvSpPr>
            <p:cNvPr id="348" name="Google Shape;348;p4"/>
            <p:cNvSpPr/>
            <p:nvPr/>
          </p:nvSpPr>
          <p:spPr>
            <a:xfrm>
              <a:off x="6096000" y="4138312"/>
              <a:ext cx="5260975" cy="1410656"/>
            </a:xfrm>
            <a:custGeom>
              <a:avLst/>
              <a:gdLst/>
              <a:ahLst/>
              <a:cxnLst/>
              <a:rect l="l" t="t" r="r" b="b"/>
              <a:pathLst>
                <a:path w="5260975" h="1410656" extrusionOk="0">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4"/>
            <p:cNvSpPr/>
            <p:nvPr/>
          </p:nvSpPr>
          <p:spPr>
            <a:xfrm>
              <a:off x="6096000" y="4138312"/>
              <a:ext cx="5260975" cy="1410656"/>
            </a:xfrm>
            <a:custGeom>
              <a:avLst/>
              <a:gdLst/>
              <a:ahLst/>
              <a:cxnLst/>
              <a:rect l="l" t="t" r="r" b="b"/>
              <a:pathLst>
                <a:path w="5260975" h="1410656" extrusionOk="0">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rotWithShape="1">
              <a:blip r:embed="rId3">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350" name="Google Shape;350;p4"/>
          <p:cNvPicPr preferRelativeResize="0"/>
          <p:nvPr/>
        </p:nvPicPr>
        <p:blipFill>
          <a:blip r:embed="rId4">
            <a:alphaModFix/>
          </a:blip>
          <a:stretch>
            <a:fillRect/>
          </a:stretch>
        </p:blipFill>
        <p:spPr>
          <a:xfrm>
            <a:off x="5998200" y="365438"/>
            <a:ext cx="5260974" cy="615511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4630</Words>
  <Application>Microsoft Macintosh PowerPoint</Application>
  <PresentationFormat>Widescreen</PresentationFormat>
  <Paragraphs>449</Paragraphs>
  <Slides>40</Slides>
  <Notes>40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40</vt:i4>
      </vt:variant>
    </vt:vector>
  </HeadingPairs>
  <TitlesOfParts>
    <vt:vector size="47" baseType="lpstr">
      <vt:lpstr>Arial</vt:lpstr>
      <vt:lpstr>Calibri</vt:lpstr>
      <vt:lpstr>Times</vt:lpstr>
      <vt:lpstr>Office Theme</vt:lpstr>
      <vt:lpstr>Office Theme</vt:lpstr>
      <vt:lpstr>Office Theme</vt:lpstr>
      <vt:lpstr>Office Theme</vt:lpstr>
      <vt:lpstr>  Lesson Plan: The Right to Identity and Ireland’s Dark Institutional History </vt:lpstr>
      <vt:lpstr>‘On admission her clothes were removed, her hair was cut. She was told: “You’re here for your sins”’</vt:lpstr>
      <vt:lpstr>PowerPoint Presentation</vt:lpstr>
      <vt:lpstr>Name, Nationality, Family and Human Rights</vt:lpstr>
      <vt:lpstr>PowerPoint Presentation</vt:lpstr>
      <vt:lpstr>    IDENTITY</vt:lpstr>
      <vt:lpstr>PowerPoint Presentation</vt:lpstr>
      <vt:lpstr>PowerPoint Presentation</vt:lpstr>
      <vt:lpstr>Ireland’s Institutions and Identity</vt:lpstr>
      <vt:lpstr>  Mother and Baby  Homes  </vt:lpstr>
      <vt:lpstr>PowerPoint Presentation</vt:lpstr>
      <vt:lpstr>Tuam Mother and Baby “Home” </vt:lpstr>
      <vt:lpstr>Not a Home but an Institution</vt:lpstr>
      <vt:lpstr>Mother and Baby Institutions and County Institutions</vt:lpstr>
      <vt:lpstr>Croke Park only holds 82,300 people....</vt:lpstr>
      <vt:lpstr>PowerPoint Presentation</vt:lpstr>
      <vt:lpstr>Burial and Loss of Identity</vt:lpstr>
      <vt:lpstr>PowerPoint Presentation</vt:lpstr>
      <vt:lpstr>Adoption</vt:lpstr>
      <vt:lpstr>PowerPoint Presentation</vt:lpstr>
      <vt:lpstr>PowerPoint Presentation</vt:lpstr>
      <vt:lpstr>PowerPoint Presentation</vt:lpstr>
      <vt:lpstr>What is Consent?</vt:lpstr>
      <vt:lpstr>Industrial Schools</vt:lpstr>
      <vt:lpstr>PowerPoint Presentation</vt:lpstr>
      <vt:lpstr>PowerPoint Presentation</vt:lpstr>
      <vt:lpstr>PowerPoint Presentation</vt:lpstr>
      <vt:lpstr>PowerPoint Presentation</vt:lpstr>
      <vt:lpstr>Life for Women in the 1920’s and 1930’s </vt:lpstr>
      <vt:lpstr>   The Magdalene Laundries   “You took away my name You took away my identity In a landscape full of shame There’s no place left for dignity” </vt:lpstr>
      <vt:lpstr>PowerPoint Presentation</vt:lpstr>
      <vt:lpstr>Key Facts: </vt:lpstr>
      <vt:lpstr>        Who was incarcerated there?</vt:lpstr>
      <vt:lpstr>Treatment:</vt:lpstr>
      <vt:lpstr>Punishment:</vt:lpstr>
      <vt:lpstr>Call for Memorialisation </vt:lpstr>
      <vt:lpstr>PowerPoint Presentation</vt:lpstr>
      <vt:lpstr>Moving Forward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Lesson Plan: The Right to Identity and Ireland’s Dark Institutional History </dc:title>
  <dc:creator>MC DONAGH, HELEN</dc:creator>
  <cp:lastModifiedBy>O'Rourke, Maeve</cp:lastModifiedBy>
  <cp:revision>2</cp:revision>
  <dcterms:created xsi:type="dcterms:W3CDTF">2021-03-24T02:43:03Z</dcterms:created>
  <dcterms:modified xsi:type="dcterms:W3CDTF">2021-07-06T16:50:40Z</dcterms:modified>
</cp:coreProperties>
</file>