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75" r:id="rId8"/>
    <p:sldId id="262" r:id="rId9"/>
    <p:sldId id="263" r:id="rId10"/>
    <p:sldId id="264" r:id="rId11"/>
    <p:sldId id="27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4C6DA"/>
    <a:srgbClr val="DC6616"/>
    <a:srgbClr val="CE5405"/>
    <a:srgbClr val="5E5E5E"/>
    <a:srgbClr val="707070"/>
    <a:srgbClr val="17B203"/>
    <a:srgbClr val="15A602"/>
    <a:srgbClr val="4F124F"/>
    <a:srgbClr val="6BA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82" autoAdjust="0"/>
  </p:normalViewPr>
  <p:slideViewPr>
    <p:cSldViewPr snapToObjects="1"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DFED74-DB6F-E143-B997-324B761801C8}" type="doc">
      <dgm:prSet loTypeId="urn:microsoft.com/office/officeart/2005/8/layout/venn2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0E4F41-0A44-3749-B8FE-5B1AAC25B110}">
      <dgm:prSet phldrT="[Text]" custT="1"/>
      <dgm:spPr>
        <a:solidFill>
          <a:srgbClr val="102A0E"/>
        </a:solidFill>
        <a:effectLst>
          <a:glow rad="228600">
            <a:schemeClr val="bg1">
              <a:lumMod val="40000"/>
              <a:lumOff val="60000"/>
              <a:alpha val="75000"/>
            </a:schemeClr>
          </a:glow>
        </a:effectLst>
        <a:scene3d>
          <a:camera prst="orthographicFront"/>
          <a:lightRig rig="threePt" dir="t"/>
        </a:scene3d>
        <a:sp3d prstMaterial="softEdge">
          <a:bevelT w="184150" h="127000"/>
          <a:bevelB w="196850" h="127000"/>
        </a:sp3d>
      </dgm:spPr>
      <dgm:t>
        <a:bodyPr/>
        <a:lstStyle/>
        <a:p>
          <a:endParaRPr lang="en-GB" sz="1800" dirty="0" smtClean="0">
            <a:latin typeface="Avenir Next"/>
          </a:endParaRPr>
        </a:p>
        <a:p>
          <a:endParaRPr lang="en-GB" sz="1800" dirty="0" smtClean="0">
            <a:latin typeface="Avenir Next"/>
          </a:endParaRPr>
        </a:p>
        <a:p>
          <a:endParaRPr lang="en-GB" sz="1800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endParaRPr lang="en-GB" sz="2400" u="none" dirty="0" smtClean="0">
            <a:latin typeface="Avenir Next"/>
          </a:endParaRPr>
        </a:p>
        <a:p>
          <a:r>
            <a:rPr lang="en-GB" sz="2400" u="none" dirty="0" smtClean="0">
              <a:latin typeface="Avenir Next"/>
            </a:rPr>
            <a:t>Biomaterials must be biocompatible</a:t>
          </a:r>
          <a:endParaRPr lang="en-US" sz="2400" u="none" dirty="0"/>
        </a:p>
      </dgm:t>
    </dgm:pt>
    <dgm:pt modelId="{3DD30FFF-F42C-0647-9D28-54A82465B102}" type="parTrans" cxnId="{589FA098-3A16-C648-AB04-B65A423410C9}">
      <dgm:prSet/>
      <dgm:spPr/>
      <dgm:t>
        <a:bodyPr/>
        <a:lstStyle/>
        <a:p>
          <a:endParaRPr lang="en-US"/>
        </a:p>
      </dgm:t>
    </dgm:pt>
    <dgm:pt modelId="{CAF9E135-2D51-5C48-84B6-E967C5F8C8E7}" type="sibTrans" cxnId="{589FA098-3A16-C648-AB04-B65A423410C9}">
      <dgm:prSet/>
      <dgm:spPr/>
      <dgm:t>
        <a:bodyPr/>
        <a:lstStyle/>
        <a:p>
          <a:endParaRPr lang="en-US"/>
        </a:p>
      </dgm:t>
    </dgm:pt>
    <dgm:pt modelId="{95281FFD-CDE0-1949-BB32-49C17F8EC9D7}">
      <dgm:prSet phldrT="[Text]" custT="1"/>
      <dgm:spPr>
        <a:solidFill>
          <a:srgbClr val="253412"/>
        </a:solidFill>
        <a:scene3d>
          <a:camera prst="orthographicFront"/>
          <a:lightRig rig="threePt" dir="t"/>
        </a:scene3d>
        <a:sp3d prstMaterial="plastic">
          <a:bevelT w="127000" h="127000"/>
          <a:bevelB w="127000" h="127000"/>
        </a:sp3d>
      </dgm:spPr>
      <dgm:t>
        <a:bodyPr/>
        <a:lstStyle/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r>
            <a:rPr lang="en-GB" sz="2400" dirty="0" smtClean="0">
              <a:latin typeface="Avenir Next"/>
            </a:rPr>
            <a:t>The body must not fight or attack the material</a:t>
          </a:r>
          <a:endParaRPr lang="en-US" sz="2400" dirty="0"/>
        </a:p>
      </dgm:t>
    </dgm:pt>
    <dgm:pt modelId="{D139196E-F3E2-124F-B7CE-0822E3113744}" type="parTrans" cxnId="{F974968A-1401-9948-A7AD-8BB2C177D8A8}">
      <dgm:prSet/>
      <dgm:spPr/>
      <dgm:t>
        <a:bodyPr/>
        <a:lstStyle/>
        <a:p>
          <a:endParaRPr lang="en-US"/>
        </a:p>
      </dgm:t>
    </dgm:pt>
    <dgm:pt modelId="{27738757-AA9C-DA46-9B53-3D4001F4D5AC}" type="sibTrans" cxnId="{F974968A-1401-9948-A7AD-8BB2C177D8A8}">
      <dgm:prSet/>
      <dgm:spPr/>
      <dgm:t>
        <a:bodyPr/>
        <a:lstStyle/>
        <a:p>
          <a:endParaRPr lang="en-US"/>
        </a:p>
      </dgm:t>
    </dgm:pt>
    <dgm:pt modelId="{B575FFFF-8846-4146-B6AC-164811A73CB6}">
      <dgm:prSet phldrT="[Text]" custT="1"/>
      <dgm:spPr>
        <a:solidFill>
          <a:schemeClr val="bg1">
            <a:lumMod val="50000"/>
          </a:schemeClr>
        </a:solidFill>
        <a:scene3d>
          <a:camera prst="orthographicFront"/>
          <a:lightRig rig="threePt" dir="t"/>
        </a:scene3d>
        <a:sp3d contourW="12700" prstMaterial="plastic">
          <a:bevelT w="127000" h="139700"/>
          <a:bevelB w="127000" h="127000"/>
          <a:contourClr>
            <a:srgbClr val="102A0E"/>
          </a:contourClr>
        </a:sp3d>
      </dgm:spPr>
      <dgm:t>
        <a:bodyPr/>
        <a:lstStyle/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r>
            <a:rPr lang="en-GB" sz="2400" dirty="0" smtClean="0">
              <a:latin typeface="Avenir Next"/>
            </a:rPr>
            <a:t>Cannot be toxic</a:t>
          </a:r>
          <a:endParaRPr lang="en-US" sz="2400" dirty="0"/>
        </a:p>
      </dgm:t>
    </dgm:pt>
    <dgm:pt modelId="{780A8278-DAC4-BC45-8123-4D9A8C5B24A4}" type="parTrans" cxnId="{A4D3D805-0906-A04C-903E-EF8F417560C0}">
      <dgm:prSet/>
      <dgm:spPr/>
      <dgm:t>
        <a:bodyPr/>
        <a:lstStyle/>
        <a:p>
          <a:endParaRPr lang="en-US"/>
        </a:p>
      </dgm:t>
    </dgm:pt>
    <dgm:pt modelId="{1DE6CB9F-E6AC-144F-894F-E3DF87FA43DD}" type="sibTrans" cxnId="{A4D3D805-0906-A04C-903E-EF8F417560C0}">
      <dgm:prSet/>
      <dgm:spPr/>
      <dgm:t>
        <a:bodyPr/>
        <a:lstStyle/>
        <a:p>
          <a:endParaRPr lang="en-US"/>
        </a:p>
      </dgm:t>
    </dgm:pt>
    <dgm:pt modelId="{F0AAE54C-F20B-734A-8ADB-ECE6E4BB7894}">
      <dgm:prSet phldrT="[Text]" custT="1"/>
      <dgm:spPr>
        <a:solidFill>
          <a:srgbClr val="70C529"/>
        </a:solidFill>
        <a:effectLst>
          <a:glow rad="190500">
            <a:schemeClr val="tx1">
              <a:alpha val="36000"/>
            </a:schemeClr>
          </a:glow>
        </a:effectLst>
        <a:scene3d>
          <a:camera prst="orthographicFront"/>
          <a:lightRig rig="threePt" dir="t"/>
        </a:scene3d>
        <a:sp3d>
          <a:bevelT w="133350" h="127000"/>
          <a:bevelB w="127000" h="127000"/>
        </a:sp3d>
      </dgm:spPr>
      <dgm:t>
        <a:bodyPr/>
        <a:lstStyle/>
        <a:p>
          <a:r>
            <a:rPr lang="en-GB" sz="2000" dirty="0" smtClean="0">
              <a:latin typeface="Avenir Next"/>
            </a:rPr>
            <a:t>Cannot cause inflammation</a:t>
          </a:r>
          <a:endParaRPr lang="en-US" sz="2000" dirty="0"/>
        </a:p>
      </dgm:t>
    </dgm:pt>
    <dgm:pt modelId="{7C992C38-0E47-4E4E-8976-9EBCB9F64348}" type="parTrans" cxnId="{6D002149-2F9F-F047-B176-B26F6C20B1A1}">
      <dgm:prSet/>
      <dgm:spPr/>
      <dgm:t>
        <a:bodyPr/>
        <a:lstStyle/>
        <a:p>
          <a:endParaRPr lang="en-US"/>
        </a:p>
      </dgm:t>
    </dgm:pt>
    <dgm:pt modelId="{46996A75-379C-984E-9BB7-9039E14B0F7A}" type="sibTrans" cxnId="{6D002149-2F9F-F047-B176-B26F6C20B1A1}">
      <dgm:prSet/>
      <dgm:spPr/>
      <dgm:t>
        <a:bodyPr/>
        <a:lstStyle/>
        <a:p>
          <a:endParaRPr lang="en-US"/>
        </a:p>
      </dgm:t>
    </dgm:pt>
    <dgm:pt modelId="{04FF81CC-8EE6-5844-9C05-CFC586FFA547}">
      <dgm:prSet phldrT="[Text]" custT="1"/>
      <dgm:spPr>
        <a:solidFill>
          <a:schemeClr val="accent2">
            <a:lumMod val="75000"/>
          </a:schemeClr>
        </a:solidFill>
        <a:scene3d>
          <a:camera prst="orthographicFront"/>
          <a:lightRig rig="threePt" dir="t"/>
        </a:scene3d>
        <a:sp3d prstMaterial="plastic">
          <a:bevelT w="127000" h="127000"/>
          <a:bevelB w="133350" h="165100"/>
        </a:sp3d>
      </dgm:spPr>
      <dgm:t>
        <a:bodyPr/>
        <a:lstStyle/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endParaRPr lang="en-GB" sz="2400" dirty="0" smtClean="0">
            <a:latin typeface="Avenir Next"/>
          </a:endParaRPr>
        </a:p>
        <a:p>
          <a:r>
            <a:rPr lang="en-GB" sz="2400" dirty="0" smtClean="0">
              <a:latin typeface="Avenir Next"/>
            </a:rPr>
            <a:t>Cannot cause an allergic reaction</a:t>
          </a:r>
        </a:p>
        <a:p>
          <a:endParaRPr lang="en-US" sz="2400" dirty="0"/>
        </a:p>
      </dgm:t>
    </dgm:pt>
    <dgm:pt modelId="{038F3DE7-A84B-1741-9EA4-FDAA7EAC8362}" type="parTrans" cxnId="{A43C85CC-1E66-4845-91CA-3AE7FFD47107}">
      <dgm:prSet/>
      <dgm:spPr/>
      <dgm:t>
        <a:bodyPr/>
        <a:lstStyle/>
        <a:p>
          <a:endParaRPr lang="en-US"/>
        </a:p>
      </dgm:t>
    </dgm:pt>
    <dgm:pt modelId="{8F762D2E-D795-2D44-A941-29124FB892CE}" type="sibTrans" cxnId="{A43C85CC-1E66-4845-91CA-3AE7FFD47107}">
      <dgm:prSet/>
      <dgm:spPr/>
      <dgm:t>
        <a:bodyPr/>
        <a:lstStyle/>
        <a:p>
          <a:endParaRPr lang="en-US"/>
        </a:p>
      </dgm:t>
    </dgm:pt>
    <dgm:pt modelId="{9D198735-85DC-6341-BB2B-E5C566E89834}" type="pres">
      <dgm:prSet presAssocID="{E4DFED74-DB6F-E143-B997-324B761801C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F6CE70-F4CD-3B4B-95E7-FA8042503CF8}" type="pres">
      <dgm:prSet presAssocID="{E4DFED74-DB6F-E143-B997-324B761801C8}" presName="comp1" presStyleCnt="0"/>
      <dgm:spPr/>
    </dgm:pt>
    <dgm:pt modelId="{1599FF2A-186C-B048-BBFA-52E3ACDB2024}" type="pres">
      <dgm:prSet presAssocID="{E4DFED74-DB6F-E143-B997-324B761801C8}" presName="circle1" presStyleLbl="node1" presStyleIdx="0" presStyleCnt="5" custLinFactNeighborX="0"/>
      <dgm:spPr/>
      <dgm:t>
        <a:bodyPr/>
        <a:lstStyle/>
        <a:p>
          <a:endParaRPr lang="en-US"/>
        </a:p>
      </dgm:t>
    </dgm:pt>
    <dgm:pt modelId="{024F8C2D-FE52-0B47-A431-0C83BBBF93E8}" type="pres">
      <dgm:prSet presAssocID="{E4DFED74-DB6F-E143-B997-324B761801C8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A03ECB-6BDC-1A40-B17E-F7E3F77A4D95}" type="pres">
      <dgm:prSet presAssocID="{E4DFED74-DB6F-E143-B997-324B761801C8}" presName="comp2" presStyleCnt="0"/>
      <dgm:spPr/>
    </dgm:pt>
    <dgm:pt modelId="{D92D4A8E-FE02-B447-B5F8-43EF31B70DB5}" type="pres">
      <dgm:prSet presAssocID="{E4DFED74-DB6F-E143-B997-324B761801C8}" presName="circle2" presStyleLbl="node1" presStyleIdx="1" presStyleCnt="5" custLinFactNeighborX="0" custLinFactNeighborY="0"/>
      <dgm:spPr/>
      <dgm:t>
        <a:bodyPr/>
        <a:lstStyle/>
        <a:p>
          <a:endParaRPr lang="en-US"/>
        </a:p>
      </dgm:t>
    </dgm:pt>
    <dgm:pt modelId="{5443D5C7-6D5C-4C41-BDCD-76AC6FD8B133}" type="pres">
      <dgm:prSet presAssocID="{E4DFED74-DB6F-E143-B997-324B761801C8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FDD5DD-D992-7C4B-9765-7EE7655B1963}" type="pres">
      <dgm:prSet presAssocID="{E4DFED74-DB6F-E143-B997-324B761801C8}" presName="comp3" presStyleCnt="0"/>
      <dgm:spPr/>
    </dgm:pt>
    <dgm:pt modelId="{6512FBDE-89DD-7046-BE3F-68C2E2512362}" type="pres">
      <dgm:prSet presAssocID="{E4DFED74-DB6F-E143-B997-324B761801C8}" presName="circle3" presStyleLbl="node1" presStyleIdx="2" presStyleCnt="5" custLinFactNeighborX="0" custLinFactNeighborY="-903"/>
      <dgm:spPr/>
      <dgm:t>
        <a:bodyPr/>
        <a:lstStyle/>
        <a:p>
          <a:endParaRPr lang="en-US"/>
        </a:p>
      </dgm:t>
    </dgm:pt>
    <dgm:pt modelId="{339BE10D-A620-384C-BB79-841BDE870CAF}" type="pres">
      <dgm:prSet presAssocID="{E4DFED74-DB6F-E143-B997-324B761801C8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98C87-3AD8-D64F-8711-897841D1EF75}" type="pres">
      <dgm:prSet presAssocID="{E4DFED74-DB6F-E143-B997-324B761801C8}" presName="comp4" presStyleCnt="0"/>
      <dgm:spPr/>
    </dgm:pt>
    <dgm:pt modelId="{911FA316-A144-9947-8850-5B4C0648D546}" type="pres">
      <dgm:prSet presAssocID="{E4DFED74-DB6F-E143-B997-324B761801C8}" presName="circle4" presStyleLbl="node1" presStyleIdx="3" presStyleCnt="5" custLinFactNeighborX="0" custLinFactNeighborY="-4656"/>
      <dgm:spPr/>
      <dgm:t>
        <a:bodyPr/>
        <a:lstStyle/>
        <a:p>
          <a:endParaRPr lang="en-US"/>
        </a:p>
      </dgm:t>
    </dgm:pt>
    <dgm:pt modelId="{3937FDA0-B99E-0340-8F5A-8B47F92057D4}" type="pres">
      <dgm:prSet presAssocID="{E4DFED74-DB6F-E143-B997-324B761801C8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F7BC9F-A686-CD42-A367-BBB426F9B3FE}" type="pres">
      <dgm:prSet presAssocID="{E4DFED74-DB6F-E143-B997-324B761801C8}" presName="comp5" presStyleCnt="0"/>
      <dgm:spPr/>
    </dgm:pt>
    <dgm:pt modelId="{B47530EE-1143-2F4B-A2DD-019F27D573F0}" type="pres">
      <dgm:prSet presAssocID="{E4DFED74-DB6F-E143-B997-324B761801C8}" presName="circle5" presStyleLbl="node1" presStyleIdx="4" presStyleCnt="5" custLinFactNeighborX="0" custLinFactNeighborY="-6322"/>
      <dgm:spPr/>
      <dgm:t>
        <a:bodyPr/>
        <a:lstStyle/>
        <a:p>
          <a:endParaRPr lang="en-US"/>
        </a:p>
      </dgm:t>
    </dgm:pt>
    <dgm:pt modelId="{8079BDF1-45D7-4849-812B-29A68F996689}" type="pres">
      <dgm:prSet presAssocID="{E4DFED74-DB6F-E143-B997-324B761801C8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9533C0-B3E6-484F-9E30-1CF1F1724450}" type="presOf" srcId="{95281FFD-CDE0-1949-BB32-49C17F8EC9D7}" destId="{D92D4A8E-FE02-B447-B5F8-43EF31B70DB5}" srcOrd="0" destOrd="0" presId="urn:microsoft.com/office/officeart/2005/8/layout/venn2"/>
    <dgm:cxn modelId="{A4D3D805-0906-A04C-903E-EF8F417560C0}" srcId="{E4DFED74-DB6F-E143-B997-324B761801C8}" destId="{B575FFFF-8846-4146-B6AC-164811A73CB6}" srcOrd="2" destOrd="0" parTransId="{780A8278-DAC4-BC45-8123-4D9A8C5B24A4}" sibTransId="{1DE6CB9F-E6AC-144F-894F-E3DF87FA43DD}"/>
    <dgm:cxn modelId="{B5D6E317-C967-F74D-8056-3BB69307CFEC}" type="presOf" srcId="{6D0E4F41-0A44-3749-B8FE-5B1AAC25B110}" destId="{024F8C2D-FE52-0B47-A431-0C83BBBF93E8}" srcOrd="1" destOrd="0" presId="urn:microsoft.com/office/officeart/2005/8/layout/venn2"/>
    <dgm:cxn modelId="{3D3A57E1-78C4-2241-9E7D-1C5B097A7838}" type="presOf" srcId="{04FF81CC-8EE6-5844-9C05-CFC586FFA547}" destId="{911FA316-A144-9947-8850-5B4C0648D546}" srcOrd="0" destOrd="0" presId="urn:microsoft.com/office/officeart/2005/8/layout/venn2"/>
    <dgm:cxn modelId="{E636D963-126D-DD40-9C43-35630DF46E31}" type="presOf" srcId="{F0AAE54C-F20B-734A-8ADB-ECE6E4BB7894}" destId="{B47530EE-1143-2F4B-A2DD-019F27D573F0}" srcOrd="0" destOrd="0" presId="urn:microsoft.com/office/officeart/2005/8/layout/venn2"/>
    <dgm:cxn modelId="{B06E2F87-4FA2-5A41-B5E7-B338B3244CF8}" type="presOf" srcId="{6D0E4F41-0A44-3749-B8FE-5B1AAC25B110}" destId="{1599FF2A-186C-B048-BBFA-52E3ACDB2024}" srcOrd="0" destOrd="0" presId="urn:microsoft.com/office/officeart/2005/8/layout/venn2"/>
    <dgm:cxn modelId="{438B78C7-7995-954B-AAFE-DBE79170035B}" type="presOf" srcId="{F0AAE54C-F20B-734A-8ADB-ECE6E4BB7894}" destId="{8079BDF1-45D7-4849-812B-29A68F996689}" srcOrd="1" destOrd="0" presId="urn:microsoft.com/office/officeart/2005/8/layout/venn2"/>
    <dgm:cxn modelId="{589FA098-3A16-C648-AB04-B65A423410C9}" srcId="{E4DFED74-DB6F-E143-B997-324B761801C8}" destId="{6D0E4F41-0A44-3749-B8FE-5B1AAC25B110}" srcOrd="0" destOrd="0" parTransId="{3DD30FFF-F42C-0647-9D28-54A82465B102}" sibTransId="{CAF9E135-2D51-5C48-84B6-E967C5F8C8E7}"/>
    <dgm:cxn modelId="{E1472295-3C9E-DB47-AC3C-8DF3CA5B1FA2}" type="presOf" srcId="{B575FFFF-8846-4146-B6AC-164811A73CB6}" destId="{339BE10D-A620-384C-BB79-841BDE870CAF}" srcOrd="1" destOrd="0" presId="urn:microsoft.com/office/officeart/2005/8/layout/venn2"/>
    <dgm:cxn modelId="{A43C85CC-1E66-4845-91CA-3AE7FFD47107}" srcId="{E4DFED74-DB6F-E143-B997-324B761801C8}" destId="{04FF81CC-8EE6-5844-9C05-CFC586FFA547}" srcOrd="3" destOrd="0" parTransId="{038F3DE7-A84B-1741-9EA4-FDAA7EAC8362}" sibTransId="{8F762D2E-D795-2D44-A941-29124FB892CE}"/>
    <dgm:cxn modelId="{15667747-BE0F-A542-ACCD-9FD25C06AA25}" type="presOf" srcId="{E4DFED74-DB6F-E143-B997-324B761801C8}" destId="{9D198735-85DC-6341-BB2B-E5C566E89834}" srcOrd="0" destOrd="0" presId="urn:microsoft.com/office/officeart/2005/8/layout/venn2"/>
    <dgm:cxn modelId="{F974968A-1401-9948-A7AD-8BB2C177D8A8}" srcId="{E4DFED74-DB6F-E143-B997-324B761801C8}" destId="{95281FFD-CDE0-1949-BB32-49C17F8EC9D7}" srcOrd="1" destOrd="0" parTransId="{D139196E-F3E2-124F-B7CE-0822E3113744}" sibTransId="{27738757-AA9C-DA46-9B53-3D4001F4D5AC}"/>
    <dgm:cxn modelId="{52DBF602-E038-F641-9104-FE6BE4D99879}" type="presOf" srcId="{B575FFFF-8846-4146-B6AC-164811A73CB6}" destId="{6512FBDE-89DD-7046-BE3F-68C2E2512362}" srcOrd="0" destOrd="0" presId="urn:microsoft.com/office/officeart/2005/8/layout/venn2"/>
    <dgm:cxn modelId="{6D002149-2F9F-F047-B176-B26F6C20B1A1}" srcId="{E4DFED74-DB6F-E143-B997-324B761801C8}" destId="{F0AAE54C-F20B-734A-8ADB-ECE6E4BB7894}" srcOrd="4" destOrd="0" parTransId="{7C992C38-0E47-4E4E-8976-9EBCB9F64348}" sibTransId="{46996A75-379C-984E-9BB7-9039E14B0F7A}"/>
    <dgm:cxn modelId="{F7ECA7CB-87E9-4E48-8175-48776EBAE540}" type="presOf" srcId="{95281FFD-CDE0-1949-BB32-49C17F8EC9D7}" destId="{5443D5C7-6D5C-4C41-BDCD-76AC6FD8B133}" srcOrd="1" destOrd="0" presId="urn:microsoft.com/office/officeart/2005/8/layout/venn2"/>
    <dgm:cxn modelId="{14AA4402-0340-C149-9608-F3F1E56D2C5B}" type="presOf" srcId="{04FF81CC-8EE6-5844-9C05-CFC586FFA547}" destId="{3937FDA0-B99E-0340-8F5A-8B47F92057D4}" srcOrd="1" destOrd="0" presId="urn:microsoft.com/office/officeart/2005/8/layout/venn2"/>
    <dgm:cxn modelId="{13DC56E1-B496-8547-A9EA-7D279EE2AFC3}" type="presParOf" srcId="{9D198735-85DC-6341-BB2B-E5C566E89834}" destId="{7EF6CE70-F4CD-3B4B-95E7-FA8042503CF8}" srcOrd="0" destOrd="0" presId="urn:microsoft.com/office/officeart/2005/8/layout/venn2"/>
    <dgm:cxn modelId="{63DFBB32-A467-C246-AB7F-C2480F96BFEA}" type="presParOf" srcId="{7EF6CE70-F4CD-3B4B-95E7-FA8042503CF8}" destId="{1599FF2A-186C-B048-BBFA-52E3ACDB2024}" srcOrd="0" destOrd="0" presId="urn:microsoft.com/office/officeart/2005/8/layout/venn2"/>
    <dgm:cxn modelId="{BEEDB9DE-5F2A-CA4F-8B97-0524B82B56BF}" type="presParOf" srcId="{7EF6CE70-F4CD-3B4B-95E7-FA8042503CF8}" destId="{024F8C2D-FE52-0B47-A431-0C83BBBF93E8}" srcOrd="1" destOrd="0" presId="urn:microsoft.com/office/officeart/2005/8/layout/venn2"/>
    <dgm:cxn modelId="{E63FCDFD-4307-EC45-B2C4-F6922FDEB50E}" type="presParOf" srcId="{9D198735-85DC-6341-BB2B-E5C566E89834}" destId="{6EA03ECB-6BDC-1A40-B17E-F7E3F77A4D95}" srcOrd="1" destOrd="0" presId="urn:microsoft.com/office/officeart/2005/8/layout/venn2"/>
    <dgm:cxn modelId="{79047BC1-AC94-1741-A077-7BD19688188F}" type="presParOf" srcId="{6EA03ECB-6BDC-1A40-B17E-F7E3F77A4D95}" destId="{D92D4A8E-FE02-B447-B5F8-43EF31B70DB5}" srcOrd="0" destOrd="0" presId="urn:microsoft.com/office/officeart/2005/8/layout/venn2"/>
    <dgm:cxn modelId="{719ACD48-9957-4E40-9BEF-97FE584FF1A5}" type="presParOf" srcId="{6EA03ECB-6BDC-1A40-B17E-F7E3F77A4D95}" destId="{5443D5C7-6D5C-4C41-BDCD-76AC6FD8B133}" srcOrd="1" destOrd="0" presId="urn:microsoft.com/office/officeart/2005/8/layout/venn2"/>
    <dgm:cxn modelId="{52F81FBE-1702-3149-81BC-692446CBE665}" type="presParOf" srcId="{9D198735-85DC-6341-BB2B-E5C566E89834}" destId="{2CFDD5DD-D992-7C4B-9765-7EE7655B1963}" srcOrd="2" destOrd="0" presId="urn:microsoft.com/office/officeart/2005/8/layout/venn2"/>
    <dgm:cxn modelId="{B7A2218F-B2C7-BA4A-A8A3-1C2BB27CE1D2}" type="presParOf" srcId="{2CFDD5DD-D992-7C4B-9765-7EE7655B1963}" destId="{6512FBDE-89DD-7046-BE3F-68C2E2512362}" srcOrd="0" destOrd="0" presId="urn:microsoft.com/office/officeart/2005/8/layout/venn2"/>
    <dgm:cxn modelId="{8BE73660-22FF-B84C-9C27-C3D97DE1634A}" type="presParOf" srcId="{2CFDD5DD-D992-7C4B-9765-7EE7655B1963}" destId="{339BE10D-A620-384C-BB79-841BDE870CAF}" srcOrd="1" destOrd="0" presId="urn:microsoft.com/office/officeart/2005/8/layout/venn2"/>
    <dgm:cxn modelId="{D5A0B356-D3D4-6846-A51F-E0F5C998EAA1}" type="presParOf" srcId="{9D198735-85DC-6341-BB2B-E5C566E89834}" destId="{41898C87-3AD8-D64F-8711-897841D1EF75}" srcOrd="3" destOrd="0" presId="urn:microsoft.com/office/officeart/2005/8/layout/venn2"/>
    <dgm:cxn modelId="{324310CA-AFD0-E24C-9990-EFC6B78F4ECB}" type="presParOf" srcId="{41898C87-3AD8-D64F-8711-897841D1EF75}" destId="{911FA316-A144-9947-8850-5B4C0648D546}" srcOrd="0" destOrd="0" presId="urn:microsoft.com/office/officeart/2005/8/layout/venn2"/>
    <dgm:cxn modelId="{3CD6E313-26B2-5741-82E0-CD7356D99BF2}" type="presParOf" srcId="{41898C87-3AD8-D64F-8711-897841D1EF75}" destId="{3937FDA0-B99E-0340-8F5A-8B47F92057D4}" srcOrd="1" destOrd="0" presId="urn:microsoft.com/office/officeart/2005/8/layout/venn2"/>
    <dgm:cxn modelId="{8B2EC149-250B-B94B-AEDA-6A35AF81F6E3}" type="presParOf" srcId="{9D198735-85DC-6341-BB2B-E5C566E89834}" destId="{CDF7BC9F-A686-CD42-A367-BBB426F9B3FE}" srcOrd="4" destOrd="0" presId="urn:microsoft.com/office/officeart/2005/8/layout/venn2"/>
    <dgm:cxn modelId="{59F2B7BF-EF51-774B-97F6-D95A5EFF6B28}" type="presParOf" srcId="{CDF7BC9F-A686-CD42-A367-BBB426F9B3FE}" destId="{B47530EE-1143-2F4B-A2DD-019F27D573F0}" srcOrd="0" destOrd="0" presId="urn:microsoft.com/office/officeart/2005/8/layout/venn2"/>
    <dgm:cxn modelId="{0E3F34E5-A5A5-CB4A-98C0-55B80916357A}" type="presParOf" srcId="{CDF7BC9F-A686-CD42-A367-BBB426F9B3FE}" destId="{8079BDF1-45D7-4849-812B-29A68F99668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EC64C0-A846-D44D-890A-B4BEE06659A5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AE9EA1-A5D4-ED49-874F-29E8FE8AB7B6}">
      <dgm:prSet phldrT="[Text]"/>
      <dgm:spPr>
        <a:solidFill>
          <a:schemeClr val="bg2">
            <a:lumMod val="20000"/>
            <a:lumOff val="80000"/>
          </a:schemeClr>
        </a:solidFill>
        <a:effectLst>
          <a:glow rad="101600">
            <a:schemeClr val="tx2">
              <a:lumMod val="20000"/>
              <a:lumOff val="80000"/>
              <a:alpha val="75000"/>
            </a:schemeClr>
          </a:glow>
        </a:effectLst>
        <a:scene3d>
          <a:camera prst="orthographicFront"/>
          <a:lightRig rig="threePt" dir="t"/>
        </a:scene3d>
        <a:sp3d>
          <a:bevelT w="139700" h="139700"/>
          <a:bevelB w="139700" h="139700"/>
        </a:sp3d>
      </dgm:spPr>
      <dgm:t>
        <a:bodyPr/>
        <a:lstStyle/>
        <a:p>
          <a:r>
            <a:rPr lang="en-IE" b="1" dirty="0" smtClean="0">
              <a:solidFill>
                <a:schemeClr val="accent1">
                  <a:lumMod val="50000"/>
                </a:schemeClr>
              </a:solidFill>
              <a:latin typeface="Avenir Next"/>
            </a:rPr>
            <a:t>Good</a:t>
          </a:r>
          <a:r>
            <a:rPr lang="en-IE" dirty="0" smtClean="0">
              <a:solidFill>
                <a:schemeClr val="accent1">
                  <a:lumMod val="50000"/>
                </a:schemeClr>
              </a:solidFill>
              <a:latin typeface="Avenir Next"/>
            </a:rPr>
            <a:t>: 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5DDC1E7D-664B-8342-B2EA-E6D4123E7FFE}" type="parTrans" cxnId="{B5A3691A-B50C-5C40-AB10-48822EFDA73B}">
      <dgm:prSet/>
      <dgm:spPr/>
      <dgm:t>
        <a:bodyPr/>
        <a:lstStyle/>
        <a:p>
          <a:endParaRPr lang="en-US"/>
        </a:p>
      </dgm:t>
    </dgm:pt>
    <dgm:pt modelId="{22573FCD-EBAC-CE4E-9462-F2973562C791}" type="sibTrans" cxnId="{B5A3691A-B50C-5C40-AB10-48822EFDA73B}">
      <dgm:prSet/>
      <dgm:spPr/>
      <dgm:t>
        <a:bodyPr/>
        <a:lstStyle/>
        <a:p>
          <a:endParaRPr lang="en-US"/>
        </a:p>
      </dgm:t>
    </dgm:pt>
    <dgm:pt modelId="{1B415666-ADA6-284C-AB57-82C07DBD851A}">
      <dgm:prSet phldrT="[Text]"/>
      <dgm:spPr>
        <a:scene3d>
          <a:camera prst="orthographicFront"/>
          <a:lightRig rig="threePt" dir="t"/>
        </a:scene3d>
        <a:sp3d>
          <a:bevelT w="139700" h="139700"/>
          <a:bevelB w="139700" h="139700"/>
        </a:sp3d>
      </dgm:spPr>
      <dgm:t>
        <a:bodyPr/>
        <a:lstStyle/>
        <a:p>
          <a:r>
            <a:rPr lang="en-IE" dirty="0" smtClean="0">
              <a:solidFill>
                <a:schemeClr val="tx1"/>
              </a:solidFill>
              <a:latin typeface="Avenir Next"/>
            </a:rPr>
            <a:t>They are easy to make and </a:t>
          </a:r>
          <a:r>
            <a:rPr lang="en-IE" dirty="0" smtClean="0">
              <a:solidFill>
                <a:schemeClr val="tx1"/>
              </a:solidFill>
              <a:latin typeface="Avenir Next"/>
            </a:rPr>
            <a:t>exactly </a:t>
          </a:r>
          <a:r>
            <a:rPr lang="en-IE" dirty="0" smtClean="0">
              <a:solidFill>
                <a:schemeClr val="tx1"/>
              </a:solidFill>
              <a:latin typeface="Avenir Next"/>
            </a:rPr>
            <a:t>the way you </a:t>
          </a:r>
          <a:r>
            <a:rPr lang="en-IE" dirty="0" smtClean="0">
              <a:solidFill>
                <a:schemeClr val="tx1"/>
              </a:solidFill>
              <a:latin typeface="Avenir Next"/>
            </a:rPr>
            <a:t>need</a:t>
          </a:r>
          <a:endParaRPr lang="en-US" dirty="0">
            <a:solidFill>
              <a:schemeClr val="tx1"/>
            </a:solidFill>
          </a:endParaRPr>
        </a:p>
      </dgm:t>
    </dgm:pt>
    <dgm:pt modelId="{B13EA83A-7E51-3B48-88EC-4A5399DAFB0A}" type="parTrans" cxnId="{7DDCAB66-B596-374A-9B60-1A0F03D67F81}">
      <dgm:prSet/>
      <dgm:spPr/>
      <dgm:t>
        <a:bodyPr/>
        <a:lstStyle/>
        <a:p>
          <a:endParaRPr lang="en-US"/>
        </a:p>
      </dgm:t>
    </dgm:pt>
    <dgm:pt modelId="{C3DC75E0-D9B2-C14A-9E42-861F7B8EE0D3}" type="sibTrans" cxnId="{7DDCAB66-B596-374A-9B60-1A0F03D67F81}">
      <dgm:prSet/>
      <dgm:spPr/>
      <dgm:t>
        <a:bodyPr/>
        <a:lstStyle/>
        <a:p>
          <a:endParaRPr lang="en-US"/>
        </a:p>
      </dgm:t>
    </dgm:pt>
    <dgm:pt modelId="{DC60C65E-26E7-FF4D-BD75-37E73A46A0DB}">
      <dgm:prSet phldrT="[Text]"/>
      <dgm:spPr>
        <a:solidFill>
          <a:schemeClr val="tx2">
            <a:lumMod val="40000"/>
            <a:lumOff val="60000"/>
          </a:schemeClr>
        </a:solidFill>
        <a:effectLst>
          <a:glow rad="101600">
            <a:schemeClr val="tx2">
              <a:lumMod val="20000"/>
              <a:lumOff val="80000"/>
              <a:alpha val="75000"/>
            </a:schemeClr>
          </a:glow>
        </a:effectLst>
        <a:scene3d>
          <a:camera prst="orthographicFront"/>
          <a:lightRig rig="threePt" dir="t"/>
        </a:scene3d>
        <a:sp3d>
          <a:bevelT w="139700" h="139700"/>
          <a:bevelB w="139700" h="139700"/>
        </a:sp3d>
      </dgm:spPr>
      <dgm:t>
        <a:bodyPr/>
        <a:lstStyle/>
        <a:p>
          <a:r>
            <a:rPr lang="en-GB" b="1" dirty="0" smtClean="0">
              <a:solidFill>
                <a:schemeClr val="accent1">
                  <a:lumMod val="50000"/>
                </a:schemeClr>
              </a:solidFill>
              <a:latin typeface="Avenir Next"/>
            </a:rPr>
            <a:t>Bad: 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A0D66085-630E-6440-ACDD-B720B65B834D}" type="parTrans" cxnId="{06BE25E0-1C5A-5C41-812D-6D103DB69110}">
      <dgm:prSet/>
      <dgm:spPr/>
      <dgm:t>
        <a:bodyPr/>
        <a:lstStyle/>
        <a:p>
          <a:endParaRPr lang="en-US"/>
        </a:p>
      </dgm:t>
    </dgm:pt>
    <dgm:pt modelId="{BF8874F7-B62B-C948-872B-692FB5EA4BAD}" type="sibTrans" cxnId="{06BE25E0-1C5A-5C41-812D-6D103DB69110}">
      <dgm:prSet/>
      <dgm:spPr/>
      <dgm:t>
        <a:bodyPr/>
        <a:lstStyle/>
        <a:p>
          <a:endParaRPr lang="en-US"/>
        </a:p>
      </dgm:t>
    </dgm:pt>
    <dgm:pt modelId="{2296E643-6D34-CC4E-94AB-DB5738FCC080}">
      <dgm:prSet phldrT="[Text]"/>
      <dgm:spPr>
        <a:scene3d>
          <a:camera prst="orthographicFront"/>
          <a:lightRig rig="threePt" dir="t"/>
        </a:scene3d>
        <a:sp3d>
          <a:bevelT w="139700" h="139700"/>
          <a:bevelB w="139700" h="139700"/>
        </a:sp3d>
      </dgm:spPr>
      <dgm:t>
        <a:bodyPr/>
        <a:lstStyle/>
        <a:p>
          <a:r>
            <a:rPr lang="en-GB" dirty="0" smtClean="0">
              <a:solidFill>
                <a:schemeClr val="tx1"/>
              </a:solidFill>
              <a:latin typeface="Avenir Next"/>
            </a:rPr>
            <a:t>Sometimes the body does not like them</a:t>
          </a:r>
          <a:endParaRPr lang="en-US" dirty="0">
            <a:solidFill>
              <a:schemeClr val="tx1"/>
            </a:solidFill>
          </a:endParaRPr>
        </a:p>
      </dgm:t>
    </dgm:pt>
    <dgm:pt modelId="{7F8F652F-30FE-1849-A991-922862132138}" type="parTrans" cxnId="{AF740163-29BE-F442-AD1C-DDFD7FA3FB02}">
      <dgm:prSet/>
      <dgm:spPr/>
      <dgm:t>
        <a:bodyPr/>
        <a:lstStyle/>
        <a:p>
          <a:endParaRPr lang="en-US"/>
        </a:p>
      </dgm:t>
    </dgm:pt>
    <dgm:pt modelId="{ABFB7E90-15F1-EA46-993C-4A62368C4693}" type="sibTrans" cxnId="{AF740163-29BE-F442-AD1C-DDFD7FA3FB02}">
      <dgm:prSet/>
      <dgm:spPr/>
      <dgm:t>
        <a:bodyPr/>
        <a:lstStyle/>
        <a:p>
          <a:endParaRPr lang="en-US"/>
        </a:p>
      </dgm:t>
    </dgm:pt>
    <dgm:pt modelId="{DDE6136F-0299-0E4D-83CC-CE3BE83B7C35}" type="pres">
      <dgm:prSet presAssocID="{00EC64C0-A846-D44D-890A-B4BEE06659A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0DB7B2-28B1-024C-AB88-209CB2EF12AE}" type="pres">
      <dgm:prSet presAssocID="{04AE9EA1-A5D4-ED49-874F-29E8FE8AB7B6}" presName="compNode" presStyleCnt="0"/>
      <dgm:spPr/>
    </dgm:pt>
    <dgm:pt modelId="{C30CECD8-1A31-3D4F-930B-B83FD2CF694B}" type="pres">
      <dgm:prSet presAssocID="{04AE9EA1-A5D4-ED49-874F-29E8FE8AB7B6}" presName="aNode" presStyleLbl="bgShp" presStyleIdx="0" presStyleCnt="2"/>
      <dgm:spPr/>
      <dgm:t>
        <a:bodyPr/>
        <a:lstStyle/>
        <a:p>
          <a:endParaRPr lang="en-US"/>
        </a:p>
      </dgm:t>
    </dgm:pt>
    <dgm:pt modelId="{A2DD14EE-8B66-DC42-AC43-08309ED82572}" type="pres">
      <dgm:prSet presAssocID="{04AE9EA1-A5D4-ED49-874F-29E8FE8AB7B6}" presName="textNode" presStyleLbl="bgShp" presStyleIdx="0" presStyleCnt="2"/>
      <dgm:spPr/>
      <dgm:t>
        <a:bodyPr/>
        <a:lstStyle/>
        <a:p>
          <a:endParaRPr lang="en-US"/>
        </a:p>
      </dgm:t>
    </dgm:pt>
    <dgm:pt modelId="{C4E0EF78-6DD7-B646-9DD0-6DEEE77A824D}" type="pres">
      <dgm:prSet presAssocID="{04AE9EA1-A5D4-ED49-874F-29E8FE8AB7B6}" presName="compChildNode" presStyleCnt="0"/>
      <dgm:spPr/>
    </dgm:pt>
    <dgm:pt modelId="{017B833F-8D0C-C644-A699-9EBAC41188F5}" type="pres">
      <dgm:prSet presAssocID="{04AE9EA1-A5D4-ED49-874F-29E8FE8AB7B6}" presName="theInnerList" presStyleCnt="0"/>
      <dgm:spPr/>
    </dgm:pt>
    <dgm:pt modelId="{22D7CC07-5696-E94E-939F-D5C5818F6EC4}" type="pres">
      <dgm:prSet presAssocID="{1B415666-ADA6-284C-AB57-82C07DBD851A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E63BC-D23E-5340-805E-F2491C54669C}" type="pres">
      <dgm:prSet presAssocID="{04AE9EA1-A5D4-ED49-874F-29E8FE8AB7B6}" presName="aSpace" presStyleCnt="0"/>
      <dgm:spPr/>
    </dgm:pt>
    <dgm:pt modelId="{9ABB03B2-5EAE-A443-9843-F98327CAA816}" type="pres">
      <dgm:prSet presAssocID="{DC60C65E-26E7-FF4D-BD75-37E73A46A0DB}" presName="compNode" presStyleCnt="0"/>
      <dgm:spPr/>
    </dgm:pt>
    <dgm:pt modelId="{1A7620F1-BF8C-4E42-B172-9A0D5B570694}" type="pres">
      <dgm:prSet presAssocID="{DC60C65E-26E7-FF4D-BD75-37E73A46A0DB}" presName="aNode" presStyleLbl="bgShp" presStyleIdx="1" presStyleCnt="2"/>
      <dgm:spPr/>
      <dgm:t>
        <a:bodyPr/>
        <a:lstStyle/>
        <a:p>
          <a:endParaRPr lang="en-US"/>
        </a:p>
      </dgm:t>
    </dgm:pt>
    <dgm:pt modelId="{AB059DC2-9158-B74A-93A1-3AF405FF3035}" type="pres">
      <dgm:prSet presAssocID="{DC60C65E-26E7-FF4D-BD75-37E73A46A0DB}" presName="textNode" presStyleLbl="bgShp" presStyleIdx="1" presStyleCnt="2"/>
      <dgm:spPr/>
      <dgm:t>
        <a:bodyPr/>
        <a:lstStyle/>
        <a:p>
          <a:endParaRPr lang="en-US"/>
        </a:p>
      </dgm:t>
    </dgm:pt>
    <dgm:pt modelId="{9383C3D8-2907-CD44-92F6-A7BC9A5A33D5}" type="pres">
      <dgm:prSet presAssocID="{DC60C65E-26E7-FF4D-BD75-37E73A46A0DB}" presName="compChildNode" presStyleCnt="0"/>
      <dgm:spPr/>
    </dgm:pt>
    <dgm:pt modelId="{9DB9EF97-4CB7-8643-A7FC-9857776F76DB}" type="pres">
      <dgm:prSet presAssocID="{DC60C65E-26E7-FF4D-BD75-37E73A46A0DB}" presName="theInnerList" presStyleCnt="0"/>
      <dgm:spPr/>
    </dgm:pt>
    <dgm:pt modelId="{6607DF4B-37A4-4F4A-9C79-7F4960C2DC73}" type="pres">
      <dgm:prSet presAssocID="{2296E643-6D34-CC4E-94AB-DB5738FCC080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BE25E0-1C5A-5C41-812D-6D103DB69110}" srcId="{00EC64C0-A846-D44D-890A-B4BEE06659A5}" destId="{DC60C65E-26E7-FF4D-BD75-37E73A46A0DB}" srcOrd="1" destOrd="0" parTransId="{A0D66085-630E-6440-ACDD-B720B65B834D}" sibTransId="{BF8874F7-B62B-C948-872B-692FB5EA4BAD}"/>
    <dgm:cxn modelId="{B5A3691A-B50C-5C40-AB10-48822EFDA73B}" srcId="{00EC64C0-A846-D44D-890A-B4BEE06659A5}" destId="{04AE9EA1-A5D4-ED49-874F-29E8FE8AB7B6}" srcOrd="0" destOrd="0" parTransId="{5DDC1E7D-664B-8342-B2EA-E6D4123E7FFE}" sibTransId="{22573FCD-EBAC-CE4E-9462-F2973562C791}"/>
    <dgm:cxn modelId="{6C73E0D9-1AF4-4CD6-9D31-3B25FA202995}" type="presOf" srcId="{1B415666-ADA6-284C-AB57-82C07DBD851A}" destId="{22D7CC07-5696-E94E-939F-D5C5818F6EC4}" srcOrd="0" destOrd="0" presId="urn:microsoft.com/office/officeart/2005/8/layout/lProcess2"/>
    <dgm:cxn modelId="{9E416231-41A0-477F-9F4E-371A4684D94B}" type="presOf" srcId="{04AE9EA1-A5D4-ED49-874F-29E8FE8AB7B6}" destId="{C30CECD8-1A31-3D4F-930B-B83FD2CF694B}" srcOrd="0" destOrd="0" presId="urn:microsoft.com/office/officeart/2005/8/layout/lProcess2"/>
    <dgm:cxn modelId="{6A930875-7639-437F-8EB2-83B64F8E74D6}" type="presOf" srcId="{DC60C65E-26E7-FF4D-BD75-37E73A46A0DB}" destId="{AB059DC2-9158-B74A-93A1-3AF405FF3035}" srcOrd="1" destOrd="0" presId="urn:microsoft.com/office/officeart/2005/8/layout/lProcess2"/>
    <dgm:cxn modelId="{8B68AA40-1117-4FD7-888C-74D952A8DAE9}" type="presOf" srcId="{04AE9EA1-A5D4-ED49-874F-29E8FE8AB7B6}" destId="{A2DD14EE-8B66-DC42-AC43-08309ED82572}" srcOrd="1" destOrd="0" presId="urn:microsoft.com/office/officeart/2005/8/layout/lProcess2"/>
    <dgm:cxn modelId="{AF740163-29BE-F442-AD1C-DDFD7FA3FB02}" srcId="{DC60C65E-26E7-FF4D-BD75-37E73A46A0DB}" destId="{2296E643-6D34-CC4E-94AB-DB5738FCC080}" srcOrd="0" destOrd="0" parTransId="{7F8F652F-30FE-1849-A991-922862132138}" sibTransId="{ABFB7E90-15F1-EA46-993C-4A62368C4693}"/>
    <dgm:cxn modelId="{A7CAE514-9B8F-44ED-8968-7B8A9D7DCAE7}" type="presOf" srcId="{DC60C65E-26E7-FF4D-BD75-37E73A46A0DB}" destId="{1A7620F1-BF8C-4E42-B172-9A0D5B570694}" srcOrd="0" destOrd="0" presId="urn:microsoft.com/office/officeart/2005/8/layout/lProcess2"/>
    <dgm:cxn modelId="{7DDCAB66-B596-374A-9B60-1A0F03D67F81}" srcId="{04AE9EA1-A5D4-ED49-874F-29E8FE8AB7B6}" destId="{1B415666-ADA6-284C-AB57-82C07DBD851A}" srcOrd="0" destOrd="0" parTransId="{B13EA83A-7E51-3B48-88EC-4A5399DAFB0A}" sibTransId="{C3DC75E0-D9B2-C14A-9E42-861F7B8EE0D3}"/>
    <dgm:cxn modelId="{2E833065-2744-4187-955F-CD0E656A5C93}" type="presOf" srcId="{2296E643-6D34-CC4E-94AB-DB5738FCC080}" destId="{6607DF4B-37A4-4F4A-9C79-7F4960C2DC73}" srcOrd="0" destOrd="0" presId="urn:microsoft.com/office/officeart/2005/8/layout/lProcess2"/>
    <dgm:cxn modelId="{1023D05C-9C0A-4D15-8A96-1EACDB5F248F}" type="presOf" srcId="{00EC64C0-A846-D44D-890A-B4BEE06659A5}" destId="{DDE6136F-0299-0E4D-83CC-CE3BE83B7C35}" srcOrd="0" destOrd="0" presId="urn:microsoft.com/office/officeart/2005/8/layout/lProcess2"/>
    <dgm:cxn modelId="{4B769F7E-4C8F-4F9F-890C-0B974A70BC40}" type="presParOf" srcId="{DDE6136F-0299-0E4D-83CC-CE3BE83B7C35}" destId="{930DB7B2-28B1-024C-AB88-209CB2EF12AE}" srcOrd="0" destOrd="0" presId="urn:microsoft.com/office/officeart/2005/8/layout/lProcess2"/>
    <dgm:cxn modelId="{595FCAEF-F770-43D3-BCB8-338072B5F2AE}" type="presParOf" srcId="{930DB7B2-28B1-024C-AB88-209CB2EF12AE}" destId="{C30CECD8-1A31-3D4F-930B-B83FD2CF694B}" srcOrd="0" destOrd="0" presId="urn:microsoft.com/office/officeart/2005/8/layout/lProcess2"/>
    <dgm:cxn modelId="{5AA02B33-87E5-47D1-923A-C52162EEAA89}" type="presParOf" srcId="{930DB7B2-28B1-024C-AB88-209CB2EF12AE}" destId="{A2DD14EE-8B66-DC42-AC43-08309ED82572}" srcOrd="1" destOrd="0" presId="urn:microsoft.com/office/officeart/2005/8/layout/lProcess2"/>
    <dgm:cxn modelId="{E6736BF9-BCFE-44E2-A859-277519D7A8A0}" type="presParOf" srcId="{930DB7B2-28B1-024C-AB88-209CB2EF12AE}" destId="{C4E0EF78-6DD7-B646-9DD0-6DEEE77A824D}" srcOrd="2" destOrd="0" presId="urn:microsoft.com/office/officeart/2005/8/layout/lProcess2"/>
    <dgm:cxn modelId="{D72AB4DB-7EF1-4489-B91C-8BD2F166C0CB}" type="presParOf" srcId="{C4E0EF78-6DD7-B646-9DD0-6DEEE77A824D}" destId="{017B833F-8D0C-C644-A699-9EBAC41188F5}" srcOrd="0" destOrd="0" presId="urn:microsoft.com/office/officeart/2005/8/layout/lProcess2"/>
    <dgm:cxn modelId="{C6AA4974-CF53-44BA-91C1-2F06783B7E2F}" type="presParOf" srcId="{017B833F-8D0C-C644-A699-9EBAC41188F5}" destId="{22D7CC07-5696-E94E-939F-D5C5818F6EC4}" srcOrd="0" destOrd="0" presId="urn:microsoft.com/office/officeart/2005/8/layout/lProcess2"/>
    <dgm:cxn modelId="{6FECF133-67D0-49FE-8EF3-6588EC03E97C}" type="presParOf" srcId="{DDE6136F-0299-0E4D-83CC-CE3BE83B7C35}" destId="{280E63BC-D23E-5340-805E-F2491C54669C}" srcOrd="1" destOrd="0" presId="urn:microsoft.com/office/officeart/2005/8/layout/lProcess2"/>
    <dgm:cxn modelId="{D5213270-7A24-4E4A-BF08-588985D2294A}" type="presParOf" srcId="{DDE6136F-0299-0E4D-83CC-CE3BE83B7C35}" destId="{9ABB03B2-5EAE-A443-9843-F98327CAA816}" srcOrd="2" destOrd="0" presId="urn:microsoft.com/office/officeart/2005/8/layout/lProcess2"/>
    <dgm:cxn modelId="{2A6CE27B-4323-491B-9D33-185347DDBB0F}" type="presParOf" srcId="{9ABB03B2-5EAE-A443-9843-F98327CAA816}" destId="{1A7620F1-BF8C-4E42-B172-9A0D5B570694}" srcOrd="0" destOrd="0" presId="urn:microsoft.com/office/officeart/2005/8/layout/lProcess2"/>
    <dgm:cxn modelId="{FEAA06B2-DD29-4E4F-A658-54E55E50BCBE}" type="presParOf" srcId="{9ABB03B2-5EAE-A443-9843-F98327CAA816}" destId="{AB059DC2-9158-B74A-93A1-3AF405FF3035}" srcOrd="1" destOrd="0" presId="urn:microsoft.com/office/officeart/2005/8/layout/lProcess2"/>
    <dgm:cxn modelId="{3A4B3E8F-A740-48C3-8622-6A0D018A1691}" type="presParOf" srcId="{9ABB03B2-5EAE-A443-9843-F98327CAA816}" destId="{9383C3D8-2907-CD44-92F6-A7BC9A5A33D5}" srcOrd="2" destOrd="0" presId="urn:microsoft.com/office/officeart/2005/8/layout/lProcess2"/>
    <dgm:cxn modelId="{18B32533-BDF3-434C-B03D-97873E803D85}" type="presParOf" srcId="{9383C3D8-2907-CD44-92F6-A7BC9A5A33D5}" destId="{9DB9EF97-4CB7-8643-A7FC-9857776F76DB}" srcOrd="0" destOrd="0" presId="urn:microsoft.com/office/officeart/2005/8/layout/lProcess2"/>
    <dgm:cxn modelId="{40A3D4BE-EDB3-4568-AAAA-A611DC3F5D51}" type="presParOf" srcId="{9DB9EF97-4CB7-8643-A7FC-9857776F76DB}" destId="{6607DF4B-37A4-4F4A-9C79-7F4960C2DC73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0D8FC1-D5E7-3049-B5D6-1EAF745848E1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190775-D1E7-F04C-B761-40D06BE3C45C}">
      <dgm:prSet phldrT="[Text]"/>
      <dgm:spPr>
        <a:solidFill>
          <a:srgbClr val="FF6600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en-GB" dirty="0" smtClean="0">
              <a:latin typeface="Avenir Next"/>
            </a:rPr>
            <a:t>Make more </a:t>
          </a:r>
          <a:r>
            <a:rPr lang="en-GB" dirty="0" smtClean="0">
              <a:latin typeface="Avenir Next"/>
            </a:rPr>
            <a:t>cells		</a:t>
          </a:r>
          <a:r>
            <a:rPr lang="en-GB" b="1" i="0" dirty="0" smtClean="0">
              <a:ln>
                <a:solidFill>
                  <a:srgbClr val="5B125A"/>
                </a:solidFill>
              </a:ln>
              <a:solidFill>
                <a:schemeClr val="tx1"/>
              </a:solidFill>
              <a:latin typeface="Avenir Next"/>
            </a:rPr>
            <a:t>proliferate</a:t>
          </a:r>
          <a:endParaRPr lang="en-US" b="0" i="0" dirty="0">
            <a:ln>
              <a:solidFill>
                <a:srgbClr val="5B125A"/>
              </a:solidFill>
            </a:ln>
            <a:solidFill>
              <a:schemeClr val="tx1"/>
            </a:solidFill>
          </a:endParaRPr>
        </a:p>
      </dgm:t>
    </dgm:pt>
    <dgm:pt modelId="{E45F052F-CF57-A84D-840C-34A1B8FF42B2}" type="parTrans" cxnId="{049D4A63-4113-794C-AE2E-A600EC9E9A6F}">
      <dgm:prSet/>
      <dgm:spPr/>
      <dgm:t>
        <a:bodyPr/>
        <a:lstStyle/>
        <a:p>
          <a:endParaRPr lang="en-US"/>
        </a:p>
      </dgm:t>
    </dgm:pt>
    <dgm:pt modelId="{5C21F03B-B604-F542-BD0A-D529C3F64C30}" type="sibTrans" cxnId="{049D4A63-4113-794C-AE2E-A600EC9E9A6F}">
      <dgm:prSet/>
      <dgm:spPr/>
      <dgm:t>
        <a:bodyPr/>
        <a:lstStyle/>
        <a:p>
          <a:endParaRPr lang="en-US"/>
        </a:p>
      </dgm:t>
    </dgm:pt>
    <dgm:pt modelId="{477F866A-D480-3349-AD25-980B05B414AA}">
      <dgm:prSet phldrT="[Text]"/>
      <dgm:spPr>
        <a:solidFill>
          <a:schemeClr val="accent6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en-GB" dirty="0" smtClean="0">
              <a:latin typeface="Avenir Next"/>
            </a:rPr>
            <a:t>Behave in certain ways </a:t>
          </a:r>
          <a:r>
            <a:rPr lang="en-GB" dirty="0" smtClean="0">
              <a:latin typeface="Avenir Next"/>
            </a:rPr>
            <a:t>	</a:t>
          </a:r>
          <a:r>
            <a:rPr lang="en-GB" b="1" i="0" dirty="0" smtClean="0">
              <a:ln>
                <a:solidFill>
                  <a:srgbClr val="5B125A"/>
                </a:solidFill>
              </a:ln>
              <a:solidFill>
                <a:schemeClr val="tx1"/>
              </a:solidFill>
              <a:latin typeface="Avenir Next"/>
            </a:rPr>
            <a:t>differentiate</a:t>
          </a:r>
          <a:endParaRPr lang="en-US" b="0" i="0" dirty="0">
            <a:ln>
              <a:solidFill>
                <a:srgbClr val="5B125A"/>
              </a:solidFill>
            </a:ln>
            <a:solidFill>
              <a:schemeClr val="tx1"/>
            </a:solidFill>
          </a:endParaRPr>
        </a:p>
      </dgm:t>
    </dgm:pt>
    <dgm:pt modelId="{A235CE20-73A0-AB49-A395-E810B9CEA833}" type="parTrans" cxnId="{58272B39-A432-1A44-8A55-3DC7D8B25BAA}">
      <dgm:prSet/>
      <dgm:spPr/>
      <dgm:t>
        <a:bodyPr/>
        <a:lstStyle/>
        <a:p>
          <a:endParaRPr lang="en-US"/>
        </a:p>
      </dgm:t>
    </dgm:pt>
    <dgm:pt modelId="{5CAF8D9A-9A11-1A4B-B420-87F9BE3BCE89}" type="sibTrans" cxnId="{58272B39-A432-1A44-8A55-3DC7D8B25BAA}">
      <dgm:prSet/>
      <dgm:spPr/>
      <dgm:t>
        <a:bodyPr/>
        <a:lstStyle/>
        <a:p>
          <a:endParaRPr lang="en-US"/>
        </a:p>
      </dgm:t>
    </dgm:pt>
    <dgm:pt modelId="{763F935E-7841-084F-9671-F1EAE157BD81}">
      <dgm:prSet phldrT="[Text]"/>
      <dgm:spPr>
        <a:solidFill>
          <a:schemeClr val="bg2">
            <a:lumMod val="75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en-GB" dirty="0" smtClean="0">
              <a:latin typeface="Avenir Next"/>
            </a:rPr>
            <a:t>Move into </a:t>
          </a:r>
          <a:r>
            <a:rPr lang="en-GB" dirty="0" smtClean="0">
              <a:latin typeface="Avenir Next"/>
            </a:rPr>
            <a:t>scaffold		</a:t>
          </a:r>
          <a:r>
            <a:rPr lang="en-GB" b="1" i="0" dirty="0" smtClean="0">
              <a:ln>
                <a:solidFill>
                  <a:srgbClr val="5B125A"/>
                </a:solidFill>
              </a:ln>
              <a:solidFill>
                <a:schemeClr val="tx1"/>
              </a:solidFill>
              <a:latin typeface="Avenir Next"/>
            </a:rPr>
            <a:t>migrate</a:t>
          </a:r>
          <a:endParaRPr lang="en-US" b="0" i="0" dirty="0">
            <a:ln>
              <a:solidFill>
                <a:srgbClr val="5B125A"/>
              </a:solidFill>
            </a:ln>
            <a:solidFill>
              <a:schemeClr val="tx1"/>
            </a:solidFill>
          </a:endParaRPr>
        </a:p>
      </dgm:t>
    </dgm:pt>
    <dgm:pt modelId="{49EFCF38-F13E-DA43-BB7D-C49B1E3F1130}" type="parTrans" cxnId="{35F206F9-ECDE-544D-89DD-86905F38D773}">
      <dgm:prSet/>
      <dgm:spPr/>
      <dgm:t>
        <a:bodyPr/>
        <a:lstStyle/>
        <a:p>
          <a:endParaRPr lang="en-US"/>
        </a:p>
      </dgm:t>
    </dgm:pt>
    <dgm:pt modelId="{5B3AECDC-2EC8-0A48-8C58-BE6DC8750D5C}" type="sibTrans" cxnId="{35F206F9-ECDE-544D-89DD-86905F38D773}">
      <dgm:prSet/>
      <dgm:spPr/>
      <dgm:t>
        <a:bodyPr/>
        <a:lstStyle/>
        <a:p>
          <a:endParaRPr lang="en-US"/>
        </a:p>
      </dgm:t>
    </dgm:pt>
    <dgm:pt modelId="{1212EB80-A756-0C48-8BDC-E5F9390B2C8A}" type="pres">
      <dgm:prSet presAssocID="{770D8FC1-D5E7-3049-B5D6-1EAF745848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6CAFA4-7D92-F14C-9DE8-02849B62EE3F}" type="pres">
      <dgm:prSet presAssocID="{A0190775-D1E7-F04C-B761-40D06BE3C45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9A88B-F88D-C242-8063-BF5AD3B36D59}" type="pres">
      <dgm:prSet presAssocID="{5C21F03B-B604-F542-BD0A-D529C3F64C30}" presName="spacer" presStyleCnt="0"/>
      <dgm:spPr/>
    </dgm:pt>
    <dgm:pt modelId="{A75ABA0B-A9E2-A24D-9DEE-E3C9C284AC3E}" type="pres">
      <dgm:prSet presAssocID="{477F866A-D480-3349-AD25-980B05B414A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3AAB8F-35A2-E644-A165-A96783C03324}" type="pres">
      <dgm:prSet presAssocID="{5CAF8D9A-9A11-1A4B-B420-87F9BE3BCE89}" presName="spacer" presStyleCnt="0"/>
      <dgm:spPr/>
    </dgm:pt>
    <dgm:pt modelId="{95794721-D0FC-3B48-8C7C-E32EC9B5DFAD}" type="pres">
      <dgm:prSet presAssocID="{763F935E-7841-084F-9671-F1EAE157BD8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7A67C3-982A-4D6B-92F3-AA547AEDFCDE}" type="presOf" srcId="{477F866A-D480-3349-AD25-980B05B414AA}" destId="{A75ABA0B-A9E2-A24D-9DEE-E3C9C284AC3E}" srcOrd="0" destOrd="0" presId="urn:microsoft.com/office/officeart/2005/8/layout/vList2"/>
    <dgm:cxn modelId="{87CDE2BC-724D-4436-9282-8A3CF6DB0EC6}" type="presOf" srcId="{A0190775-D1E7-F04C-B761-40D06BE3C45C}" destId="{FF6CAFA4-7D92-F14C-9DE8-02849B62EE3F}" srcOrd="0" destOrd="0" presId="urn:microsoft.com/office/officeart/2005/8/layout/vList2"/>
    <dgm:cxn modelId="{35F206F9-ECDE-544D-89DD-86905F38D773}" srcId="{770D8FC1-D5E7-3049-B5D6-1EAF745848E1}" destId="{763F935E-7841-084F-9671-F1EAE157BD81}" srcOrd="2" destOrd="0" parTransId="{49EFCF38-F13E-DA43-BB7D-C49B1E3F1130}" sibTransId="{5B3AECDC-2EC8-0A48-8C58-BE6DC8750D5C}"/>
    <dgm:cxn modelId="{EAC652A8-13E2-4E6E-A50F-9C17978D0957}" type="presOf" srcId="{763F935E-7841-084F-9671-F1EAE157BD81}" destId="{95794721-D0FC-3B48-8C7C-E32EC9B5DFAD}" srcOrd="0" destOrd="0" presId="urn:microsoft.com/office/officeart/2005/8/layout/vList2"/>
    <dgm:cxn modelId="{049D4A63-4113-794C-AE2E-A600EC9E9A6F}" srcId="{770D8FC1-D5E7-3049-B5D6-1EAF745848E1}" destId="{A0190775-D1E7-F04C-B761-40D06BE3C45C}" srcOrd="0" destOrd="0" parTransId="{E45F052F-CF57-A84D-840C-34A1B8FF42B2}" sibTransId="{5C21F03B-B604-F542-BD0A-D529C3F64C30}"/>
    <dgm:cxn modelId="{58272B39-A432-1A44-8A55-3DC7D8B25BAA}" srcId="{770D8FC1-D5E7-3049-B5D6-1EAF745848E1}" destId="{477F866A-D480-3349-AD25-980B05B414AA}" srcOrd="1" destOrd="0" parTransId="{A235CE20-73A0-AB49-A395-E810B9CEA833}" sibTransId="{5CAF8D9A-9A11-1A4B-B420-87F9BE3BCE89}"/>
    <dgm:cxn modelId="{4D8C0D29-5912-4B58-94D2-1481E6351B12}" type="presOf" srcId="{770D8FC1-D5E7-3049-B5D6-1EAF745848E1}" destId="{1212EB80-A756-0C48-8BDC-E5F9390B2C8A}" srcOrd="0" destOrd="0" presId="urn:microsoft.com/office/officeart/2005/8/layout/vList2"/>
    <dgm:cxn modelId="{7537CE40-338F-4C76-AA71-500B8E966906}" type="presParOf" srcId="{1212EB80-A756-0C48-8BDC-E5F9390B2C8A}" destId="{FF6CAFA4-7D92-F14C-9DE8-02849B62EE3F}" srcOrd="0" destOrd="0" presId="urn:microsoft.com/office/officeart/2005/8/layout/vList2"/>
    <dgm:cxn modelId="{8880719C-C517-4242-B6E1-B05DBEE4F5C6}" type="presParOf" srcId="{1212EB80-A756-0C48-8BDC-E5F9390B2C8A}" destId="{C219A88B-F88D-C242-8063-BF5AD3B36D59}" srcOrd="1" destOrd="0" presId="urn:microsoft.com/office/officeart/2005/8/layout/vList2"/>
    <dgm:cxn modelId="{AFDF1C9C-A129-4F4E-94C7-17CA2081F34F}" type="presParOf" srcId="{1212EB80-A756-0C48-8BDC-E5F9390B2C8A}" destId="{A75ABA0B-A9E2-A24D-9DEE-E3C9C284AC3E}" srcOrd="2" destOrd="0" presId="urn:microsoft.com/office/officeart/2005/8/layout/vList2"/>
    <dgm:cxn modelId="{696B2142-DAFB-4B82-AF83-24677E99BD14}" type="presParOf" srcId="{1212EB80-A756-0C48-8BDC-E5F9390B2C8A}" destId="{453AAB8F-35A2-E644-A165-A96783C03324}" srcOrd="3" destOrd="0" presId="urn:microsoft.com/office/officeart/2005/8/layout/vList2"/>
    <dgm:cxn modelId="{BFED1923-0F71-4EFF-A0DF-0D3C5FDCC68B}" type="presParOf" srcId="{1212EB80-A756-0C48-8BDC-E5F9390B2C8A}" destId="{95794721-D0FC-3B48-8C7C-E32EC9B5DFA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1A7A47-D3CE-E444-AB74-0AD53F2706CD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A07766-7FF1-6940-9214-22B8DE257CD0}">
      <dgm:prSet/>
      <dgm:spPr>
        <a:solidFill>
          <a:schemeClr val="accent6">
            <a:lumMod val="50000"/>
          </a:schemeClr>
        </a:solidFill>
        <a:scene3d>
          <a:camera prst="orthographicFront"/>
          <a:lightRig rig="flood" dir="t"/>
        </a:scene3d>
        <a:sp3d prstMaterial="plastic">
          <a:bevelT w="139700" h="152400"/>
          <a:bevelB w="152400" h="146050"/>
        </a:sp3d>
      </dgm:spPr>
      <dgm:t>
        <a:bodyPr/>
        <a:lstStyle/>
        <a:p>
          <a:pPr rtl="0"/>
          <a:r>
            <a:rPr lang="en-US" dirty="0" smtClean="0"/>
            <a:t>Jelly on the outside, liquid on the inside!</a:t>
          </a:r>
          <a:endParaRPr lang="en-US" dirty="0"/>
        </a:p>
      </dgm:t>
    </dgm:pt>
    <dgm:pt modelId="{21DD2961-D082-6646-9A36-AA1295AA54DB}" type="parTrans" cxnId="{ED2FC2D8-476D-AA4A-B7D8-6F72CB0A6054}">
      <dgm:prSet/>
      <dgm:spPr/>
      <dgm:t>
        <a:bodyPr/>
        <a:lstStyle/>
        <a:p>
          <a:endParaRPr lang="en-US"/>
        </a:p>
      </dgm:t>
    </dgm:pt>
    <dgm:pt modelId="{5CEBAFB8-E3CF-234D-B271-9A52A0557B17}" type="sibTrans" cxnId="{ED2FC2D8-476D-AA4A-B7D8-6F72CB0A6054}">
      <dgm:prSet/>
      <dgm:spPr/>
      <dgm:t>
        <a:bodyPr/>
        <a:lstStyle/>
        <a:p>
          <a:endParaRPr lang="en-US"/>
        </a:p>
      </dgm:t>
    </dgm:pt>
    <dgm:pt modelId="{864B100D-D0DE-6845-ABB8-B027C21154F3}">
      <dgm:prSet/>
      <dgm:spPr>
        <a:solidFill>
          <a:schemeClr val="tx2">
            <a:lumMod val="75000"/>
          </a:schemeClr>
        </a:solidFill>
        <a:scene3d>
          <a:camera prst="orthographicFront"/>
          <a:lightRig rig="harsh" dir="t"/>
        </a:scene3d>
        <a:sp3d prstMaterial="plastic">
          <a:bevelT w="165100" h="158750"/>
          <a:bevelB w="152400" h="152400"/>
        </a:sp3d>
      </dgm:spPr>
      <dgm:t>
        <a:bodyPr/>
        <a:lstStyle/>
        <a:p>
          <a:pPr rtl="0"/>
          <a:r>
            <a:rPr lang="en-US" dirty="0" smtClean="0"/>
            <a:t>The </a:t>
          </a:r>
          <a:r>
            <a:rPr lang="en-US" b="1" dirty="0" smtClean="0"/>
            <a:t>calcium</a:t>
          </a:r>
          <a:r>
            <a:rPr lang="en-US" dirty="0" smtClean="0"/>
            <a:t> holds the long </a:t>
          </a:r>
          <a:r>
            <a:rPr lang="en-US" b="1" dirty="0" smtClean="0"/>
            <a:t>alginate</a:t>
          </a:r>
          <a:r>
            <a:rPr lang="en-US" dirty="0" smtClean="0"/>
            <a:t> molecules together, and a jelly forms</a:t>
          </a:r>
          <a:endParaRPr lang="en-US" dirty="0"/>
        </a:p>
      </dgm:t>
    </dgm:pt>
    <dgm:pt modelId="{8D3FFA9D-40D3-754B-944D-76F1FB2CFD4E}" type="sibTrans" cxnId="{A12457B1-9938-F245-93A8-395D1269C029}">
      <dgm:prSet/>
      <dgm:spPr/>
      <dgm:t>
        <a:bodyPr/>
        <a:lstStyle/>
        <a:p>
          <a:endParaRPr lang="en-US"/>
        </a:p>
      </dgm:t>
    </dgm:pt>
    <dgm:pt modelId="{DDFEC06F-79EE-C04F-8FB7-0BE23793E510}" type="parTrans" cxnId="{A12457B1-9938-F245-93A8-395D1269C029}">
      <dgm:prSet/>
      <dgm:spPr/>
      <dgm:t>
        <a:bodyPr/>
        <a:lstStyle/>
        <a:p>
          <a:endParaRPr lang="en-US"/>
        </a:p>
      </dgm:t>
    </dgm:pt>
    <dgm:pt modelId="{01DE8C11-91AF-B042-818D-37E5F5736F68}">
      <dgm:prSet/>
      <dgm:spPr>
        <a:solidFill>
          <a:srgbClr val="102A0E"/>
        </a:solidFill>
        <a:scene3d>
          <a:camera prst="orthographicFront"/>
          <a:lightRig rig="brightRoom" dir="t"/>
        </a:scene3d>
        <a:sp3d prstMaterial="plastic">
          <a:bevelT w="139700" h="139700"/>
          <a:bevelB w="139700" h="139700"/>
        </a:sp3d>
      </dgm:spPr>
      <dgm:t>
        <a:bodyPr/>
        <a:lstStyle/>
        <a:p>
          <a:pPr rtl="0"/>
          <a:r>
            <a:rPr lang="en-US" dirty="0" smtClean="0">
              <a:latin typeface="Avenir Next"/>
            </a:rPr>
            <a:t>Blend the sodium (Na+) </a:t>
          </a:r>
          <a:r>
            <a:rPr lang="en-US" b="1" dirty="0" smtClean="0">
              <a:latin typeface="Avenir Next"/>
            </a:rPr>
            <a:t>alginate</a:t>
          </a:r>
          <a:r>
            <a:rPr lang="en-US" dirty="0" smtClean="0">
              <a:latin typeface="Avenir Next"/>
            </a:rPr>
            <a:t> into the juices</a:t>
          </a:r>
          <a:endParaRPr lang="en-US" dirty="0">
            <a:latin typeface="Avenir Next"/>
          </a:endParaRPr>
        </a:p>
      </dgm:t>
    </dgm:pt>
    <dgm:pt modelId="{75642F20-D009-A144-9927-25C962D2F634}" type="sibTrans" cxnId="{F56E914E-545F-1244-B58B-636C684665F9}">
      <dgm:prSet/>
      <dgm:spPr/>
      <dgm:t>
        <a:bodyPr/>
        <a:lstStyle/>
        <a:p>
          <a:endParaRPr lang="en-US"/>
        </a:p>
      </dgm:t>
    </dgm:pt>
    <dgm:pt modelId="{36594536-AEFE-A84C-B28C-13486ACB7E7A}" type="parTrans" cxnId="{F56E914E-545F-1244-B58B-636C684665F9}">
      <dgm:prSet/>
      <dgm:spPr/>
      <dgm:t>
        <a:bodyPr/>
        <a:lstStyle/>
        <a:p>
          <a:endParaRPr lang="en-US"/>
        </a:p>
      </dgm:t>
    </dgm:pt>
    <dgm:pt modelId="{6C137212-A7DF-F44B-B030-89BBE5688A90}">
      <dgm:prSet/>
      <dgm:spPr>
        <a:solidFill>
          <a:schemeClr val="bg2">
            <a:lumMod val="75000"/>
          </a:schemeClr>
        </a:solidFill>
        <a:scene3d>
          <a:camera prst="orthographicFront"/>
          <a:lightRig rig="flood" dir="t"/>
        </a:scene3d>
        <a:sp3d prstMaterial="plastic">
          <a:bevelT w="139700" h="139700"/>
          <a:bevelB w="139700" h="139700"/>
        </a:sp3d>
      </dgm:spPr>
      <dgm:t>
        <a:bodyPr/>
        <a:lstStyle/>
        <a:p>
          <a:pPr rtl="0"/>
          <a:r>
            <a:rPr lang="en-US" dirty="0" smtClean="0"/>
            <a:t>Drop the mixtures into a </a:t>
          </a:r>
          <a:r>
            <a:rPr lang="en-US" b="1" dirty="0" smtClean="0"/>
            <a:t>calcium</a:t>
          </a:r>
          <a:r>
            <a:rPr lang="en-US" dirty="0" smtClean="0"/>
            <a:t> lactate bath</a:t>
          </a:r>
          <a:endParaRPr lang="en-US" dirty="0"/>
        </a:p>
      </dgm:t>
    </dgm:pt>
    <dgm:pt modelId="{F81585FF-C6EE-AA4A-8CEF-E2E31F9AEABD}" type="sibTrans" cxnId="{6AFBDBF9-FF3C-DA48-9B35-D9CD1F0853E3}">
      <dgm:prSet/>
      <dgm:spPr/>
      <dgm:t>
        <a:bodyPr/>
        <a:lstStyle/>
        <a:p>
          <a:endParaRPr lang="en-US"/>
        </a:p>
      </dgm:t>
    </dgm:pt>
    <dgm:pt modelId="{769BD51E-FBD0-6A4D-8FDF-F2631AF622F0}" type="parTrans" cxnId="{6AFBDBF9-FF3C-DA48-9B35-D9CD1F0853E3}">
      <dgm:prSet/>
      <dgm:spPr/>
      <dgm:t>
        <a:bodyPr/>
        <a:lstStyle/>
        <a:p>
          <a:endParaRPr lang="en-US"/>
        </a:p>
      </dgm:t>
    </dgm:pt>
    <dgm:pt modelId="{89351CAB-18F1-D443-9739-A9A3BA81F102}">
      <dgm:prSet/>
      <dgm:spPr>
        <a:solidFill>
          <a:schemeClr val="accent2">
            <a:lumMod val="50000"/>
          </a:schemeClr>
        </a:solidFill>
        <a:scene3d>
          <a:camera prst="orthographicFront"/>
          <a:lightRig rig="flood" dir="t"/>
        </a:scene3d>
        <a:sp3d contourW="12700" prstMaterial="plastic">
          <a:bevelT w="146050" h="139700"/>
          <a:bevelB w="139700" h="146050"/>
          <a:contourClr>
            <a:schemeClr val="accent2"/>
          </a:contourClr>
        </a:sp3d>
      </dgm:spPr>
      <dgm:t>
        <a:bodyPr/>
        <a:lstStyle/>
        <a:p>
          <a:pPr rtl="0"/>
          <a:r>
            <a:rPr lang="en-US" b="1" dirty="0" smtClean="0"/>
            <a:t>Alginate</a:t>
          </a:r>
          <a:r>
            <a:rPr lang="en-US" dirty="0" smtClean="0"/>
            <a:t> is made from seaweed, a natural material!</a:t>
          </a:r>
          <a:endParaRPr lang="en-US" dirty="0"/>
        </a:p>
      </dgm:t>
    </dgm:pt>
    <dgm:pt modelId="{44C59166-B86B-3740-87EF-9C4D8ECD479B}" type="sibTrans" cxnId="{8625E37C-6969-5C44-A8A3-BB526790E7E8}">
      <dgm:prSet/>
      <dgm:spPr/>
      <dgm:t>
        <a:bodyPr/>
        <a:lstStyle/>
        <a:p>
          <a:endParaRPr lang="en-US"/>
        </a:p>
      </dgm:t>
    </dgm:pt>
    <dgm:pt modelId="{53E9077C-2813-B043-B8E3-3AD0F62077B8}" type="parTrans" cxnId="{8625E37C-6969-5C44-A8A3-BB526790E7E8}">
      <dgm:prSet/>
      <dgm:spPr/>
      <dgm:t>
        <a:bodyPr/>
        <a:lstStyle/>
        <a:p>
          <a:endParaRPr lang="en-US"/>
        </a:p>
      </dgm:t>
    </dgm:pt>
    <dgm:pt modelId="{ECB48832-0B49-594F-8A75-EB5E9AC93142}" type="pres">
      <dgm:prSet presAssocID="{841A7A47-D3CE-E444-AB74-0AD53F2706C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21EF08-174E-B54B-BFFF-D10F1828EC7E}" type="pres">
      <dgm:prSet presAssocID="{841A7A47-D3CE-E444-AB74-0AD53F2706CD}" presName="arrow" presStyleLbl="bgShp" presStyleIdx="0" presStyleCnt="1"/>
      <dgm:spPr>
        <a:solidFill>
          <a:schemeClr val="accent1">
            <a:lumMod val="50000"/>
          </a:schemeClr>
        </a:solidFill>
        <a:scene3d>
          <a:camera prst="orthographicFront"/>
          <a:lightRig rig="threePt" dir="t"/>
        </a:scene3d>
        <a:sp3d>
          <a:bevelT w="152400" prst="riblet"/>
          <a:bevelB w="158750" prst="riblet"/>
        </a:sp3d>
      </dgm:spPr>
      <dgm:t>
        <a:bodyPr/>
        <a:lstStyle/>
        <a:p>
          <a:endParaRPr lang="en-US"/>
        </a:p>
      </dgm:t>
    </dgm:pt>
    <dgm:pt modelId="{47A75702-EF13-1448-8814-D65E7EDF7EBB}" type="pres">
      <dgm:prSet presAssocID="{841A7A47-D3CE-E444-AB74-0AD53F2706CD}" presName="linearProcess" presStyleCnt="0"/>
      <dgm:spPr/>
    </dgm:pt>
    <dgm:pt modelId="{677A870C-2E13-394D-A77E-F8388542B3DA}" type="pres">
      <dgm:prSet presAssocID="{01DE8C11-91AF-B042-818D-37E5F5736F6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E7B6C-94D7-C944-9FAE-62F814FDA871}" type="pres">
      <dgm:prSet presAssocID="{75642F20-D009-A144-9927-25C962D2F634}" presName="sibTrans" presStyleCnt="0"/>
      <dgm:spPr/>
    </dgm:pt>
    <dgm:pt modelId="{62DBB2AC-FEFC-514E-823E-8F4C0B043B88}" type="pres">
      <dgm:prSet presAssocID="{89351CAB-18F1-D443-9739-A9A3BA81F102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05FF1C-6968-E64E-8799-E0FB7D94B252}" type="pres">
      <dgm:prSet presAssocID="{44C59166-B86B-3740-87EF-9C4D8ECD479B}" presName="sibTrans" presStyleCnt="0"/>
      <dgm:spPr/>
    </dgm:pt>
    <dgm:pt modelId="{25081A0E-074E-2B43-AB16-A12EA1E50BBA}" type="pres">
      <dgm:prSet presAssocID="{6C137212-A7DF-F44B-B030-89BBE5688A90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E5F9C-AD88-944C-9A07-350C7C1B83EC}" type="pres">
      <dgm:prSet presAssocID="{F81585FF-C6EE-AA4A-8CEF-E2E31F9AEABD}" presName="sibTrans" presStyleCnt="0"/>
      <dgm:spPr/>
    </dgm:pt>
    <dgm:pt modelId="{9A8EB251-57E2-DE41-8135-950B5C7C2D26}" type="pres">
      <dgm:prSet presAssocID="{864B100D-D0DE-6845-ABB8-B027C21154F3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B6716-2D49-2846-94CC-4BEC547560CA}" type="pres">
      <dgm:prSet presAssocID="{8D3FFA9D-40D3-754B-944D-76F1FB2CFD4E}" presName="sibTrans" presStyleCnt="0"/>
      <dgm:spPr/>
    </dgm:pt>
    <dgm:pt modelId="{286962AA-614E-B041-A862-1EB6BFBA1F2E}" type="pres">
      <dgm:prSet presAssocID="{F3A07766-7FF1-6940-9214-22B8DE257CD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2241A0-6C15-4444-B3BF-6F00979AA383}" type="presOf" srcId="{F3A07766-7FF1-6940-9214-22B8DE257CD0}" destId="{286962AA-614E-B041-A862-1EB6BFBA1F2E}" srcOrd="0" destOrd="0" presId="urn:microsoft.com/office/officeart/2005/8/layout/hProcess9"/>
    <dgm:cxn modelId="{6AFBDBF9-FF3C-DA48-9B35-D9CD1F0853E3}" srcId="{841A7A47-D3CE-E444-AB74-0AD53F2706CD}" destId="{6C137212-A7DF-F44B-B030-89BBE5688A90}" srcOrd="2" destOrd="0" parTransId="{769BD51E-FBD0-6A4D-8FDF-F2631AF622F0}" sibTransId="{F81585FF-C6EE-AA4A-8CEF-E2E31F9AEABD}"/>
    <dgm:cxn modelId="{ED2FC2D8-476D-AA4A-B7D8-6F72CB0A6054}" srcId="{841A7A47-D3CE-E444-AB74-0AD53F2706CD}" destId="{F3A07766-7FF1-6940-9214-22B8DE257CD0}" srcOrd="4" destOrd="0" parTransId="{21DD2961-D082-6646-9A36-AA1295AA54DB}" sibTransId="{5CEBAFB8-E3CF-234D-B271-9A52A0557B17}"/>
    <dgm:cxn modelId="{11C5A2CA-CB12-9745-A23F-AB433A9F6B29}" type="presOf" srcId="{6C137212-A7DF-F44B-B030-89BBE5688A90}" destId="{25081A0E-074E-2B43-AB16-A12EA1E50BBA}" srcOrd="0" destOrd="0" presId="urn:microsoft.com/office/officeart/2005/8/layout/hProcess9"/>
    <dgm:cxn modelId="{6EFC3E38-A4E1-424A-9341-67281A7CE21F}" type="presOf" srcId="{841A7A47-D3CE-E444-AB74-0AD53F2706CD}" destId="{ECB48832-0B49-594F-8A75-EB5E9AC93142}" srcOrd="0" destOrd="0" presId="urn:microsoft.com/office/officeart/2005/8/layout/hProcess9"/>
    <dgm:cxn modelId="{A12457B1-9938-F245-93A8-395D1269C029}" srcId="{841A7A47-D3CE-E444-AB74-0AD53F2706CD}" destId="{864B100D-D0DE-6845-ABB8-B027C21154F3}" srcOrd="3" destOrd="0" parTransId="{DDFEC06F-79EE-C04F-8FB7-0BE23793E510}" sibTransId="{8D3FFA9D-40D3-754B-944D-76F1FB2CFD4E}"/>
    <dgm:cxn modelId="{F62D8768-D686-7348-9037-49BFBDE00690}" type="presOf" srcId="{89351CAB-18F1-D443-9739-A9A3BA81F102}" destId="{62DBB2AC-FEFC-514E-823E-8F4C0B043B88}" srcOrd="0" destOrd="0" presId="urn:microsoft.com/office/officeart/2005/8/layout/hProcess9"/>
    <dgm:cxn modelId="{806126DD-40CF-CF42-A8C2-09EC6189E97B}" type="presOf" srcId="{864B100D-D0DE-6845-ABB8-B027C21154F3}" destId="{9A8EB251-57E2-DE41-8135-950B5C7C2D26}" srcOrd="0" destOrd="0" presId="urn:microsoft.com/office/officeart/2005/8/layout/hProcess9"/>
    <dgm:cxn modelId="{6A1FA4DA-31ED-C945-860E-DDEF25F22E1A}" type="presOf" srcId="{01DE8C11-91AF-B042-818D-37E5F5736F68}" destId="{677A870C-2E13-394D-A77E-F8388542B3DA}" srcOrd="0" destOrd="0" presId="urn:microsoft.com/office/officeart/2005/8/layout/hProcess9"/>
    <dgm:cxn modelId="{F56E914E-545F-1244-B58B-636C684665F9}" srcId="{841A7A47-D3CE-E444-AB74-0AD53F2706CD}" destId="{01DE8C11-91AF-B042-818D-37E5F5736F68}" srcOrd="0" destOrd="0" parTransId="{36594536-AEFE-A84C-B28C-13486ACB7E7A}" sibTransId="{75642F20-D009-A144-9927-25C962D2F634}"/>
    <dgm:cxn modelId="{8625E37C-6969-5C44-A8A3-BB526790E7E8}" srcId="{841A7A47-D3CE-E444-AB74-0AD53F2706CD}" destId="{89351CAB-18F1-D443-9739-A9A3BA81F102}" srcOrd="1" destOrd="0" parTransId="{53E9077C-2813-B043-B8E3-3AD0F62077B8}" sibTransId="{44C59166-B86B-3740-87EF-9C4D8ECD479B}"/>
    <dgm:cxn modelId="{F58F4694-FD4D-3640-ABB2-05F16742A3C1}" type="presParOf" srcId="{ECB48832-0B49-594F-8A75-EB5E9AC93142}" destId="{1E21EF08-174E-B54B-BFFF-D10F1828EC7E}" srcOrd="0" destOrd="0" presId="urn:microsoft.com/office/officeart/2005/8/layout/hProcess9"/>
    <dgm:cxn modelId="{320D8928-24A8-5149-AC51-422C96DB3CEE}" type="presParOf" srcId="{ECB48832-0B49-594F-8A75-EB5E9AC93142}" destId="{47A75702-EF13-1448-8814-D65E7EDF7EBB}" srcOrd="1" destOrd="0" presId="urn:microsoft.com/office/officeart/2005/8/layout/hProcess9"/>
    <dgm:cxn modelId="{5681E86F-B4D6-1C4A-B44A-5F7A3DF190B2}" type="presParOf" srcId="{47A75702-EF13-1448-8814-D65E7EDF7EBB}" destId="{677A870C-2E13-394D-A77E-F8388542B3DA}" srcOrd="0" destOrd="0" presId="urn:microsoft.com/office/officeart/2005/8/layout/hProcess9"/>
    <dgm:cxn modelId="{F33BC99D-ED3D-E443-A737-57D7003743E1}" type="presParOf" srcId="{47A75702-EF13-1448-8814-D65E7EDF7EBB}" destId="{78EE7B6C-94D7-C944-9FAE-62F814FDA871}" srcOrd="1" destOrd="0" presId="urn:microsoft.com/office/officeart/2005/8/layout/hProcess9"/>
    <dgm:cxn modelId="{D6360CF5-5D4F-5240-B6EB-5F0CC7002CBB}" type="presParOf" srcId="{47A75702-EF13-1448-8814-D65E7EDF7EBB}" destId="{62DBB2AC-FEFC-514E-823E-8F4C0B043B88}" srcOrd="2" destOrd="0" presId="urn:microsoft.com/office/officeart/2005/8/layout/hProcess9"/>
    <dgm:cxn modelId="{FDFAC435-0B70-EF40-A8A7-36E2B246ACEC}" type="presParOf" srcId="{47A75702-EF13-1448-8814-D65E7EDF7EBB}" destId="{EC05FF1C-6968-E64E-8799-E0FB7D94B252}" srcOrd="3" destOrd="0" presId="urn:microsoft.com/office/officeart/2005/8/layout/hProcess9"/>
    <dgm:cxn modelId="{20D30844-D363-CC47-A722-F6B2D6AE7CFC}" type="presParOf" srcId="{47A75702-EF13-1448-8814-D65E7EDF7EBB}" destId="{25081A0E-074E-2B43-AB16-A12EA1E50BBA}" srcOrd="4" destOrd="0" presId="urn:microsoft.com/office/officeart/2005/8/layout/hProcess9"/>
    <dgm:cxn modelId="{6AA51641-F2D9-274B-B050-9262D73EEF63}" type="presParOf" srcId="{47A75702-EF13-1448-8814-D65E7EDF7EBB}" destId="{952E5F9C-AD88-944C-9A07-350C7C1B83EC}" srcOrd="5" destOrd="0" presId="urn:microsoft.com/office/officeart/2005/8/layout/hProcess9"/>
    <dgm:cxn modelId="{FAB2CE8C-17A6-A743-BC00-ACA2E2786E78}" type="presParOf" srcId="{47A75702-EF13-1448-8814-D65E7EDF7EBB}" destId="{9A8EB251-57E2-DE41-8135-950B5C7C2D26}" srcOrd="6" destOrd="0" presId="urn:microsoft.com/office/officeart/2005/8/layout/hProcess9"/>
    <dgm:cxn modelId="{10D3B73E-13B4-DD44-B701-727D0F13918A}" type="presParOf" srcId="{47A75702-EF13-1448-8814-D65E7EDF7EBB}" destId="{381B6716-2D49-2846-94CC-4BEC547560CA}" srcOrd="7" destOrd="0" presId="urn:microsoft.com/office/officeart/2005/8/layout/hProcess9"/>
    <dgm:cxn modelId="{C26C8BAE-7789-A34F-B9E1-DC3EF3945AC9}" type="presParOf" srcId="{47A75702-EF13-1448-8814-D65E7EDF7EBB}" destId="{286962AA-614E-B041-A862-1EB6BFBA1F2E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9FF2A-186C-B048-BBFA-52E3ACDB2024}">
      <dsp:nvSpPr>
        <dsp:cNvPr id="0" name=""/>
        <dsp:cNvSpPr/>
      </dsp:nvSpPr>
      <dsp:spPr>
        <a:xfrm>
          <a:off x="1257299" y="0"/>
          <a:ext cx="6629400" cy="6629400"/>
        </a:xfrm>
        <a:prstGeom prst="ellipse">
          <a:avLst/>
        </a:prstGeom>
        <a:solidFill>
          <a:srgbClr val="102A0E"/>
        </a:solidFill>
        <a:ln>
          <a:noFill/>
        </a:ln>
        <a:effectLst>
          <a:glow rad="228600">
            <a:schemeClr val="bg1">
              <a:lumMod val="40000"/>
              <a:lumOff val="60000"/>
              <a:alpha val="75000"/>
            </a:schemeClr>
          </a:glow>
        </a:effectLst>
        <a:scene3d>
          <a:camera prst="orthographicFront"/>
          <a:lightRig rig="threePt" dir="t"/>
        </a:scene3d>
        <a:sp3d prstMaterial="softEdge">
          <a:bevelT w="184150" h="127000"/>
          <a:bevelB w="196850" h="127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u="none" kern="1200" dirty="0" smtClean="0">
            <a:latin typeface="Avenir Next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u="none" kern="1200" dirty="0" smtClean="0">
              <a:latin typeface="Avenir Next"/>
            </a:rPr>
            <a:t>Biomaterials must be biocompatible</a:t>
          </a:r>
          <a:endParaRPr lang="en-US" sz="2400" u="none" kern="1200" dirty="0"/>
        </a:p>
      </dsp:txBody>
      <dsp:txXfrm>
        <a:off x="3328987" y="331470"/>
        <a:ext cx="2486025" cy="662940"/>
      </dsp:txXfrm>
    </dsp:sp>
    <dsp:sp modelId="{D92D4A8E-FE02-B447-B5F8-43EF31B70DB5}">
      <dsp:nvSpPr>
        <dsp:cNvPr id="0" name=""/>
        <dsp:cNvSpPr/>
      </dsp:nvSpPr>
      <dsp:spPr>
        <a:xfrm>
          <a:off x="1754504" y="994409"/>
          <a:ext cx="5634990" cy="5634990"/>
        </a:xfrm>
        <a:prstGeom prst="ellipse">
          <a:avLst/>
        </a:prstGeom>
        <a:solidFill>
          <a:srgbClr val="25341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127000"/>
          <a:bevelB w="127000" h="127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Avenir Next"/>
            </a:rPr>
            <a:t>The body must not fight or attack the material</a:t>
          </a:r>
          <a:endParaRPr lang="en-US" sz="2400" kern="1200" dirty="0"/>
        </a:p>
      </dsp:txBody>
      <dsp:txXfrm>
        <a:off x="3356955" y="1318421"/>
        <a:ext cx="2430089" cy="648023"/>
      </dsp:txXfrm>
    </dsp:sp>
    <dsp:sp modelId="{6512FBDE-89DD-7046-BE3F-68C2E2512362}">
      <dsp:nvSpPr>
        <dsp:cNvPr id="0" name=""/>
        <dsp:cNvSpPr/>
      </dsp:nvSpPr>
      <dsp:spPr>
        <a:xfrm>
          <a:off x="2251709" y="1946915"/>
          <a:ext cx="4640580" cy="4640580"/>
        </a:xfrm>
        <a:prstGeom prst="ellipse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contourW="12700" prstMaterial="plastic">
          <a:bevelT w="127000" h="139700"/>
          <a:bevelB w="127000" h="127000"/>
          <a:contourClr>
            <a:srgbClr val="102A0E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Avenir Next"/>
            </a:rPr>
            <a:t>Cannot be toxic</a:t>
          </a:r>
          <a:endParaRPr lang="en-US" sz="2400" kern="1200" dirty="0"/>
        </a:p>
      </dsp:txBody>
      <dsp:txXfrm>
        <a:off x="3371249" y="2267115"/>
        <a:ext cx="2401500" cy="640400"/>
      </dsp:txXfrm>
    </dsp:sp>
    <dsp:sp modelId="{911FA316-A144-9947-8850-5B4C0648D546}">
      <dsp:nvSpPr>
        <dsp:cNvPr id="0" name=""/>
        <dsp:cNvSpPr/>
      </dsp:nvSpPr>
      <dsp:spPr>
        <a:xfrm>
          <a:off x="2748914" y="2813464"/>
          <a:ext cx="3646170" cy="3646170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127000"/>
          <a:bevelB w="133350" h="165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 dirty="0" smtClean="0">
            <a:latin typeface="Avenir Next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Avenir Next"/>
            </a:rPr>
            <a:t>Cannot cause an allergic reaction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3587534" y="3141619"/>
        <a:ext cx="1968931" cy="656310"/>
      </dsp:txXfrm>
    </dsp:sp>
    <dsp:sp modelId="{B47530EE-1143-2F4B-A2DD-019F27D573F0}">
      <dsp:nvSpPr>
        <dsp:cNvPr id="0" name=""/>
        <dsp:cNvSpPr/>
      </dsp:nvSpPr>
      <dsp:spPr>
        <a:xfrm>
          <a:off x="3246119" y="3809995"/>
          <a:ext cx="2651760" cy="2651760"/>
        </a:xfrm>
        <a:prstGeom prst="ellipse">
          <a:avLst/>
        </a:prstGeom>
        <a:solidFill>
          <a:srgbClr val="70C529"/>
        </a:solidFill>
        <a:ln>
          <a:noFill/>
        </a:ln>
        <a:effectLst>
          <a:glow rad="190500">
            <a:schemeClr val="tx1">
              <a:alpha val="36000"/>
            </a:schemeClr>
          </a:glow>
        </a:effectLst>
        <a:scene3d>
          <a:camera prst="orthographicFront"/>
          <a:lightRig rig="threePt" dir="t"/>
        </a:scene3d>
        <a:sp3d>
          <a:bevelT w="133350" h="127000"/>
          <a:bevelB w="127000" h="127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venir Next"/>
            </a:rPr>
            <a:t>Cannot cause inflammation</a:t>
          </a:r>
          <a:endParaRPr lang="en-US" sz="2000" kern="1200" dirty="0"/>
        </a:p>
      </dsp:txBody>
      <dsp:txXfrm>
        <a:off x="3634461" y="4472935"/>
        <a:ext cx="1875077" cy="1325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0CECD8-1A31-3D4F-930B-B83FD2CF694B}">
      <dsp:nvSpPr>
        <dsp:cNvPr id="0" name=""/>
        <dsp:cNvSpPr/>
      </dsp:nvSpPr>
      <dsp:spPr>
        <a:xfrm>
          <a:off x="3873" y="0"/>
          <a:ext cx="3726268" cy="1169985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noFill/>
        </a:ln>
        <a:effectLst>
          <a:glow rad="101600">
            <a:schemeClr val="tx2">
              <a:lumMod val="20000"/>
              <a:lumOff val="80000"/>
              <a:alpha val="75000"/>
            </a:schemeClr>
          </a:glow>
        </a:effectLst>
        <a:scene3d>
          <a:camera prst="orthographicFront"/>
          <a:lightRig rig="threePt" dir="t"/>
        </a:scene3d>
        <a:sp3d>
          <a:bevelT w="139700" h="139700"/>
          <a:bevelB w="139700" h="1397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kern="1200" dirty="0" smtClean="0">
              <a:solidFill>
                <a:schemeClr val="accent1">
                  <a:lumMod val="50000"/>
                </a:schemeClr>
              </a:solidFill>
              <a:latin typeface="Avenir Next"/>
            </a:rPr>
            <a:t>Good</a:t>
          </a:r>
          <a:r>
            <a:rPr lang="en-IE" sz="1600" kern="1200" dirty="0" smtClean="0">
              <a:solidFill>
                <a:schemeClr val="accent1">
                  <a:lumMod val="50000"/>
                </a:schemeClr>
              </a:solidFill>
              <a:latin typeface="Avenir Next"/>
            </a:rPr>
            <a:t>: </a:t>
          </a:r>
          <a:endParaRPr lang="en-US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873" y="0"/>
        <a:ext cx="3726268" cy="350995"/>
      </dsp:txXfrm>
    </dsp:sp>
    <dsp:sp modelId="{22D7CC07-5696-E94E-939F-D5C5818F6EC4}">
      <dsp:nvSpPr>
        <dsp:cNvPr id="0" name=""/>
        <dsp:cNvSpPr/>
      </dsp:nvSpPr>
      <dsp:spPr>
        <a:xfrm>
          <a:off x="376500" y="350995"/>
          <a:ext cx="2981015" cy="760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39700" h="139700"/>
          <a:bevelB w="139700" h="139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>
              <a:solidFill>
                <a:schemeClr val="tx1"/>
              </a:solidFill>
              <a:latin typeface="Avenir Next"/>
            </a:rPr>
            <a:t>They are easy to make and </a:t>
          </a:r>
          <a:r>
            <a:rPr lang="en-IE" sz="1800" kern="1200" dirty="0" smtClean="0">
              <a:solidFill>
                <a:schemeClr val="tx1"/>
              </a:solidFill>
              <a:latin typeface="Avenir Next"/>
            </a:rPr>
            <a:t>exactly </a:t>
          </a:r>
          <a:r>
            <a:rPr lang="en-IE" sz="1800" kern="1200" dirty="0" smtClean="0">
              <a:solidFill>
                <a:schemeClr val="tx1"/>
              </a:solidFill>
              <a:latin typeface="Avenir Next"/>
            </a:rPr>
            <a:t>the way you </a:t>
          </a:r>
          <a:r>
            <a:rPr lang="en-IE" sz="1800" kern="1200" dirty="0" smtClean="0">
              <a:solidFill>
                <a:schemeClr val="tx1"/>
              </a:solidFill>
              <a:latin typeface="Avenir Next"/>
            </a:rPr>
            <a:t>need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98774" y="373269"/>
        <a:ext cx="2936467" cy="715942"/>
      </dsp:txXfrm>
    </dsp:sp>
    <dsp:sp modelId="{1A7620F1-BF8C-4E42-B172-9A0D5B570694}">
      <dsp:nvSpPr>
        <dsp:cNvPr id="0" name=""/>
        <dsp:cNvSpPr/>
      </dsp:nvSpPr>
      <dsp:spPr>
        <a:xfrm>
          <a:off x="4009612" y="0"/>
          <a:ext cx="3726268" cy="1169985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>
          <a:glow rad="101600">
            <a:schemeClr val="tx2">
              <a:lumMod val="20000"/>
              <a:lumOff val="80000"/>
              <a:alpha val="75000"/>
            </a:schemeClr>
          </a:glow>
        </a:effectLst>
        <a:scene3d>
          <a:camera prst="orthographicFront"/>
          <a:lightRig rig="threePt" dir="t"/>
        </a:scene3d>
        <a:sp3d>
          <a:bevelT w="139700" h="139700"/>
          <a:bevelB w="139700" h="1397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accent1">
                  <a:lumMod val="50000"/>
                </a:schemeClr>
              </a:solidFill>
              <a:latin typeface="Avenir Next"/>
            </a:rPr>
            <a:t>Bad: </a:t>
          </a:r>
          <a:endParaRPr lang="en-US" sz="1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009612" y="0"/>
        <a:ext cx="3726268" cy="350995"/>
      </dsp:txXfrm>
    </dsp:sp>
    <dsp:sp modelId="{6607DF4B-37A4-4F4A-9C79-7F4960C2DC73}">
      <dsp:nvSpPr>
        <dsp:cNvPr id="0" name=""/>
        <dsp:cNvSpPr/>
      </dsp:nvSpPr>
      <dsp:spPr>
        <a:xfrm>
          <a:off x="4382239" y="350995"/>
          <a:ext cx="2981015" cy="760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39700" h="139700"/>
          <a:bevelB w="139700" h="139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  <a:latin typeface="Avenir Next"/>
            </a:rPr>
            <a:t>Sometimes the body does not like them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4404513" y="373269"/>
        <a:ext cx="2936467" cy="7159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6CAFA4-7D92-F14C-9DE8-02849B62EE3F}">
      <dsp:nvSpPr>
        <dsp:cNvPr id="0" name=""/>
        <dsp:cNvSpPr/>
      </dsp:nvSpPr>
      <dsp:spPr>
        <a:xfrm>
          <a:off x="0" y="13532"/>
          <a:ext cx="6096000" cy="479700"/>
        </a:xfrm>
        <a:prstGeom prst="round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venir Next"/>
            </a:rPr>
            <a:t>Make more </a:t>
          </a:r>
          <a:r>
            <a:rPr lang="en-GB" sz="2000" kern="1200" dirty="0" smtClean="0">
              <a:latin typeface="Avenir Next"/>
            </a:rPr>
            <a:t>cells		</a:t>
          </a:r>
          <a:r>
            <a:rPr lang="en-GB" sz="2000" b="1" i="0" kern="1200" dirty="0" smtClean="0">
              <a:ln>
                <a:solidFill>
                  <a:srgbClr val="5B125A"/>
                </a:solidFill>
              </a:ln>
              <a:solidFill>
                <a:schemeClr val="tx1"/>
              </a:solidFill>
              <a:latin typeface="Avenir Next"/>
            </a:rPr>
            <a:t>proliferate</a:t>
          </a:r>
          <a:endParaRPr lang="en-US" sz="2000" b="0" i="0" kern="1200" dirty="0">
            <a:ln>
              <a:solidFill>
                <a:srgbClr val="5B125A"/>
              </a:solidFill>
            </a:ln>
            <a:solidFill>
              <a:schemeClr val="tx1"/>
            </a:solidFill>
          </a:endParaRPr>
        </a:p>
      </dsp:txBody>
      <dsp:txXfrm>
        <a:off x="23417" y="36949"/>
        <a:ext cx="6049166" cy="432866"/>
      </dsp:txXfrm>
    </dsp:sp>
    <dsp:sp modelId="{A75ABA0B-A9E2-A24D-9DEE-E3C9C284AC3E}">
      <dsp:nvSpPr>
        <dsp:cNvPr id="0" name=""/>
        <dsp:cNvSpPr/>
      </dsp:nvSpPr>
      <dsp:spPr>
        <a:xfrm>
          <a:off x="0" y="550832"/>
          <a:ext cx="6096000" cy="47970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venir Next"/>
            </a:rPr>
            <a:t>Behave in certain ways </a:t>
          </a:r>
          <a:r>
            <a:rPr lang="en-GB" sz="2000" kern="1200" dirty="0" smtClean="0">
              <a:latin typeface="Avenir Next"/>
            </a:rPr>
            <a:t>	</a:t>
          </a:r>
          <a:r>
            <a:rPr lang="en-GB" sz="2000" b="1" i="0" kern="1200" dirty="0" smtClean="0">
              <a:ln>
                <a:solidFill>
                  <a:srgbClr val="5B125A"/>
                </a:solidFill>
              </a:ln>
              <a:solidFill>
                <a:schemeClr val="tx1"/>
              </a:solidFill>
              <a:latin typeface="Avenir Next"/>
            </a:rPr>
            <a:t>differentiate</a:t>
          </a:r>
          <a:endParaRPr lang="en-US" sz="2000" b="0" i="0" kern="1200" dirty="0">
            <a:ln>
              <a:solidFill>
                <a:srgbClr val="5B125A"/>
              </a:solidFill>
            </a:ln>
            <a:solidFill>
              <a:schemeClr val="tx1"/>
            </a:solidFill>
          </a:endParaRPr>
        </a:p>
      </dsp:txBody>
      <dsp:txXfrm>
        <a:off x="23417" y="574249"/>
        <a:ext cx="6049166" cy="432866"/>
      </dsp:txXfrm>
    </dsp:sp>
    <dsp:sp modelId="{95794721-D0FC-3B48-8C7C-E32EC9B5DFAD}">
      <dsp:nvSpPr>
        <dsp:cNvPr id="0" name=""/>
        <dsp:cNvSpPr/>
      </dsp:nvSpPr>
      <dsp:spPr>
        <a:xfrm>
          <a:off x="0" y="1088132"/>
          <a:ext cx="6096000" cy="47970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venir Next"/>
            </a:rPr>
            <a:t>Move into </a:t>
          </a:r>
          <a:r>
            <a:rPr lang="en-GB" sz="2000" kern="1200" dirty="0" smtClean="0">
              <a:latin typeface="Avenir Next"/>
            </a:rPr>
            <a:t>scaffold		</a:t>
          </a:r>
          <a:r>
            <a:rPr lang="en-GB" sz="2000" b="1" i="0" kern="1200" dirty="0" smtClean="0">
              <a:ln>
                <a:solidFill>
                  <a:srgbClr val="5B125A"/>
                </a:solidFill>
              </a:ln>
              <a:solidFill>
                <a:schemeClr val="tx1"/>
              </a:solidFill>
              <a:latin typeface="Avenir Next"/>
            </a:rPr>
            <a:t>migrate</a:t>
          </a:r>
          <a:endParaRPr lang="en-US" sz="2000" b="0" i="0" kern="1200" dirty="0">
            <a:ln>
              <a:solidFill>
                <a:srgbClr val="5B125A"/>
              </a:solidFill>
            </a:ln>
            <a:solidFill>
              <a:schemeClr val="tx1"/>
            </a:solidFill>
          </a:endParaRPr>
        </a:p>
      </dsp:txBody>
      <dsp:txXfrm>
        <a:off x="23417" y="1111549"/>
        <a:ext cx="6049166" cy="4328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21EF08-174E-B54B-BFFF-D10F1828EC7E}">
      <dsp:nvSpPr>
        <dsp:cNvPr id="0" name=""/>
        <dsp:cNvSpPr/>
      </dsp:nvSpPr>
      <dsp:spPr>
        <a:xfrm>
          <a:off x="662939" y="0"/>
          <a:ext cx="7513320" cy="3429000"/>
        </a:xfrm>
        <a:prstGeom prst="rightArrow">
          <a:avLst/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52400" prst="riblet"/>
          <a:bevelB w="158750" prst="ribl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7A870C-2E13-394D-A77E-F8388542B3DA}">
      <dsp:nvSpPr>
        <dsp:cNvPr id="0" name=""/>
        <dsp:cNvSpPr/>
      </dsp:nvSpPr>
      <dsp:spPr>
        <a:xfrm>
          <a:off x="3884" y="1028700"/>
          <a:ext cx="1698352" cy="1371600"/>
        </a:xfrm>
        <a:prstGeom prst="roundRect">
          <a:avLst/>
        </a:prstGeom>
        <a:solidFill>
          <a:srgbClr val="102A0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brightRoom" dir="t"/>
        </a:scene3d>
        <a:sp3d prstMaterial="plastic">
          <a:bevelT w="139700" h="139700"/>
          <a:bevelB w="139700" h="139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Avenir Next"/>
            </a:rPr>
            <a:t>Blend the sodium (Na+) </a:t>
          </a:r>
          <a:r>
            <a:rPr lang="en-US" sz="1500" b="1" kern="1200" dirty="0" smtClean="0">
              <a:latin typeface="Avenir Next"/>
            </a:rPr>
            <a:t>alginate</a:t>
          </a:r>
          <a:r>
            <a:rPr lang="en-US" sz="1500" kern="1200" dirty="0" smtClean="0">
              <a:latin typeface="Avenir Next"/>
            </a:rPr>
            <a:t> into the juices</a:t>
          </a:r>
          <a:endParaRPr lang="en-US" sz="1500" kern="1200" dirty="0">
            <a:latin typeface="Avenir Next"/>
          </a:endParaRPr>
        </a:p>
      </dsp:txBody>
      <dsp:txXfrm>
        <a:off x="70840" y="1095656"/>
        <a:ext cx="1564440" cy="1237688"/>
      </dsp:txXfrm>
    </dsp:sp>
    <dsp:sp modelId="{62DBB2AC-FEFC-514E-823E-8F4C0B043B88}">
      <dsp:nvSpPr>
        <dsp:cNvPr id="0" name=""/>
        <dsp:cNvSpPr/>
      </dsp:nvSpPr>
      <dsp:spPr>
        <a:xfrm>
          <a:off x="1787154" y="1028700"/>
          <a:ext cx="1698352" cy="1371600"/>
        </a:xfrm>
        <a:prstGeom prst="roundRect">
          <a:avLst/>
        </a:prstGeom>
        <a:solidFill>
          <a:schemeClr val="accent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ood" dir="t"/>
        </a:scene3d>
        <a:sp3d contourW="12700" prstMaterial="plastic">
          <a:bevelT w="146050" h="139700"/>
          <a:bevelB w="139700" h="146050"/>
          <a:contourClr>
            <a:schemeClr val="accent2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Alginate</a:t>
          </a:r>
          <a:r>
            <a:rPr lang="en-US" sz="1500" kern="1200" dirty="0" smtClean="0"/>
            <a:t> is made from seaweed, a natural material!</a:t>
          </a:r>
          <a:endParaRPr lang="en-US" sz="1500" kern="1200" dirty="0"/>
        </a:p>
      </dsp:txBody>
      <dsp:txXfrm>
        <a:off x="1854110" y="1095656"/>
        <a:ext cx="1564440" cy="1237688"/>
      </dsp:txXfrm>
    </dsp:sp>
    <dsp:sp modelId="{25081A0E-074E-2B43-AB16-A12EA1E50BBA}">
      <dsp:nvSpPr>
        <dsp:cNvPr id="0" name=""/>
        <dsp:cNvSpPr/>
      </dsp:nvSpPr>
      <dsp:spPr>
        <a:xfrm>
          <a:off x="3570423" y="1028700"/>
          <a:ext cx="1698352" cy="137160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ood" dir="t"/>
        </a:scene3d>
        <a:sp3d prstMaterial="plastic">
          <a:bevelT w="139700" h="139700"/>
          <a:bevelB w="139700" h="139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Drop the mixtures into a </a:t>
          </a:r>
          <a:r>
            <a:rPr lang="en-US" sz="1500" b="1" kern="1200" dirty="0" smtClean="0"/>
            <a:t>calcium</a:t>
          </a:r>
          <a:r>
            <a:rPr lang="en-US" sz="1500" kern="1200" dirty="0" smtClean="0"/>
            <a:t> lactate bath</a:t>
          </a:r>
          <a:endParaRPr lang="en-US" sz="1500" kern="1200" dirty="0"/>
        </a:p>
      </dsp:txBody>
      <dsp:txXfrm>
        <a:off x="3637379" y="1095656"/>
        <a:ext cx="1564440" cy="1237688"/>
      </dsp:txXfrm>
    </dsp:sp>
    <dsp:sp modelId="{9A8EB251-57E2-DE41-8135-950B5C7C2D26}">
      <dsp:nvSpPr>
        <dsp:cNvPr id="0" name=""/>
        <dsp:cNvSpPr/>
      </dsp:nvSpPr>
      <dsp:spPr>
        <a:xfrm>
          <a:off x="5353693" y="1028700"/>
          <a:ext cx="1698352" cy="1371600"/>
        </a:xfrm>
        <a:prstGeom prst="roundRect">
          <a:avLst/>
        </a:prstGeom>
        <a:solidFill>
          <a:schemeClr val="tx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harsh" dir="t"/>
        </a:scene3d>
        <a:sp3d prstMaterial="plastic">
          <a:bevelT w="165100" h="158750"/>
          <a:bevelB w="152400" h="152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</a:t>
          </a:r>
          <a:r>
            <a:rPr lang="en-US" sz="1500" b="1" kern="1200" dirty="0" smtClean="0"/>
            <a:t>calcium</a:t>
          </a:r>
          <a:r>
            <a:rPr lang="en-US" sz="1500" kern="1200" dirty="0" smtClean="0"/>
            <a:t> holds the long </a:t>
          </a:r>
          <a:r>
            <a:rPr lang="en-US" sz="1500" b="1" kern="1200" dirty="0" smtClean="0"/>
            <a:t>alginate</a:t>
          </a:r>
          <a:r>
            <a:rPr lang="en-US" sz="1500" kern="1200" dirty="0" smtClean="0"/>
            <a:t> molecules together, and a jelly forms</a:t>
          </a:r>
          <a:endParaRPr lang="en-US" sz="1500" kern="1200" dirty="0"/>
        </a:p>
      </dsp:txBody>
      <dsp:txXfrm>
        <a:off x="5420649" y="1095656"/>
        <a:ext cx="1564440" cy="1237688"/>
      </dsp:txXfrm>
    </dsp:sp>
    <dsp:sp modelId="{286962AA-614E-B041-A862-1EB6BFBA1F2E}">
      <dsp:nvSpPr>
        <dsp:cNvPr id="0" name=""/>
        <dsp:cNvSpPr/>
      </dsp:nvSpPr>
      <dsp:spPr>
        <a:xfrm>
          <a:off x="7136963" y="1028700"/>
          <a:ext cx="1698352" cy="1371600"/>
        </a:xfrm>
        <a:prstGeom prst="roundRect">
          <a:avLst/>
        </a:prstGeom>
        <a:solidFill>
          <a:schemeClr val="accent6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ood" dir="t"/>
        </a:scene3d>
        <a:sp3d prstMaterial="plastic">
          <a:bevelT w="139700" h="152400"/>
          <a:bevelB w="152400" h="1460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Jelly on the outside, liquid on the inside!</a:t>
          </a:r>
          <a:endParaRPr lang="en-US" sz="1500" kern="1200" dirty="0"/>
        </a:p>
      </dsp:txBody>
      <dsp:txXfrm>
        <a:off x="7203919" y="1095656"/>
        <a:ext cx="1564440" cy="1237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1C2-1355-5445-B309-1B67271510E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897DC-5A81-7644-9209-E6109D49D4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1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www.celldataservices.co.uk</a:t>
            </a:r>
            <a:r>
              <a:rPr lang="en-US" dirty="0" smtClean="0"/>
              <a:t>/biomaterials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897DC-5A81-7644-9209-E6109D49D43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https://upload.wikimedia.org/wikipedia/commons/2/2f/Hip_replacement_Image_3684-PH.jpg</a:t>
            </a:r>
          </a:p>
          <a:p>
            <a:endParaRPr lang="en-US" dirty="0" smtClean="0"/>
          </a:p>
          <a:p>
            <a:r>
              <a:rPr lang="en-US" dirty="0" smtClean="0"/>
              <a:t>https://upload.wikimedia.org/wikipedia/commons/0/00/Stainless_steel_and_ultra_high_molecular_weight_polythene_hip_replacement_%289672239334%29.jpg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897DC-5A81-7644-9209-E6109D49D43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 smtClean="0">
                <a:solidFill>
                  <a:srgbClr val="000000"/>
                </a:solidFill>
                <a:latin typeface="Calibri" pitchFamily="32" charset="0"/>
              </a:rPr>
              <a:t>http://www.gojiberryblog.com/2011/09/11/how-to-revive-your-plants/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 smtClean="0">
                <a:solidFill>
                  <a:srgbClr val="000000"/>
                </a:solidFill>
                <a:latin typeface="Calibri" pitchFamily="32" charset="0"/>
              </a:rPr>
              <a:t>http://</a:t>
            </a:r>
            <a:r>
              <a:rPr lang="en-GB" sz="1200" i="1" dirty="0" err="1" smtClean="0">
                <a:solidFill>
                  <a:srgbClr val="000000"/>
                </a:solidFill>
                <a:latin typeface="Calibri" pitchFamily="32" charset="0"/>
              </a:rPr>
              <a:t>gpwalsh.com</a:t>
            </a:r>
            <a:r>
              <a:rPr lang="en-GB" sz="1200" i="1" dirty="0" smtClean="0">
                <a:solidFill>
                  <a:srgbClr val="000000"/>
                </a:solidFill>
                <a:latin typeface="Calibri" pitchFamily="32" charset="0"/>
              </a:rPr>
              <a:t>/the-shift/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 err="1" smtClean="0">
                <a:solidFill>
                  <a:srgbClr val="000000"/>
                </a:solidFill>
              </a:rPr>
              <a:t>http://animals.nationalgeographic.com/animals/invertebrates/red-crab/</a:t>
            </a:r>
            <a:endParaRPr lang="en-GB" sz="1200" i="1" dirty="0" smtClean="0">
              <a:solidFill>
                <a:srgbClr val="000000"/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i="1" dirty="0" smtClean="0">
              <a:solidFill>
                <a:srgbClr val="000000"/>
              </a:solidFill>
              <a:latin typeface="Calibri" pitchFamily="32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i="1" dirty="0" smtClean="0">
              <a:solidFill>
                <a:srgbClr val="000000"/>
              </a:solidFill>
              <a:latin typeface="Calibri" pitchFamily="3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897DC-5A81-7644-9209-E6109D49D43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897DC-5A81-7644-9209-E6109D49D43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71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77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300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97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918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371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8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94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840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8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32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DA6EF-EC49-2B46-8F61-B1BBFD8348F5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72493-C871-D841-9816-6C275D0D2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DA6EF-EC49-2B46-8F61-B1BBFD8348F5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9/25/2017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72493-C871-D841-9816-6C275D0D2F47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29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NUL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NUL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463498"/>
            <a:ext cx="8455730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reezing" dir="t"/>
            </a:scene3d>
            <a:sp3d extrusionH="57150" contourW="12700" prstMaterial="metal">
              <a:bevelT w="38100" h="38100"/>
              <a:contourClr>
                <a:schemeClr val="bg1">
                  <a:lumMod val="75000"/>
                </a:schemeClr>
              </a:contourClr>
            </a:sp3d>
          </a:bodyPr>
          <a:lstStyle/>
          <a:p>
            <a:r>
              <a:rPr lang="en-US" sz="4800" dirty="0" smtClean="0">
                <a:ln w="10160">
                  <a:solidFill>
                    <a:schemeClr val="tx1">
                      <a:lumMod val="95000"/>
                    </a:schemeClr>
                  </a:solidFill>
                  <a:prstDash val="solid"/>
                </a:ln>
                <a:solidFill>
                  <a:schemeClr val="tx1">
                    <a:lumMod val="75000"/>
                  </a:schemeClr>
                </a:solidFill>
                <a:effectLst>
                  <a:glow rad="127000">
                    <a:schemeClr val="tx1">
                      <a:lumMod val="95000"/>
                      <a:alpha val="75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  <a:reflection stA="61000" endPos="74000" dist="12700" dir="5400000" sy="-100000" algn="bl" rotWithShape="0"/>
                </a:effectLst>
                <a:latin typeface="Avenir Next"/>
              </a:rPr>
              <a:t>Introducing</a:t>
            </a:r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  <a:effectLst>
                  <a:reflection stA="61000" endPos="74000" dist="12700" dir="5400000" sy="-100000" algn="bl" rotWithShape="0"/>
                </a:effectLst>
                <a:latin typeface="Avenir Next"/>
              </a:rPr>
              <a:t> </a:t>
            </a:r>
            <a:r>
              <a:rPr lang="en-US" sz="4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50000"/>
                    <a:alpha val="95000"/>
                  </a:schemeClr>
                </a:solidFill>
                <a:effectLst>
                  <a:glow rad="101600">
                    <a:schemeClr val="tx1">
                      <a:alpha val="75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  <a:reflection stA="61000" endPos="74000" dist="12700" dir="5400000" sy="-100000" algn="bl" rotWithShape="0"/>
                </a:effectLst>
                <a:latin typeface="Avenir Next"/>
              </a:rPr>
              <a:t>BIOMATERIALS</a:t>
            </a:r>
            <a:endParaRPr lang="en-US" sz="4800" i="1" dirty="0">
              <a:solidFill>
                <a:schemeClr val="bg1">
                  <a:lumMod val="50000"/>
                  <a:alpha val="95000"/>
                </a:schemeClr>
              </a:solidFill>
              <a:effectLst>
                <a:glow rad="101600">
                  <a:schemeClr val="tx1">
                    <a:alpha val="75000"/>
                  </a:schemeClr>
                </a:glow>
                <a:innerShdw blurRad="50900" dist="38500" dir="13500000">
                  <a:srgbClr val="000000">
                    <a:alpha val="60000"/>
                  </a:srgbClr>
                </a:innerShdw>
                <a:reflection stA="61000" endPos="74000" dist="12700" dir="5400000" sy="-100000" algn="bl" rotWithShape="0"/>
              </a:effectLst>
              <a:latin typeface="Avenir N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ly I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53135" y="1503148"/>
            <a:ext cx="9139237" cy="2228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92113" indent="-290513">
              <a:buSzPct val="45000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r>
              <a:rPr lang="en-GB" sz="2400" dirty="0" smtClean="0">
                <a:solidFill>
                  <a:srgbClr val="B523B4">
                    <a:lumMod val="75000"/>
                  </a:srgbClr>
                </a:solidFill>
                <a:latin typeface="Avenir Next"/>
              </a:rPr>
              <a:t>      </a:t>
            </a:r>
            <a:r>
              <a:rPr lang="en-GB" sz="2400" b="1" dirty="0" smtClean="0">
                <a:solidFill>
                  <a:srgbClr val="B523B4">
                    <a:lumMod val="50000"/>
                  </a:srgbClr>
                </a:solidFill>
                <a:latin typeface="Avenir Next"/>
              </a:rPr>
              <a:t>Medicine </a:t>
            </a:r>
            <a:r>
              <a:rPr lang="en-GB" sz="2400" b="1" dirty="0">
                <a:solidFill>
                  <a:srgbClr val="B523B4">
                    <a:lumMod val="50000"/>
                  </a:srgbClr>
                </a:solidFill>
                <a:latin typeface="Avenir Next"/>
              </a:rPr>
              <a:t>makes cells do different </a:t>
            </a:r>
            <a:r>
              <a:rPr lang="en-GB" sz="2400" b="1" dirty="0" smtClean="0">
                <a:solidFill>
                  <a:srgbClr val="B523B4">
                    <a:lumMod val="50000"/>
                  </a:srgbClr>
                </a:solidFill>
                <a:latin typeface="Avenir Next"/>
              </a:rPr>
              <a:t>things:</a:t>
            </a:r>
          </a:p>
          <a:p>
            <a:pPr marL="736600" lvl="1" indent="-279400"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endParaRPr lang="en-GB" sz="2400" dirty="0" smtClean="0">
              <a:solidFill>
                <a:prstClr val="white"/>
              </a:solidFill>
              <a:latin typeface="Avenir Nex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000" y="914400"/>
            <a:ext cx="9036000" cy="790985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 contourW="12700" prstMaterial="dkEdge">
              <a:bevelT w="82550" h="38100" prst="coolSlant"/>
              <a:bevelB w="82550" h="38100" prst="coolSlant"/>
              <a:contourClr>
                <a:schemeClr val="tx1"/>
              </a:contourClr>
            </a:sp3d>
          </a:bodyPr>
          <a:lstStyle/>
          <a:p>
            <a:pPr algn="ctr"/>
            <a:r>
              <a:rPr lang="en-IE" sz="3200" b="1" cap="all" dirty="0" smtClean="0">
                <a:ln w="9000" cmpd="sng">
                  <a:solidFill>
                    <a:srgbClr val="B523B4">
                      <a:lumMod val="7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latin typeface="Avenir Next"/>
              </a:rPr>
              <a:t>Medicine can be added to scaffolds</a:t>
            </a:r>
            <a:endParaRPr lang="en-IE" sz="3200" b="1" cap="all" dirty="0">
              <a:ln w="9000" cmpd="sng">
                <a:solidFill>
                  <a:srgbClr val="B523B4">
                    <a:lumMod val="75000"/>
                  </a:srgbClr>
                </a:solidFill>
                <a:prstDash val="solid"/>
              </a:ln>
              <a:solidFill>
                <a:prstClr val="white"/>
              </a:solidFill>
              <a:effectLst>
                <a:reflection blurRad="12700" stA="28000" endPos="45000" dist="1000" dir="5400000" sy="-100000" algn="bl" rotWithShape="0"/>
              </a:effectLst>
              <a:latin typeface="Avenir Next"/>
            </a:endParaRPr>
          </a:p>
        </p:txBody>
      </p:sp>
      <p:sp>
        <p:nvSpPr>
          <p:cNvPr id="5" name="Oval 4"/>
          <p:cNvSpPr/>
          <p:nvPr/>
        </p:nvSpPr>
        <p:spPr>
          <a:xfrm>
            <a:off x="1371600" y="3976585"/>
            <a:ext cx="1800000" cy="1800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tx1">
                <a:lumMod val="95000"/>
                <a:alpha val="75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84150" h="165100"/>
            <a:bevelB w="196850" h="9525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657600" y="3976585"/>
            <a:ext cx="1800000" cy="1800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tx1">
                <a:lumMod val="95000"/>
                <a:alpha val="75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82550" prst="riblet"/>
            <a:bevelB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019800" y="3976585"/>
            <a:ext cx="1800000" cy="18000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tx1">
                <a:lumMod val="95000"/>
                <a:alpha val="75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84150" h="63500"/>
            <a:bevelB w="18415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304123" y="41874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879084" y="454618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59696" y="477886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491319" y="427472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17343" y="485642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384683" y="487581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404072" y="50891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374989" y="459466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181106" y="437167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866535" y="375196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090852" y="430381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906664" y="448801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788831" y="512788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498006" y="516666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119935" y="500185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4342900" y="45752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4701583" y="469161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4323512" y="474008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3848499" y="5602939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4284887" y="5846084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4866384" y="5806534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5254149" y="5486599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615915" y="414715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3964677" y="375196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103553" y="465283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093859" y="484673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2122941" y="497276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2171412" y="50891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2219883" y="468191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2122941" y="522483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2258659" y="518605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2239271" y="443954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2045388" y="444923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3162358" y="4778865"/>
            <a:ext cx="577515" cy="15666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soft" dir="t"/>
          </a:scene3d>
          <a:sp3d contourW="12700">
            <a:bevelT/>
            <a:bevelB/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5457600" y="4778865"/>
            <a:ext cx="577515" cy="15666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 contourW="12700">
            <a:bevelT/>
            <a:bevelB/>
            <a:contourClr>
              <a:schemeClr val="bg2">
                <a:lumMod val="75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1735176" y="43425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1599458" y="465283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1550987" y="477886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1890282" y="503093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1851505" y="47013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1812729" y="443954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1686705" y="490490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1909670" y="51569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1696399" y="505032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2006612" y="41874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1929059" y="530239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>
            <a:off x="2520401" y="455588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3547980" y="527331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5467496" y="51569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5254149" y="397658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5409256" y="428442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4459230" y="486612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4061770" y="471100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4265347" y="514727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4691889" y="443954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4779136" y="483703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4943937" y="48952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4381677" y="53120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3896969" y="486612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4943937" y="455588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>
            <a:off x="4672501" y="53120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>
            <a:off x="4071464" y="516666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2530095" y="499215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3" name="Oval 72"/>
          <p:cNvSpPr/>
          <p:nvPr/>
        </p:nvSpPr>
        <p:spPr>
          <a:xfrm>
            <a:off x="2384683" y="521514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2132636" y="532178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2316824" y="537995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2597954" y="523453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1706093" y="521514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2239271" y="41196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2627037" y="466252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2694896" y="501154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1677011" y="47013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1909670" y="4809489"/>
            <a:ext cx="155258" cy="14542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1909670" y="460589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2219883" y="482734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2404072" y="43813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6" name="Oval 85"/>
          <p:cNvSpPr/>
          <p:nvPr/>
        </p:nvSpPr>
        <p:spPr>
          <a:xfrm>
            <a:off x="4594948" y="49242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4459230" y="428442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4720972" y="420686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4953631" y="51181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6766436" y="355729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1" name="Oval 90"/>
          <p:cNvSpPr/>
          <p:nvPr/>
        </p:nvSpPr>
        <p:spPr>
          <a:xfrm>
            <a:off x="6669494" y="37318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2" name="Oval 91"/>
          <p:cNvSpPr/>
          <p:nvPr/>
        </p:nvSpPr>
        <p:spPr>
          <a:xfrm>
            <a:off x="6989553" y="371395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3" name="Oval 92"/>
          <p:cNvSpPr/>
          <p:nvPr/>
        </p:nvSpPr>
        <p:spPr>
          <a:xfrm>
            <a:off x="6436835" y="37608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6717965" y="448801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5" name="Oval 94"/>
          <p:cNvSpPr/>
          <p:nvPr/>
        </p:nvSpPr>
        <p:spPr>
          <a:xfrm>
            <a:off x="6514388" y="484673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6" name="Oval 95"/>
          <p:cNvSpPr/>
          <p:nvPr/>
        </p:nvSpPr>
        <p:spPr>
          <a:xfrm>
            <a:off x="7018483" y="483703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7" name="Oval 96"/>
          <p:cNvSpPr/>
          <p:nvPr/>
        </p:nvSpPr>
        <p:spPr>
          <a:xfrm>
            <a:off x="7057260" y="444923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8" name="Oval 97"/>
          <p:cNvSpPr/>
          <p:nvPr/>
        </p:nvSpPr>
        <p:spPr>
          <a:xfrm>
            <a:off x="6756742" y="506971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9" name="Oval 98"/>
          <p:cNvSpPr/>
          <p:nvPr/>
        </p:nvSpPr>
        <p:spPr>
          <a:xfrm>
            <a:off x="7008789" y="506002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0" name="Oval 99"/>
          <p:cNvSpPr/>
          <p:nvPr/>
        </p:nvSpPr>
        <p:spPr>
          <a:xfrm>
            <a:off x="6165399" y="39144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961822" y="407113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5913351" y="428442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5797021" y="4507405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6000598" y="378028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5826104" y="517636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5932739" y="5446279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6107234" y="5612634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6242952" y="5806534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6456223" y="5767754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0" name="Oval 109"/>
          <p:cNvSpPr/>
          <p:nvPr/>
        </p:nvSpPr>
        <p:spPr>
          <a:xfrm>
            <a:off x="6688883" y="5796839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6805212" y="5961654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7047566" y="5796839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7283361" y="37923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7507992" y="39219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7335199" y="56672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7568470" y="551175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7741263" y="525255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7637587" y="406023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7939719" y="498169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7784461" y="428487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7965638" y="445970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7888009" y="4709460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7827532" y="5612634"/>
            <a:ext cx="155258" cy="15666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124" name="Diagram 123"/>
          <p:cNvGraphicFramePr/>
          <p:nvPr>
            <p:extLst>
              <p:ext uri="{D42A27DB-BD31-4B8C-83A1-F6EECF244321}">
                <p14:modId xmlns:p14="http://schemas.microsoft.com/office/powerpoint/2010/main" val="163838405"/>
              </p:ext>
            </p:extLst>
          </p:nvPr>
        </p:nvGraphicFramePr>
        <p:xfrm>
          <a:off x="1541587" y="1975930"/>
          <a:ext cx="6096000" cy="1581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5" name="TextBox 124"/>
          <p:cNvSpPr txBox="1"/>
          <p:nvPr/>
        </p:nvSpPr>
        <p:spPr>
          <a:xfrm>
            <a:off x="0" y="6118314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2113" indent="-290513" algn="ctr">
              <a:buSzPct val="45000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r>
              <a:rPr lang="en-GB" sz="2000" b="1" dirty="0" smtClean="0">
                <a:solidFill>
                  <a:srgbClr val="660066"/>
                </a:solidFill>
                <a:latin typeface="Avenir Next"/>
              </a:rPr>
              <a:t>      Medicine in a sphere can be released over a long period of time</a:t>
            </a:r>
          </a:p>
          <a:p>
            <a:endParaRPr lang="en-US" b="1" dirty="0">
              <a:solidFill>
                <a:srgbClr val="660066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657600" y="2204864"/>
            <a:ext cx="145128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3896969" y="3284984"/>
            <a:ext cx="121191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4342976" y="2780928"/>
            <a:ext cx="79507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1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/>
        </p:nvSpPr>
        <p:spPr>
          <a:xfrm>
            <a:off x="1201119" y="589492"/>
            <a:ext cx="9906000" cy="705908"/>
          </a:xfrm>
          <a:prstGeom prst="rect">
            <a:avLst/>
          </a:prstGeom>
        </p:spPr>
        <p:txBody>
          <a:bodyPr>
            <a:scene3d>
              <a:camera prst="orthographicFront"/>
              <a:lightRig rig="harsh" dir="t"/>
            </a:scene3d>
            <a:sp3d extrusionH="57150" prstMaterial="plastic">
              <a:bevelT w="50800" h="38100" prst="riblet"/>
            </a:sp3d>
          </a:bodyPr>
          <a:lstStyle/>
          <a:p>
            <a:r>
              <a:rPr lang="en-IE" sz="4000" b="1" dirty="0">
                <a:solidFill>
                  <a:srgbClr val="660066"/>
                </a:solidFill>
                <a:latin typeface="Avenir Next"/>
              </a:rPr>
              <a:t>S</a:t>
            </a:r>
            <a:r>
              <a:rPr lang="en-IE" sz="4000" b="1" dirty="0" smtClean="0">
                <a:solidFill>
                  <a:srgbClr val="660066"/>
                </a:solidFill>
                <a:latin typeface="Avenir Next"/>
              </a:rPr>
              <a:t>pheres protect the </a:t>
            </a:r>
            <a:r>
              <a:rPr lang="en-IE" sz="4000" b="1" dirty="0">
                <a:solidFill>
                  <a:srgbClr val="660066"/>
                </a:solidFill>
                <a:latin typeface="Avenir Next"/>
              </a:rPr>
              <a:t>m</a:t>
            </a:r>
            <a:r>
              <a:rPr lang="en-IE" sz="4000" b="1" dirty="0" smtClean="0">
                <a:solidFill>
                  <a:srgbClr val="660066"/>
                </a:solidFill>
                <a:latin typeface="Avenir Next"/>
              </a:rPr>
              <a:t>edicine</a:t>
            </a:r>
            <a:endParaRPr lang="en-IE" sz="4000" b="1" dirty="0">
              <a:solidFill>
                <a:srgbClr val="660066"/>
              </a:solidFill>
              <a:latin typeface="Avenir Nex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1295400"/>
            <a:ext cx="5013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venir Next"/>
              </a:rPr>
              <a:t>The medicine can be put into a very tiny ball called a </a:t>
            </a:r>
            <a:r>
              <a:rPr lang="en-IE" sz="2400" b="1" dirty="0" smtClean="0">
                <a:solidFill>
                  <a:schemeClr val="accent6">
                    <a:lumMod val="75000"/>
                  </a:schemeClr>
                </a:solidFill>
                <a:latin typeface="Avenir Next"/>
              </a:rPr>
              <a:t>sphere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venir Next"/>
              </a:rPr>
              <a:t>The sphere lets go of the medicine slowly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venir Next"/>
              </a:rPr>
              <a:t>The sphere stops the medicine from washing away</a:t>
            </a:r>
            <a:endParaRPr lang="en-IE" sz="2400" dirty="0">
              <a:latin typeface="Avenir Nex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88036" y="2529916"/>
            <a:ext cx="7941964" cy="3765139"/>
            <a:chOff x="594505" y="2205396"/>
            <a:chExt cx="9093009" cy="4654514"/>
          </a:xfrm>
          <a:solidFill>
            <a:srgbClr val="000090"/>
          </a:solidFill>
          <a:effectLst>
            <a:glow rad="190500">
              <a:schemeClr val="bg1">
                <a:lumMod val="20000"/>
                <a:lumOff val="80000"/>
                <a:alpha val="75000"/>
              </a:schemeClr>
            </a:glow>
          </a:effectLst>
        </p:grpSpPr>
        <p:cxnSp>
          <p:nvCxnSpPr>
            <p:cNvPr id="5" name="Straight Connector 4"/>
            <p:cNvCxnSpPr/>
            <p:nvPr/>
          </p:nvCxnSpPr>
          <p:spPr>
            <a:xfrm flipH="1" flipV="1">
              <a:off x="3115015" y="5599655"/>
              <a:ext cx="3360210" cy="647274"/>
            </a:xfrm>
            <a:prstGeom prst="line">
              <a:avLst/>
            </a:prstGeom>
            <a:grpFill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3115015" y="3260848"/>
              <a:ext cx="2113194" cy="2338807"/>
            </a:xfrm>
            <a:prstGeom prst="line">
              <a:avLst/>
            </a:prstGeom>
            <a:grpFill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594505" y="4339400"/>
              <a:ext cx="2520510" cy="252051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76200" dist="25400" dir="8100000" sy="-23000" kx="8004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/>
            </a:scene3d>
            <a:sp3d>
              <a:bevelT w="1270000" h="66675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57150" contourW="12700" prstMaterial="plastic">
                <a:bevelT w="57150" h="38100" prst="hardEdge"/>
                <a:contourClr>
                  <a:schemeClr val="accent6">
                    <a:lumMod val="20000"/>
                    <a:lumOff val="80000"/>
                  </a:schemeClr>
                </a:contourClr>
              </a:sp3d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400" b="1" dirty="0"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solidFill>
                    <a:schemeClr val="accent6">
                      <a:lumMod val="75000"/>
                    </a:schemeClr>
                  </a:solidFill>
                </a:rPr>
                <a:t>S</a:t>
              </a:r>
              <a:r>
                <a:rPr lang="en-US" sz="2400" b="1" dirty="0" smtClean="0"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  <a:solidFill>
                    <a:schemeClr val="accent6">
                      <a:lumMod val="75000"/>
                    </a:schemeClr>
                  </a:solidFill>
                </a:rPr>
                <a:t>phere</a:t>
              </a:r>
              <a:endParaRPr lang="en-US" sz="24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711676" y="2748519"/>
              <a:ext cx="3527095" cy="3498412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166141" y="3177825"/>
              <a:ext cx="2618161" cy="2642486"/>
            </a:xfrm>
            <a:prstGeom prst="ellipse">
              <a:avLst/>
            </a:prstGeom>
            <a:solidFill>
              <a:schemeClr val="tx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6047613" y="3478045"/>
              <a:ext cx="214175" cy="21243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7233798" y="4506064"/>
              <a:ext cx="214175" cy="2124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941901" y="3827462"/>
              <a:ext cx="214175" cy="21243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987362" y="4161546"/>
              <a:ext cx="214175" cy="212434"/>
            </a:xfrm>
            <a:prstGeom prst="ellipse">
              <a:avLst/>
            </a:prstGeom>
            <a:solidFill>
              <a:srgbClr val="D052E5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502078" y="3584262"/>
              <a:ext cx="214175" cy="212434"/>
            </a:xfrm>
            <a:prstGeom prst="ellipse">
              <a:avLst/>
            </a:prstGeom>
            <a:solidFill>
              <a:srgbClr val="D052E5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892090" y="4916499"/>
              <a:ext cx="214175" cy="21243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609166" y="4489853"/>
              <a:ext cx="214175" cy="21243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314030" y="4180448"/>
              <a:ext cx="214175" cy="21243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833437" y="4119786"/>
              <a:ext cx="214175" cy="2124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606206" y="3753218"/>
              <a:ext cx="214175" cy="212434"/>
            </a:xfrm>
            <a:prstGeom prst="ellipse">
              <a:avLst/>
            </a:prstGeom>
            <a:solidFill>
              <a:srgbClr val="D052E5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606206" y="4897646"/>
              <a:ext cx="214175" cy="2124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6999178" y="5250582"/>
              <a:ext cx="214175" cy="212434"/>
            </a:xfrm>
            <a:prstGeom prst="ellipse">
              <a:avLst/>
            </a:prstGeom>
            <a:solidFill>
              <a:srgbClr val="D052E5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416490" y="4399847"/>
              <a:ext cx="214175" cy="21243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073727" y="5334654"/>
              <a:ext cx="214175" cy="2124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940525" y="4863832"/>
              <a:ext cx="214175" cy="212434"/>
            </a:xfrm>
            <a:prstGeom prst="ellipse">
              <a:avLst/>
            </a:prstGeom>
            <a:solidFill>
              <a:srgbClr val="D052E5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6469885" y="5228437"/>
              <a:ext cx="214175" cy="2124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Retângulo arredondado 54"/>
            <p:cNvSpPr/>
            <p:nvPr/>
          </p:nvSpPr>
          <p:spPr>
            <a:xfrm>
              <a:off x="6859025" y="2205396"/>
              <a:ext cx="1863464" cy="911606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contourW="12700" prstMaterial="softEdge">
              <a:bevelT w="101600" prst="riblet"/>
              <a:contourClr>
                <a:schemeClr val="tx1">
                  <a:lumMod val="95000"/>
                </a:schemeClr>
              </a:contourClr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 smtClean="0">
                  <a:solidFill>
                    <a:schemeClr val="tx1"/>
                  </a:solidFill>
                  <a:latin typeface="Avenir Next"/>
                </a:rPr>
                <a:t>Proliferate</a:t>
              </a:r>
              <a:endParaRPr lang="pt-PT" sz="2000" dirty="0">
                <a:solidFill>
                  <a:schemeClr val="tx1"/>
                </a:solidFill>
                <a:latin typeface="Avenir Next"/>
              </a:endParaRPr>
            </a:p>
          </p:txBody>
        </p:sp>
        <p:sp>
          <p:nvSpPr>
            <p:cNvPr id="27" name="Retângulo arredondado 54"/>
            <p:cNvSpPr/>
            <p:nvPr/>
          </p:nvSpPr>
          <p:spPr>
            <a:xfrm>
              <a:off x="7321007" y="5796291"/>
              <a:ext cx="2120705" cy="849064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brightRoom" dir="t"/>
            </a:scene3d>
            <a:sp3d contourW="12700" prstMaterial="softEdge">
              <a:bevelT w="101600" prst="riblet"/>
              <a:contourClr>
                <a:schemeClr val="tx1"/>
              </a:contourClr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dirty="0" smtClean="0">
                  <a:solidFill>
                    <a:schemeClr val="tx2"/>
                  </a:solidFill>
                </a:rPr>
                <a:t>   </a:t>
              </a:r>
              <a:r>
                <a:rPr lang="en-GB" sz="2000" dirty="0" smtClean="0">
                  <a:solidFill>
                    <a:schemeClr val="tx1"/>
                  </a:solidFill>
                  <a:latin typeface="Avenir Next"/>
                </a:rPr>
                <a:t>Differentiate</a:t>
              </a:r>
              <a:endParaRPr lang="pt-PT" sz="2000" dirty="0">
                <a:solidFill>
                  <a:schemeClr val="tx1"/>
                </a:solidFill>
                <a:latin typeface="Avenir Next"/>
              </a:endParaRPr>
            </a:p>
          </p:txBody>
        </p:sp>
        <p:sp>
          <p:nvSpPr>
            <p:cNvPr id="28" name="Retângulo arredondado 54"/>
            <p:cNvSpPr/>
            <p:nvPr/>
          </p:nvSpPr>
          <p:spPr>
            <a:xfrm>
              <a:off x="8050463" y="3918335"/>
              <a:ext cx="1637051" cy="996052"/>
            </a:xfrm>
            <a:prstGeom prst="roundRect">
              <a:avLst/>
            </a:prstGeom>
            <a:solidFill>
              <a:srgbClr val="D052E5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hilly" dir="t"/>
            </a:scene3d>
            <a:sp3d contourW="12700" prstMaterial="softEdge">
              <a:bevelT w="101600" prst="riblet"/>
              <a:contourClr>
                <a:schemeClr val="tx1"/>
              </a:contourClr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pt-PT" sz="2000" dirty="0" smtClean="0">
                  <a:solidFill>
                    <a:schemeClr val="tx2"/>
                  </a:solidFill>
                </a:rPr>
                <a:t>  </a:t>
              </a:r>
              <a:r>
                <a:rPr lang="pt-PT" sz="2000" dirty="0" smtClean="0">
                  <a:solidFill>
                    <a:schemeClr val="tx1"/>
                  </a:solidFill>
                  <a:latin typeface="Avenir Next"/>
                </a:rPr>
                <a:t>Migrate</a:t>
              </a:r>
              <a:endParaRPr lang="pt-PT" sz="2000" dirty="0">
                <a:solidFill>
                  <a:schemeClr val="tx1"/>
                </a:solidFill>
                <a:latin typeface="Avenir Next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6280667" y="4670417"/>
              <a:ext cx="214175" cy="2124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8167184" y="4310144"/>
              <a:ext cx="214175" cy="212434"/>
            </a:xfrm>
            <a:prstGeom prst="ellipse">
              <a:avLst/>
            </a:prstGeom>
            <a:solidFill>
              <a:srgbClr val="D052E5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425647" y="6114606"/>
              <a:ext cx="214175" cy="2124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892090" y="2565937"/>
              <a:ext cx="184081" cy="18258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057400" y="1295400"/>
            <a:ext cx="4876800" cy="4953000"/>
          </a:xfrm>
          <a:prstGeom prst="ellipse">
            <a:avLst/>
          </a:prstGeom>
          <a:solidFill>
            <a:schemeClr val="tx2">
              <a:lumMod val="60000"/>
              <a:lumOff val="40000"/>
              <a:alpha val="26000"/>
            </a:schemeClr>
          </a:solidFill>
          <a:ln>
            <a:solidFill>
              <a:schemeClr val="tx2">
                <a:alpha val="49000"/>
              </a:schemeClr>
            </a:solidFill>
          </a:ln>
          <a:effectLst>
            <a:glow rad="317500">
              <a:schemeClr val="tx1">
                <a:alpha val="51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extrusionH="76200" contourW="12700" prstMaterial="plastic">
            <a:bevelT w="171450" h="158750"/>
            <a:bevelB w="158750" h="158750"/>
            <a:extrusionClr>
              <a:schemeClr val="tx2">
                <a:lumMod val="20000"/>
                <a:lumOff val="80000"/>
              </a:schemeClr>
            </a:extrusionClr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/>
        </p:nvSpPr>
        <p:spPr>
          <a:xfrm>
            <a:off x="18000" y="589492"/>
            <a:ext cx="9108000" cy="705908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IE" sz="4000" b="1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glow rad="50800">
                    <a:schemeClr val="tx1">
                      <a:lumMod val="95000"/>
                      <a:alpha val="75000"/>
                    </a:schemeClr>
                  </a:glow>
                </a:effectLst>
                <a:latin typeface="Avenir Next"/>
              </a:rPr>
              <a:t>Activity: Make some energy spheres</a:t>
            </a:r>
            <a:endParaRPr lang="en-IE" sz="4000" b="1" dirty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effectLst>
                <a:glow rad="50800">
                  <a:schemeClr val="tx1">
                    <a:lumMod val="95000"/>
                    <a:alpha val="75000"/>
                  </a:schemeClr>
                </a:glow>
              </a:effectLst>
              <a:latin typeface="Avenir Next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32541463"/>
              </p:ext>
            </p:extLst>
          </p:nvPr>
        </p:nvGraphicFramePr>
        <p:xfrm>
          <a:off x="152400" y="1905000"/>
          <a:ext cx="88392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21EF08-174E-B54B-BFFF-D10F1828EC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graphicEl>
                                              <a:dgm id="{1E21EF08-174E-B54B-BFFF-D10F1828EC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1E21EF08-174E-B54B-BFFF-D10F1828EC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>
                                            <p:graphicEl>
                                              <a:dgm id="{1E21EF08-174E-B54B-BFFF-D10F1828EC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7A870C-2E13-394D-A77E-F8388542B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677A870C-2E13-394D-A77E-F8388542B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graphicEl>
                                              <a:dgm id="{677A870C-2E13-394D-A77E-F8388542B3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>
                                            <p:graphicEl>
                                              <a:dgm id="{677A870C-2E13-394D-A77E-F8388542B3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DBB2AC-FEFC-514E-823E-8F4C0B043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graphicEl>
                                              <a:dgm id="{62DBB2AC-FEFC-514E-823E-8F4C0B043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62DBB2AC-FEFC-514E-823E-8F4C0B043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62DBB2AC-FEFC-514E-823E-8F4C0B043B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081A0E-074E-2B43-AB16-A12EA1E50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25081A0E-074E-2B43-AB16-A12EA1E50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graphicEl>
                                              <a:dgm id="{25081A0E-074E-2B43-AB16-A12EA1E50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25081A0E-074E-2B43-AB16-A12EA1E50B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8EB251-57E2-DE41-8135-950B5C7C2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graphicEl>
                                              <a:dgm id="{9A8EB251-57E2-DE41-8135-950B5C7C2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9A8EB251-57E2-DE41-8135-950B5C7C2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9A8EB251-57E2-DE41-8135-950B5C7C2D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6962AA-614E-B041-A862-1EB6BFBA1F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286962AA-614E-B041-A862-1EB6BFBA1F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286962AA-614E-B041-A862-1EB6BFBA1F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286962AA-614E-B041-A862-1EB6BFBA1F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val 101"/>
          <p:cNvSpPr/>
          <p:nvPr/>
        </p:nvSpPr>
        <p:spPr>
          <a:xfrm>
            <a:off x="3189165" y="2822169"/>
            <a:ext cx="2964256" cy="2917913"/>
          </a:xfrm>
          <a:prstGeom prst="ellipse">
            <a:avLst/>
          </a:prstGeom>
          <a:solidFill>
            <a:schemeClr val="bg2">
              <a:lumMod val="20000"/>
              <a:lumOff val="80000"/>
              <a:alpha val="43000"/>
            </a:schemeClr>
          </a:solidFill>
          <a:ln>
            <a:solidFill>
              <a:schemeClr val="tx2"/>
            </a:solidFill>
          </a:ln>
          <a:effectLst>
            <a:glow rad="241300">
              <a:schemeClr val="tx1">
                <a:alpha val="72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soft" dir="t"/>
          </a:scene3d>
          <a:sp3d prstMaterial="plastic"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/>
        </p:nvSpPr>
        <p:spPr>
          <a:xfrm>
            <a:off x="1479793" y="381000"/>
            <a:ext cx="9906000" cy="705908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IE" sz="4800" b="1" dirty="0" smtClean="0">
                <a:solidFill>
                  <a:schemeClr val="bg2">
                    <a:lumMod val="50000"/>
                  </a:schemeClr>
                </a:solidFill>
                <a:latin typeface="Avenir Next"/>
              </a:rPr>
              <a:t>How a sphere forms</a:t>
            </a:r>
            <a:endParaRPr lang="en-IE" sz="4800" b="1" dirty="0">
              <a:solidFill>
                <a:schemeClr val="bg2">
                  <a:lumMod val="50000"/>
                </a:schemeClr>
              </a:solidFill>
              <a:latin typeface="Avenir Nex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0034" y="1251833"/>
            <a:ext cx="278729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b="1" dirty="0" smtClean="0">
                <a:latin typeface="Avenir Next"/>
              </a:rPr>
              <a:t>Sodium</a:t>
            </a:r>
            <a:r>
              <a:rPr lang="en-IE" sz="2400" dirty="0" smtClean="0">
                <a:latin typeface="Avenir Next"/>
              </a:rPr>
              <a:t> </a:t>
            </a:r>
            <a:r>
              <a:rPr lang="en-IE" sz="2400" b="1" dirty="0">
                <a:solidFill>
                  <a:srgbClr val="5E5E5E"/>
                </a:solidFill>
                <a:latin typeface="Avenir Next"/>
              </a:rPr>
              <a:t>(Na</a:t>
            </a:r>
            <a:r>
              <a:rPr lang="en-IE" sz="2400" b="1" baseline="30000" dirty="0">
                <a:solidFill>
                  <a:srgbClr val="5E5E5E"/>
                </a:solidFill>
                <a:latin typeface="Avenir Next"/>
              </a:rPr>
              <a:t>+</a:t>
            </a:r>
            <a:r>
              <a:rPr lang="en-IE" sz="2400" b="1" dirty="0">
                <a:solidFill>
                  <a:srgbClr val="5E5E5E"/>
                </a:solidFill>
                <a:latin typeface="Avenir Next"/>
              </a:rPr>
              <a:t>) </a:t>
            </a:r>
            <a:r>
              <a:rPr lang="en-IE" sz="2400" dirty="0" smtClean="0">
                <a:latin typeface="Avenir Next"/>
              </a:rPr>
              <a:t>holds on to </a:t>
            </a:r>
            <a:r>
              <a:rPr lang="en-IE" sz="2400" u="sng" dirty="0" smtClean="0">
                <a:latin typeface="Avenir Next"/>
              </a:rPr>
              <a:t>one</a:t>
            </a:r>
            <a:r>
              <a:rPr lang="en-IE" sz="2400" dirty="0" smtClean="0">
                <a:latin typeface="Avenir Next"/>
              </a:rPr>
              <a:t> </a:t>
            </a:r>
            <a:r>
              <a:rPr lang="en-IE" sz="24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alginate</a:t>
            </a:r>
            <a:r>
              <a:rPr lang="en-IE" sz="2400" dirty="0" smtClean="0">
                <a:solidFill>
                  <a:srgbClr val="FF0000"/>
                </a:solidFill>
                <a:latin typeface="Avenir Next"/>
              </a:rPr>
              <a:t> </a:t>
            </a:r>
            <a:endParaRPr lang="en-IE" sz="2400" dirty="0">
              <a:latin typeface="Avenir Nex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6548" y="2818871"/>
            <a:ext cx="2772617" cy="3364041"/>
            <a:chOff x="60471" y="3157984"/>
            <a:chExt cx="2549649" cy="3380329"/>
          </a:xfrm>
        </p:grpSpPr>
        <p:sp>
          <p:nvSpPr>
            <p:cNvPr id="5" name="Oval 4"/>
            <p:cNvSpPr/>
            <p:nvPr/>
          </p:nvSpPr>
          <p:spPr>
            <a:xfrm>
              <a:off x="227613" y="432136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6" name="Oval 5"/>
            <p:cNvSpPr/>
            <p:nvPr/>
          </p:nvSpPr>
          <p:spPr>
            <a:xfrm>
              <a:off x="659613" y="4891505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7" name="Oval 6"/>
            <p:cNvSpPr/>
            <p:nvPr/>
          </p:nvSpPr>
          <p:spPr>
            <a:xfrm>
              <a:off x="1091613" y="432136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8" name="Oval 7"/>
            <p:cNvSpPr/>
            <p:nvPr/>
          </p:nvSpPr>
          <p:spPr>
            <a:xfrm>
              <a:off x="1523613" y="4891505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9" name="Oval 8"/>
            <p:cNvSpPr/>
            <p:nvPr/>
          </p:nvSpPr>
          <p:spPr>
            <a:xfrm>
              <a:off x="1955613" y="432136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96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1028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460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892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43613" y="4065098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307613" y="4071725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171278" y="4065098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875278" y="5323505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729339" y="5323505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0471" y="3717754"/>
              <a:ext cx="766283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25300" y="3718407"/>
              <a:ext cx="76462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89300" y="3718407"/>
              <a:ext cx="764626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92136" y="5583606"/>
              <a:ext cx="766283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46197" y="5583606"/>
              <a:ext cx="766283" cy="36933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75389" y="3157984"/>
              <a:ext cx="611969" cy="432000"/>
              <a:chOff x="323270" y="3101008"/>
              <a:chExt cx="611969" cy="432000"/>
            </a:xfrm>
            <a:effectLst/>
          </p:grpSpPr>
          <p:sp>
            <p:nvSpPr>
              <p:cNvPr id="42" name="Oval 41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23270" y="3113981"/>
                <a:ext cx="611969" cy="36933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IE" dirty="0" smtClean="0">
                    <a:solidFill>
                      <a:srgbClr val="5E5E5E"/>
                    </a:solidFill>
                  </a:rPr>
                  <a:t>Na</a:t>
                </a:r>
                <a:r>
                  <a:rPr lang="en-IE" baseline="30000" dirty="0" smtClean="0">
                    <a:solidFill>
                      <a:srgbClr val="5E5E5E"/>
                    </a:solidFill>
                  </a:rPr>
                  <a:t>+</a:t>
                </a:r>
                <a:endParaRPr lang="en-IE" baseline="30000" dirty="0">
                  <a:solidFill>
                    <a:srgbClr val="5E5E5E"/>
                  </a:solidFill>
                </a:endParaRPr>
              </a:p>
            </p:txBody>
          </p:sp>
        </p:grpSp>
        <p:cxnSp>
          <p:nvCxnSpPr>
            <p:cNvPr id="25" name="Straight Connector 24"/>
            <p:cNvCxnSpPr/>
            <p:nvPr/>
          </p:nvCxnSpPr>
          <p:spPr>
            <a:xfrm flipV="1">
              <a:off x="530996" y="3589984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1133458" y="3161299"/>
              <a:ext cx="611969" cy="432000"/>
              <a:chOff x="323270" y="3101008"/>
              <a:chExt cx="611969" cy="432000"/>
            </a:xfrm>
            <a:effectLst/>
          </p:grpSpPr>
          <p:sp>
            <p:nvSpPr>
              <p:cNvPr id="40" name="Oval 39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23270" y="3113981"/>
                <a:ext cx="611969" cy="36933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IE" dirty="0" smtClean="0">
                    <a:solidFill>
                      <a:srgbClr val="5E5E5E"/>
                    </a:solidFill>
                  </a:rPr>
                  <a:t>Na</a:t>
                </a:r>
                <a:r>
                  <a:rPr lang="en-IE" baseline="30000" dirty="0" smtClean="0">
                    <a:solidFill>
                      <a:srgbClr val="5E5E5E"/>
                    </a:solidFill>
                  </a:rPr>
                  <a:t>+</a:t>
                </a:r>
                <a:endParaRPr lang="en-IE" baseline="30000" dirty="0">
                  <a:solidFill>
                    <a:srgbClr val="5E5E5E"/>
                  </a:solidFill>
                </a:endParaRPr>
              </a:p>
            </p:txBody>
          </p:sp>
        </p:grpSp>
        <p:cxnSp>
          <p:nvCxnSpPr>
            <p:cNvPr id="27" name="Straight Connector 26"/>
            <p:cNvCxnSpPr>
              <a:endCxn id="40" idx="4"/>
            </p:cNvCxnSpPr>
            <p:nvPr/>
          </p:nvCxnSpPr>
          <p:spPr>
            <a:xfrm rot="5400000" flipH="1" flipV="1">
              <a:off x="1285683" y="3696681"/>
              <a:ext cx="206764" cy="1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1998151" y="3161299"/>
              <a:ext cx="611969" cy="432000"/>
              <a:chOff x="323270" y="3101008"/>
              <a:chExt cx="611969" cy="432000"/>
            </a:xfrm>
            <a:effectLst/>
          </p:grpSpPr>
          <p:sp>
            <p:nvSpPr>
              <p:cNvPr id="38" name="Oval 37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23270" y="3113981"/>
                <a:ext cx="611969" cy="36933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IE" dirty="0" smtClean="0">
                    <a:solidFill>
                      <a:srgbClr val="5E5E5E"/>
                    </a:solidFill>
                  </a:rPr>
                  <a:t>Na</a:t>
                </a:r>
                <a:r>
                  <a:rPr lang="en-IE" baseline="30000" dirty="0" smtClean="0">
                    <a:solidFill>
                      <a:srgbClr val="5E5E5E"/>
                    </a:solidFill>
                  </a:rPr>
                  <a:t>+</a:t>
                </a:r>
                <a:endParaRPr lang="en-IE" baseline="30000" dirty="0">
                  <a:solidFill>
                    <a:srgbClr val="5E5E5E"/>
                  </a:solidFill>
                </a:endParaRPr>
              </a:p>
            </p:txBody>
          </p:sp>
        </p:grpSp>
        <p:cxnSp>
          <p:nvCxnSpPr>
            <p:cNvPr id="29" name="Straight Connector 28"/>
            <p:cNvCxnSpPr/>
            <p:nvPr/>
          </p:nvCxnSpPr>
          <p:spPr>
            <a:xfrm flipV="1">
              <a:off x="2253758" y="3593299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713213" y="6093340"/>
              <a:ext cx="611969" cy="432000"/>
              <a:chOff x="323270" y="3101008"/>
              <a:chExt cx="611969" cy="432000"/>
            </a:xfrm>
            <a:effectLst/>
          </p:grpSpPr>
          <p:sp>
            <p:nvSpPr>
              <p:cNvPr id="36" name="Oval 35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3270" y="3113981"/>
                <a:ext cx="611969" cy="36933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IE" dirty="0" smtClean="0">
                    <a:solidFill>
                      <a:srgbClr val="5E5E5E"/>
                    </a:solidFill>
                  </a:rPr>
                  <a:t>Na</a:t>
                </a:r>
                <a:r>
                  <a:rPr lang="en-IE" baseline="30000" dirty="0" smtClean="0">
                    <a:solidFill>
                      <a:srgbClr val="5E5E5E"/>
                    </a:solidFill>
                  </a:rPr>
                  <a:t>+</a:t>
                </a:r>
                <a:endParaRPr lang="en-IE" baseline="30000" dirty="0">
                  <a:solidFill>
                    <a:srgbClr val="5E5E5E"/>
                  </a:solidFill>
                </a:endParaRPr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 flipV="1">
              <a:off x="963606" y="5856043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1567170" y="6106313"/>
              <a:ext cx="611969" cy="432000"/>
              <a:chOff x="323270" y="3101008"/>
              <a:chExt cx="611969" cy="432000"/>
            </a:xfrm>
            <a:effectLst/>
          </p:grpSpPr>
          <p:sp>
            <p:nvSpPr>
              <p:cNvPr id="34" name="Oval 33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23270" y="3113981"/>
                <a:ext cx="611969" cy="369332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01600"/>
                <a:bevelB w="107950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IE" dirty="0" smtClean="0">
                    <a:solidFill>
                      <a:srgbClr val="5E5E5E"/>
                    </a:solidFill>
                  </a:rPr>
                  <a:t>Na</a:t>
                </a:r>
                <a:r>
                  <a:rPr lang="en-IE" baseline="30000" dirty="0" smtClean="0">
                    <a:solidFill>
                      <a:srgbClr val="5E5E5E"/>
                    </a:solidFill>
                  </a:rPr>
                  <a:t>+</a:t>
                </a:r>
                <a:endParaRPr lang="en-IE" baseline="30000" dirty="0">
                  <a:solidFill>
                    <a:srgbClr val="5E5E5E"/>
                  </a:solidFill>
                </a:endParaRPr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 flipV="1">
              <a:off x="1817563" y="5856043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ight Arrow 43"/>
          <p:cNvSpPr/>
          <p:nvPr/>
        </p:nvSpPr>
        <p:spPr>
          <a:xfrm>
            <a:off x="3488909" y="4052846"/>
            <a:ext cx="2494722" cy="448046"/>
          </a:xfrm>
          <a:prstGeom prst="rightArrow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IE"/>
          </a:p>
        </p:txBody>
      </p:sp>
      <p:sp>
        <p:nvSpPr>
          <p:cNvPr id="45" name="Rectangle 44"/>
          <p:cNvSpPr/>
          <p:nvPr/>
        </p:nvSpPr>
        <p:spPr>
          <a:xfrm>
            <a:off x="3488909" y="3539979"/>
            <a:ext cx="2544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b="1" dirty="0" smtClean="0">
                <a:solidFill>
                  <a:schemeClr val="bg2">
                    <a:lumMod val="75000"/>
                  </a:schemeClr>
                </a:solidFill>
              </a:rPr>
              <a:t>Calcium</a:t>
            </a:r>
            <a:r>
              <a:rPr lang="en-IE" sz="2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IE" sz="2000" dirty="0" smtClean="0">
                <a:solidFill>
                  <a:srgbClr val="FF6600"/>
                </a:solidFill>
              </a:rPr>
              <a:t>(Ca</a:t>
            </a:r>
            <a:r>
              <a:rPr lang="en-IE" sz="2000" baseline="30000" dirty="0" smtClean="0">
                <a:solidFill>
                  <a:srgbClr val="FF6600"/>
                </a:solidFill>
              </a:rPr>
              <a:t>2+</a:t>
            </a:r>
            <a:r>
              <a:rPr lang="en-IE" sz="2000" dirty="0" smtClean="0">
                <a:solidFill>
                  <a:srgbClr val="FF6600"/>
                </a:solidFill>
              </a:rPr>
              <a:t>) </a:t>
            </a:r>
            <a:r>
              <a:rPr lang="en-IE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Lactate</a:t>
            </a:r>
            <a:r>
              <a:rPr lang="en-IE" sz="2000" dirty="0" smtClean="0"/>
              <a:t> </a:t>
            </a:r>
            <a:endParaRPr lang="en-IE" sz="2000" dirty="0"/>
          </a:p>
        </p:txBody>
      </p:sp>
      <p:sp>
        <p:nvSpPr>
          <p:cNvPr id="46" name="Rectangle 45"/>
          <p:cNvSpPr/>
          <p:nvPr/>
        </p:nvSpPr>
        <p:spPr>
          <a:xfrm>
            <a:off x="5200426" y="1251833"/>
            <a:ext cx="3334082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b="1" dirty="0" smtClean="0">
                <a:solidFill>
                  <a:schemeClr val="tx2">
                    <a:lumMod val="75000"/>
                  </a:schemeClr>
                </a:solidFill>
                <a:latin typeface="Avenir Next"/>
              </a:rPr>
              <a:t>Calcium</a:t>
            </a:r>
            <a:r>
              <a:rPr lang="en-IE" sz="2400" dirty="0" smtClean="0">
                <a:latin typeface="Avenir Next"/>
              </a:rPr>
              <a:t> </a:t>
            </a:r>
            <a:r>
              <a:rPr lang="en-IE" sz="2400" b="1" dirty="0">
                <a:solidFill>
                  <a:srgbClr val="FF6600"/>
                </a:solidFill>
                <a:latin typeface="Avenir Next"/>
              </a:rPr>
              <a:t>(Ca</a:t>
            </a:r>
            <a:r>
              <a:rPr lang="en-IE" sz="2400" b="1" baseline="30000" dirty="0">
                <a:solidFill>
                  <a:srgbClr val="FF6600"/>
                </a:solidFill>
                <a:latin typeface="Avenir Next"/>
              </a:rPr>
              <a:t>2+</a:t>
            </a:r>
            <a:r>
              <a:rPr lang="en-IE" sz="2400" b="1" dirty="0">
                <a:solidFill>
                  <a:srgbClr val="FF6600"/>
                </a:solidFill>
                <a:latin typeface="Avenir Next"/>
              </a:rPr>
              <a:t>) </a:t>
            </a:r>
            <a:r>
              <a:rPr lang="en-IE" sz="2400" dirty="0">
                <a:latin typeface="Avenir Next"/>
              </a:rPr>
              <a:t>holds </a:t>
            </a:r>
            <a:r>
              <a:rPr lang="en-IE" sz="2400" dirty="0" smtClean="0">
                <a:latin typeface="Avenir Next"/>
              </a:rPr>
              <a:t>on to </a:t>
            </a:r>
            <a:r>
              <a:rPr lang="en-IE" sz="2400" u="sng" dirty="0" smtClean="0">
                <a:latin typeface="Avenir Next"/>
              </a:rPr>
              <a:t>two</a:t>
            </a:r>
            <a:r>
              <a:rPr lang="en-IE" sz="2400" dirty="0" smtClean="0">
                <a:latin typeface="Avenir Next"/>
              </a:rPr>
              <a:t> </a:t>
            </a:r>
            <a:r>
              <a:rPr lang="en-IE" sz="24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alginates</a:t>
            </a:r>
          </a:p>
          <a:p>
            <a:r>
              <a:rPr lang="en-IE" sz="2400" dirty="0">
                <a:latin typeface="Avenir Next"/>
              </a:rPr>
              <a:t>t</a:t>
            </a:r>
            <a:r>
              <a:rPr lang="en-IE" sz="2400" dirty="0" smtClean="0">
                <a:latin typeface="Avenir Next"/>
              </a:rPr>
              <a:t>o form a jelly </a:t>
            </a:r>
            <a:endParaRPr lang="en-IE" sz="2400" dirty="0">
              <a:latin typeface="Avenir Next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263814" y="2661401"/>
            <a:ext cx="2538103" cy="3865399"/>
            <a:chOff x="6195000" y="1342593"/>
            <a:chExt cx="3261808" cy="5428534"/>
          </a:xfrm>
        </p:grpSpPr>
        <p:sp>
          <p:nvSpPr>
            <p:cNvPr id="48" name="Oval 47"/>
            <p:cNvSpPr/>
            <p:nvPr/>
          </p:nvSpPr>
          <p:spPr>
            <a:xfrm>
              <a:off x="6988032" y="1945546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49" name="Oval 48"/>
            <p:cNvSpPr/>
            <p:nvPr/>
          </p:nvSpPr>
          <p:spPr>
            <a:xfrm>
              <a:off x="7420032" y="2515691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50" name="Oval 49"/>
            <p:cNvSpPr/>
            <p:nvPr/>
          </p:nvSpPr>
          <p:spPr>
            <a:xfrm>
              <a:off x="7852032" y="1945546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51" name="Oval 50"/>
            <p:cNvSpPr/>
            <p:nvPr/>
          </p:nvSpPr>
          <p:spPr>
            <a:xfrm>
              <a:off x="8284032" y="2515691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52" name="Oval 51"/>
            <p:cNvSpPr/>
            <p:nvPr/>
          </p:nvSpPr>
          <p:spPr>
            <a:xfrm>
              <a:off x="8716032" y="1945546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cxnSp>
          <p:nvCxnSpPr>
            <p:cNvPr id="53" name="Straight Connector 52"/>
            <p:cNvCxnSpPr>
              <a:stCxn id="49" idx="5"/>
              <a:endCxn id="50" idx="1"/>
            </p:cNvCxnSpPr>
            <p:nvPr/>
          </p:nvCxnSpPr>
          <p:spPr>
            <a:xfrm>
              <a:off x="7356767" y="2314281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50" idx="7"/>
              <a:endCxn id="51" idx="3"/>
            </p:cNvCxnSpPr>
            <p:nvPr/>
          </p:nvCxnSpPr>
          <p:spPr>
            <a:xfrm flipV="1">
              <a:off x="7788767" y="2314281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51" idx="5"/>
              <a:endCxn id="52" idx="1"/>
            </p:cNvCxnSpPr>
            <p:nvPr/>
          </p:nvCxnSpPr>
          <p:spPr>
            <a:xfrm>
              <a:off x="8220767" y="2314281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52" idx="7"/>
              <a:endCxn id="53" idx="3"/>
            </p:cNvCxnSpPr>
            <p:nvPr/>
          </p:nvCxnSpPr>
          <p:spPr>
            <a:xfrm flipV="1">
              <a:off x="8652767" y="2314281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49" idx="0"/>
            </p:cNvCxnSpPr>
            <p:nvPr/>
          </p:nvCxnSpPr>
          <p:spPr>
            <a:xfrm flipV="1">
              <a:off x="7204032" y="1689284"/>
              <a:ext cx="0" cy="256262"/>
            </a:xfrm>
            <a:prstGeom prst="line">
              <a:avLst/>
            </a:prstGeom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8068032" y="1695911"/>
              <a:ext cx="0" cy="256262"/>
            </a:xfrm>
            <a:prstGeom prst="line">
              <a:avLst/>
            </a:prstGeom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8931697" y="1689284"/>
              <a:ext cx="0" cy="256262"/>
            </a:xfrm>
            <a:prstGeom prst="line">
              <a:avLst/>
            </a:prstGeom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7635697" y="2947691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8489758" y="2947691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6522368" y="1342593"/>
              <a:ext cx="895663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483297" y="1342593"/>
              <a:ext cx="967049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489758" y="1342593"/>
              <a:ext cx="967050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106395" y="3132476"/>
              <a:ext cx="1128442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8140172" y="3132476"/>
              <a:ext cx="931116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 flipH="1" flipV="1">
              <a:off x="8716676" y="3486716"/>
              <a:ext cx="243750" cy="24378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/>
            <p:cNvSpPr/>
            <p:nvPr/>
          </p:nvSpPr>
          <p:spPr>
            <a:xfrm>
              <a:off x="6554031" y="4990195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74" name="Oval 73"/>
            <p:cNvSpPr/>
            <p:nvPr/>
          </p:nvSpPr>
          <p:spPr>
            <a:xfrm>
              <a:off x="6986031" y="556034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75" name="Oval 74"/>
            <p:cNvSpPr/>
            <p:nvPr/>
          </p:nvSpPr>
          <p:spPr>
            <a:xfrm>
              <a:off x="7418031" y="4990195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76" name="Oval 75"/>
            <p:cNvSpPr/>
            <p:nvPr/>
          </p:nvSpPr>
          <p:spPr>
            <a:xfrm>
              <a:off x="7850031" y="556034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77" name="Oval 76"/>
            <p:cNvSpPr/>
            <p:nvPr/>
          </p:nvSpPr>
          <p:spPr>
            <a:xfrm>
              <a:off x="8282031" y="4990195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6922766" y="5358930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354766" y="5358930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7786766" y="5358930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8218766" y="5358930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6770031" y="4733933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V="1">
              <a:off x="7634031" y="4740560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8497696" y="4733933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7201696" y="5992340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8055757" y="5992340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6195000" y="4344618"/>
              <a:ext cx="958172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144545" y="4344618"/>
              <a:ext cx="982304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106616" y="4344618"/>
              <a:ext cx="912569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751900" y="6252440"/>
              <a:ext cx="999875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564549" y="6248602"/>
              <a:ext cx="1084132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V="1">
              <a:off x="7756263" y="4149527"/>
              <a:ext cx="243749" cy="312538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8681664" y="4151953"/>
              <a:ext cx="243749" cy="312538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6538776" y="2509067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cxnSp>
          <p:nvCxnSpPr>
            <p:cNvPr id="95" name="Straight Connector 94"/>
            <p:cNvCxnSpPr/>
            <p:nvPr/>
          </p:nvCxnSpPr>
          <p:spPr>
            <a:xfrm flipV="1">
              <a:off x="6907511" y="2307657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6754441" y="2941067"/>
              <a:ext cx="0" cy="256262"/>
            </a:xfrm>
            <a:prstGeom prst="line">
              <a:avLst/>
            </a:prstGeom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6278295" y="3132476"/>
              <a:ext cx="983467" cy="51868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H="1" flipV="1">
              <a:off x="6923402" y="3467119"/>
              <a:ext cx="243749" cy="243783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6796991" y="4142902"/>
              <a:ext cx="243749" cy="312538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/>
            <p:cNvSpPr/>
            <p:nvPr/>
          </p:nvSpPr>
          <p:spPr>
            <a:xfrm>
              <a:off x="6890396" y="3710900"/>
              <a:ext cx="462649" cy="50558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 sz="2000" baseline="300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6672327" y="3748823"/>
              <a:ext cx="898788" cy="47546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600" dirty="0">
                  <a:solidFill>
                    <a:srgbClr val="FF6600"/>
                  </a:solidFill>
                </a:rPr>
                <a:t>C</a:t>
              </a:r>
              <a:r>
                <a:rPr lang="en-IE" sz="1600" dirty="0" smtClean="0">
                  <a:solidFill>
                    <a:srgbClr val="FF6600"/>
                  </a:solidFill>
                </a:rPr>
                <a:t>a</a:t>
              </a:r>
              <a:r>
                <a:rPr lang="en-IE" sz="1600" baseline="30000" dirty="0" smtClean="0">
                  <a:solidFill>
                    <a:srgbClr val="FF6600"/>
                  </a:solidFill>
                </a:rPr>
                <a:t>2+</a:t>
              </a:r>
              <a:endParaRPr lang="en-IE" sz="1600" baseline="30000" dirty="0">
                <a:solidFill>
                  <a:srgbClr val="FF6600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7751774" y="3717525"/>
              <a:ext cx="462649" cy="50558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 sz="2000" baseline="300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56114" y="3748823"/>
              <a:ext cx="830901" cy="47546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r>
                <a:rPr lang="en-IE" sz="1600" dirty="0">
                  <a:solidFill>
                    <a:srgbClr val="FF6600"/>
                  </a:solidFill>
                </a:rPr>
                <a:t>C</a:t>
              </a:r>
              <a:r>
                <a:rPr lang="en-IE" sz="1600" dirty="0" smtClean="0">
                  <a:solidFill>
                    <a:srgbClr val="FF6600"/>
                  </a:solidFill>
                </a:rPr>
                <a:t>a</a:t>
              </a:r>
              <a:r>
                <a:rPr lang="en-IE" sz="1600" baseline="30000" dirty="0" smtClean="0">
                  <a:solidFill>
                    <a:srgbClr val="FF6600"/>
                  </a:solidFill>
                </a:rPr>
                <a:t>2+</a:t>
              </a:r>
              <a:endParaRPr lang="en-IE" sz="1600" baseline="30000" dirty="0">
                <a:solidFill>
                  <a:srgbClr val="FF66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8605730" y="3730497"/>
              <a:ext cx="462649" cy="50558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 sz="2000" baseline="300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469710" y="3765174"/>
              <a:ext cx="734688" cy="47546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/>
              <a:bevelB w="10795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1600" dirty="0" smtClean="0">
                  <a:solidFill>
                    <a:srgbClr val="FF6600"/>
                  </a:solidFill>
                </a:rPr>
                <a:t>Ca</a:t>
              </a:r>
              <a:r>
                <a:rPr lang="en-IE" sz="1600" baseline="30000" dirty="0" smtClean="0">
                  <a:solidFill>
                    <a:srgbClr val="FF6600"/>
                  </a:solidFill>
                </a:rPr>
                <a:t>2+</a:t>
              </a:r>
              <a:endParaRPr lang="en-IE" sz="1600" baseline="30000" dirty="0">
                <a:solidFill>
                  <a:srgbClr val="FF6600"/>
                </a:solidFill>
              </a:endParaRPr>
            </a:p>
          </p:txBody>
        </p:sp>
      </p:grpSp>
      <p:pic>
        <p:nvPicPr>
          <p:cNvPr id="104" name="Picture 103" descr="AA0231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324" y="4828842"/>
            <a:ext cx="1365651" cy="1543029"/>
          </a:xfrm>
          <a:prstGeom prst="rect">
            <a:avLst/>
          </a:prstGeom>
          <a:effectLst>
            <a:outerShdw blurRad="63500" dir="13500000" sx="87000" sy="87000" kx="2700000" rotWithShape="0">
              <a:srgbClr val="000000">
                <a:alpha val="11000"/>
              </a:srgbClr>
            </a:outerShdw>
          </a:effectLst>
        </p:spPr>
      </p:pic>
      <p:cxnSp>
        <p:nvCxnSpPr>
          <p:cNvPr id="105" name="Straight Connector 104"/>
          <p:cNvCxnSpPr/>
          <p:nvPr/>
        </p:nvCxnSpPr>
        <p:spPr>
          <a:xfrm flipH="1" flipV="1">
            <a:off x="7524328" y="4191518"/>
            <a:ext cx="189668" cy="173586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  <a:scene3d>
            <a:camera prst="orthographicFront"/>
            <a:lightRig rig="threePt" dir="t"/>
          </a:scene3d>
          <a:sp3d>
            <a:bevelT w="101600"/>
            <a:bevelB w="107950"/>
          </a:sp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/>
        </p:nvSpPr>
        <p:spPr>
          <a:xfrm>
            <a:off x="1651927" y="457200"/>
            <a:ext cx="9906000" cy="70590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"/>
            </a:scene3d>
            <a:sp3d extrusionH="57150" prstMaterial="plastic">
              <a:bevelT w="50800" h="38100" prst="riblet"/>
            </a:sp3d>
          </a:bodyPr>
          <a:lstStyle/>
          <a:p>
            <a:r>
              <a:rPr lang="en-IE" sz="4800" b="1" dirty="0" smtClean="0">
                <a:latin typeface="Avenir Next"/>
              </a:rPr>
              <a:t>How a sphere forms</a:t>
            </a:r>
            <a:endParaRPr lang="en-IE" sz="4800" b="1" dirty="0">
              <a:latin typeface="Avenir Nex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1" y="1371600"/>
            <a:ext cx="777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IE" sz="2800" dirty="0">
                <a:latin typeface="Avenir Next"/>
              </a:rPr>
              <a:t>If </a:t>
            </a:r>
            <a:r>
              <a:rPr lang="en-IE" sz="2800" dirty="0" smtClean="0">
                <a:latin typeface="Avenir Next"/>
              </a:rPr>
              <a:t>the pH is too low, the </a:t>
            </a:r>
            <a:r>
              <a:rPr lang="en-IE" sz="2800" b="1" dirty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alginate</a:t>
            </a:r>
            <a:r>
              <a:rPr lang="en-IE" sz="2800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 </a:t>
            </a:r>
            <a:r>
              <a:rPr lang="en-IE" sz="2800" dirty="0" smtClean="0">
                <a:latin typeface="Avenir Next"/>
              </a:rPr>
              <a:t>binds with </a:t>
            </a:r>
            <a:r>
              <a:rPr lang="en-IE" sz="2800" b="1" dirty="0" smtClean="0">
                <a:solidFill>
                  <a:srgbClr val="C00000"/>
                </a:solidFill>
                <a:latin typeface="Avenir Next"/>
              </a:rPr>
              <a:t>hydrogen</a:t>
            </a:r>
            <a:r>
              <a:rPr lang="en-IE" sz="2800" dirty="0" smtClean="0">
                <a:latin typeface="Avenir Next"/>
              </a:rPr>
              <a:t> instead of the </a:t>
            </a:r>
            <a:r>
              <a:rPr lang="en-IE" sz="2800" b="1" dirty="0" smtClean="0">
                <a:solidFill>
                  <a:schemeClr val="tx2"/>
                </a:solidFill>
                <a:latin typeface="Avenir Next"/>
              </a:rPr>
              <a:t>calcium</a:t>
            </a:r>
            <a:r>
              <a:rPr lang="en-IE" sz="2800" dirty="0" smtClean="0">
                <a:latin typeface="Avenir Next"/>
              </a:rPr>
              <a:t> and </a:t>
            </a:r>
            <a:r>
              <a:rPr lang="en-IE" sz="2800" dirty="0">
                <a:latin typeface="Avenir Next"/>
              </a:rPr>
              <a:t>no jelly </a:t>
            </a:r>
            <a:r>
              <a:rPr lang="en-IE" sz="2800" dirty="0" smtClean="0">
                <a:latin typeface="Avenir Next"/>
              </a:rPr>
              <a:t>forms!</a:t>
            </a:r>
            <a:endParaRPr lang="en-IE" sz="2800" dirty="0">
              <a:latin typeface="Avenir Next"/>
            </a:endParaRPr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312" y="2971800"/>
            <a:ext cx="4839423" cy="325831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942520" y="2844471"/>
            <a:ext cx="2668080" cy="3330634"/>
            <a:chOff x="60471" y="3157984"/>
            <a:chExt cx="2499954" cy="3380329"/>
          </a:xfrm>
        </p:grpSpPr>
        <p:sp>
          <p:nvSpPr>
            <p:cNvPr id="6" name="Oval 5"/>
            <p:cNvSpPr/>
            <p:nvPr/>
          </p:nvSpPr>
          <p:spPr>
            <a:xfrm>
              <a:off x="227613" y="432136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7" name="Oval 6"/>
            <p:cNvSpPr/>
            <p:nvPr/>
          </p:nvSpPr>
          <p:spPr>
            <a:xfrm>
              <a:off x="659613" y="4891505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8" name="Oval 7"/>
            <p:cNvSpPr/>
            <p:nvPr/>
          </p:nvSpPr>
          <p:spPr>
            <a:xfrm>
              <a:off x="1091613" y="432136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9" name="Oval 8"/>
            <p:cNvSpPr/>
            <p:nvPr/>
          </p:nvSpPr>
          <p:spPr>
            <a:xfrm>
              <a:off x="1523613" y="4891505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sp>
          <p:nvSpPr>
            <p:cNvPr id="10" name="Oval 9"/>
            <p:cNvSpPr/>
            <p:nvPr/>
          </p:nvSpPr>
          <p:spPr>
            <a:xfrm>
              <a:off x="1955613" y="4321360"/>
              <a:ext cx="432000" cy="4320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E"/>
            </a:p>
          </p:txBody>
        </p:sp>
        <p:cxnSp>
          <p:nvCxnSpPr>
            <p:cNvPr id="11" name="Straight Connector 10"/>
            <p:cNvCxnSpPr>
              <a:stCxn id="10" idx="5"/>
              <a:endCxn id="11" idx="1"/>
            </p:cNvCxnSpPr>
            <p:nvPr/>
          </p:nvCxnSpPr>
          <p:spPr>
            <a:xfrm>
              <a:off x="596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11" idx="7"/>
              <a:endCxn id="12" idx="3"/>
            </p:cNvCxnSpPr>
            <p:nvPr/>
          </p:nvCxnSpPr>
          <p:spPr>
            <a:xfrm flipV="1">
              <a:off x="1028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12" idx="5"/>
              <a:endCxn id="13" idx="1"/>
            </p:cNvCxnSpPr>
            <p:nvPr/>
          </p:nvCxnSpPr>
          <p:spPr>
            <a:xfrm>
              <a:off x="1460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3" idx="7"/>
              <a:endCxn id="14" idx="3"/>
            </p:cNvCxnSpPr>
            <p:nvPr/>
          </p:nvCxnSpPr>
          <p:spPr>
            <a:xfrm flipV="1">
              <a:off x="1892348" y="4690095"/>
              <a:ext cx="126530" cy="264675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0" idx="0"/>
            </p:cNvCxnSpPr>
            <p:nvPr/>
          </p:nvCxnSpPr>
          <p:spPr>
            <a:xfrm flipV="1">
              <a:off x="443613" y="4065098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307613" y="4071725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171278" y="4065098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875278" y="5323505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729339" y="5323505"/>
              <a:ext cx="0" cy="256262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0471" y="3717754"/>
              <a:ext cx="766283" cy="3748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25300" y="3718407"/>
              <a:ext cx="764626" cy="3748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89300" y="3718407"/>
              <a:ext cx="764626" cy="3748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2136" y="5583606"/>
              <a:ext cx="766283" cy="3748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46197" y="5583606"/>
              <a:ext cx="766283" cy="37484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>
                  <a:solidFill>
                    <a:schemeClr val="accent1">
                      <a:lumMod val="50000"/>
                    </a:schemeClr>
                  </a:solidFill>
                </a:rPr>
                <a:t>COO¯</a:t>
              </a:r>
              <a:endParaRPr lang="en-IE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25694" y="3157984"/>
              <a:ext cx="611969" cy="432000"/>
              <a:chOff x="273575" y="3101008"/>
              <a:chExt cx="611969" cy="432000"/>
            </a:xfrm>
            <a:effectLst/>
          </p:grpSpPr>
          <p:sp>
            <p:nvSpPr>
              <p:cNvPr id="43" name="Oval 42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73575" y="3113981"/>
                <a:ext cx="611969" cy="37484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E" dirty="0"/>
                  <a:t>H</a:t>
                </a:r>
                <a:r>
                  <a:rPr lang="en-IE" baseline="30000" dirty="0" smtClean="0"/>
                  <a:t>+</a:t>
                </a:r>
                <a:endParaRPr lang="en-IE" baseline="30000" dirty="0"/>
              </a:p>
            </p:txBody>
          </p:sp>
        </p:grpSp>
        <p:cxnSp>
          <p:nvCxnSpPr>
            <p:cNvPr id="26" name="Straight Connector 25"/>
            <p:cNvCxnSpPr/>
            <p:nvPr/>
          </p:nvCxnSpPr>
          <p:spPr>
            <a:xfrm flipV="1">
              <a:off x="530996" y="3589984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1083763" y="3161299"/>
              <a:ext cx="611969" cy="432000"/>
              <a:chOff x="273575" y="3101008"/>
              <a:chExt cx="611969" cy="432000"/>
            </a:xfrm>
            <a:effectLst/>
          </p:grpSpPr>
          <p:sp>
            <p:nvSpPr>
              <p:cNvPr id="41" name="Oval 40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73575" y="3113981"/>
                <a:ext cx="611969" cy="37484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E" dirty="0"/>
                  <a:t>H</a:t>
                </a:r>
                <a:r>
                  <a:rPr lang="en-IE" baseline="30000" dirty="0" smtClean="0"/>
                  <a:t>+</a:t>
                </a:r>
                <a:endParaRPr lang="en-IE" baseline="30000" dirty="0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1389065" y="3593299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/>
            <p:cNvGrpSpPr/>
            <p:nvPr/>
          </p:nvGrpSpPr>
          <p:grpSpPr>
            <a:xfrm>
              <a:off x="1948456" y="3161299"/>
              <a:ext cx="611969" cy="432000"/>
              <a:chOff x="273575" y="3101008"/>
              <a:chExt cx="611969" cy="432000"/>
            </a:xfrm>
            <a:effectLst/>
          </p:grpSpPr>
          <p:sp>
            <p:nvSpPr>
              <p:cNvPr id="39" name="Oval 38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73575" y="3113981"/>
                <a:ext cx="611969" cy="37484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E" dirty="0"/>
                  <a:t>H</a:t>
                </a:r>
                <a:r>
                  <a:rPr lang="en-IE" baseline="30000" dirty="0" smtClean="0"/>
                  <a:t>+</a:t>
                </a:r>
                <a:endParaRPr lang="en-IE" baseline="30000" dirty="0"/>
              </a:p>
            </p:txBody>
          </p:sp>
        </p:grpSp>
        <p:cxnSp>
          <p:nvCxnSpPr>
            <p:cNvPr id="30" name="Straight Connector 29"/>
            <p:cNvCxnSpPr>
              <a:endCxn id="43" idx="4"/>
            </p:cNvCxnSpPr>
            <p:nvPr/>
          </p:nvCxnSpPr>
          <p:spPr>
            <a:xfrm flipV="1">
              <a:off x="2253758" y="3593299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63518" y="6093340"/>
              <a:ext cx="611969" cy="432000"/>
              <a:chOff x="273575" y="3101008"/>
              <a:chExt cx="611969" cy="432000"/>
            </a:xfrm>
            <a:effectLst/>
          </p:grpSpPr>
          <p:sp>
            <p:nvSpPr>
              <p:cNvPr id="37" name="Oval 36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73575" y="3113981"/>
                <a:ext cx="611969" cy="37484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E" dirty="0"/>
                  <a:t>H</a:t>
                </a:r>
                <a:r>
                  <a:rPr lang="en-IE" baseline="30000" dirty="0" smtClean="0"/>
                  <a:t>+</a:t>
                </a:r>
                <a:endParaRPr lang="en-IE" baseline="30000" dirty="0"/>
              </a:p>
            </p:txBody>
          </p:sp>
        </p:grpSp>
        <p:cxnSp>
          <p:nvCxnSpPr>
            <p:cNvPr id="32" name="Straight Connector 31"/>
            <p:cNvCxnSpPr/>
            <p:nvPr/>
          </p:nvCxnSpPr>
          <p:spPr>
            <a:xfrm flipV="1">
              <a:off x="963606" y="5856043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1507536" y="6106313"/>
              <a:ext cx="611969" cy="432000"/>
              <a:chOff x="263636" y="3101008"/>
              <a:chExt cx="611969" cy="432000"/>
            </a:xfrm>
            <a:effectLst/>
          </p:grpSpPr>
          <p:sp>
            <p:nvSpPr>
              <p:cNvPr id="35" name="Oval 34"/>
              <p:cNvSpPr/>
              <p:nvPr/>
            </p:nvSpPr>
            <p:spPr>
              <a:xfrm>
                <a:off x="362877" y="3101008"/>
                <a:ext cx="432000" cy="432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2000" baseline="300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63636" y="3113981"/>
                <a:ext cx="611969" cy="374843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 w="133350"/>
                <a:bevelB w="127000"/>
              </a:sp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E" dirty="0"/>
                  <a:t>H</a:t>
                </a:r>
                <a:r>
                  <a:rPr lang="en-IE" baseline="30000" dirty="0" smtClean="0"/>
                  <a:t>+</a:t>
                </a:r>
                <a:endParaRPr lang="en-IE" baseline="30000" dirty="0"/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 flipV="1">
              <a:off x="1817563" y="5856043"/>
              <a:ext cx="0" cy="206764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  <a:prstDash val="sysDot"/>
            </a:ln>
            <a:scene3d>
              <a:camera prst="orthographicFront"/>
              <a:lightRig rig="threePt" dir="t"/>
            </a:scene3d>
            <a:sp3d>
              <a:bevelT w="133350"/>
              <a:bevelB w="127000"/>
            </a:sp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70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/>
        </p:nvSpPr>
        <p:spPr>
          <a:xfrm>
            <a:off x="1447800" y="360892"/>
            <a:ext cx="9906000" cy="705908"/>
          </a:xfrm>
          <a:prstGeom prst="rect">
            <a:avLst/>
          </a:prstGeom>
        </p:spPr>
        <p:txBody>
          <a:bodyPr>
            <a:scene3d>
              <a:camera prst="orthographicFront"/>
              <a:lightRig rig="chilly" dir="t"/>
            </a:scene3d>
            <a:sp3d extrusionH="57150" contourW="12700" prstMaterial="plastic">
              <a:bevelT w="38100" h="38100"/>
              <a:contourClr>
                <a:schemeClr val="accent3">
                  <a:lumMod val="60000"/>
                  <a:lumOff val="40000"/>
                </a:schemeClr>
              </a:contourClr>
            </a:sp3d>
          </a:bodyPr>
          <a:lstStyle/>
          <a:p>
            <a:r>
              <a:rPr lang="en-IE" sz="3200" b="1" dirty="0" smtClean="0">
                <a:latin typeface="Avenir Next"/>
              </a:rPr>
              <a:t>        </a:t>
            </a:r>
            <a:r>
              <a:rPr lang="en-IE" sz="5400" b="1" dirty="0" smtClean="0">
                <a:solidFill>
                  <a:schemeClr val="accent3"/>
                </a:solidFill>
                <a:effectLst>
                  <a:glow rad="12700">
                    <a:schemeClr val="tx1">
                      <a:alpha val="75000"/>
                    </a:schemeClr>
                  </a:glow>
                </a:effectLst>
                <a:latin typeface="Avenir Next"/>
              </a:rPr>
              <a:t>Did you know?</a:t>
            </a:r>
            <a:endParaRPr lang="en-IE" sz="5400" b="1" dirty="0">
              <a:solidFill>
                <a:schemeClr val="accent3"/>
              </a:solidFill>
              <a:effectLst>
                <a:glow rad="12700">
                  <a:schemeClr val="tx1">
                    <a:alpha val="75000"/>
                  </a:schemeClr>
                </a:glow>
              </a:effectLst>
              <a:latin typeface="Avenir Nex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295400"/>
            <a:ext cx="86106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venir Next"/>
              </a:rPr>
              <a:t>A sour taste comes from hydrogen ions </a:t>
            </a:r>
            <a:r>
              <a:rPr lang="en-IE" sz="2400" dirty="0">
                <a:latin typeface="Avenir Next"/>
              </a:rPr>
              <a:t>(H</a:t>
            </a:r>
            <a:r>
              <a:rPr lang="en-IE" sz="2400" baseline="30000" dirty="0" smtClean="0">
                <a:latin typeface="Avenir Next"/>
              </a:rPr>
              <a:t>+</a:t>
            </a:r>
            <a:r>
              <a:rPr lang="en-IE" sz="2400" dirty="0" smtClean="0">
                <a:latin typeface="Avenir Next"/>
              </a:rPr>
              <a:t>)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venir Next"/>
              </a:rPr>
              <a:t>If something is sour, it is acidic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IE" sz="2400" dirty="0" smtClean="0">
                <a:latin typeface="Avenir Next"/>
              </a:rPr>
              <a:t>If you like the taste of things that are sour, such as sour sweets, you actually like the taste of hydrogen ions!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5873115"/>
            <a:ext cx="794320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latin typeface="Avenir Next"/>
              </a:rPr>
              <a:t> </a:t>
            </a:r>
            <a:r>
              <a:rPr lang="en-IE" sz="2000" b="1" dirty="0" smtClean="0">
                <a:solidFill>
                  <a:schemeClr val="accent3"/>
                </a:solidFill>
                <a:latin typeface="Avenir Next"/>
              </a:rPr>
              <a:t>But be careful: The outside layer of your teeth begins to break</a:t>
            </a:r>
          </a:p>
          <a:p>
            <a:r>
              <a:rPr lang="en-IE" sz="2000" b="1" dirty="0" smtClean="0">
                <a:solidFill>
                  <a:schemeClr val="accent3"/>
                </a:solidFill>
                <a:latin typeface="Avenir Next"/>
              </a:rPr>
              <a:t> down when acid levels are below a pH of 4.0!</a:t>
            </a:r>
          </a:p>
          <a:p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471527"/>
              </p:ext>
            </p:extLst>
          </p:nvPr>
        </p:nvGraphicFramePr>
        <p:xfrm>
          <a:off x="1447800" y="3238869"/>
          <a:ext cx="6219732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505"/>
                <a:gridCol w="1464401"/>
                <a:gridCol w="267982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Hydrogen (H</a:t>
                      </a:r>
                      <a:r>
                        <a:rPr lang="en-IE" baseline="30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) Ions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pH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Sweets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400,000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rgbClr val="000000"/>
                          </a:solidFill>
                        </a:rPr>
                        <a:t>1.6</a:t>
                      </a:r>
                      <a:endParaRPr lang="en-I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Warheads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80,000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rgbClr val="000000"/>
                          </a:solidFill>
                        </a:rPr>
                        <a:t>2.2</a:t>
                      </a:r>
                      <a:endParaRPr lang="en-I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Sour Skittles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60,000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rgbClr val="000000"/>
                          </a:solidFill>
                        </a:rPr>
                        <a:t>2.4</a:t>
                      </a:r>
                      <a:endParaRPr lang="en-I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A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Fruity Mentos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I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Sour</a:t>
                      </a:r>
                      <a:r>
                        <a:rPr lang="en-IE" baseline="0" dirty="0" smtClean="0">
                          <a:solidFill>
                            <a:schemeClr val="tx1"/>
                          </a:solidFill>
                        </a:rPr>
                        <a:t> Gummy Bears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10,000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endParaRPr lang="en-I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Sweet Tarts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>
                          <a:solidFill>
                            <a:srgbClr val="000000"/>
                          </a:solidFill>
                        </a:rPr>
                        <a:t>7</a:t>
                      </a:r>
                      <a:endParaRPr lang="en-IE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Water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URAM RGB GREEN Reversal_edited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9144000" cy="562413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chilly" dir="t"/>
          </a:scene3d>
          <a:sp3d extrusionH="95250" contourW="38100" prstMaterial="dkEdge">
            <a:bevelT w="184150" h="177800"/>
            <a:bevelB w="127000" h="158750"/>
            <a:extrusionClr>
              <a:srgbClr val="90CD4C"/>
            </a:extrusionClr>
            <a:contourClr>
              <a:schemeClr val="bg1">
                <a:lumMod val="75000"/>
              </a:schemeClr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8600" y="533400"/>
            <a:ext cx="8763000" cy="2667000"/>
          </a:xfrm>
          <a:prstGeom prst="roundRect">
            <a:avLst/>
          </a:prstGeom>
          <a:solidFill>
            <a:srgbClr val="90CD4C"/>
          </a:solidFill>
          <a:ln>
            <a:solidFill>
              <a:schemeClr val="accent3">
                <a:lumMod val="20000"/>
                <a:lumOff val="80000"/>
                <a:alpha val="0"/>
              </a:schemeClr>
            </a:solidFill>
          </a:ln>
          <a:effectLst>
            <a:glow rad="114300">
              <a:schemeClr val="bg1">
                <a:lumMod val="60000"/>
                <a:lumOff val="40000"/>
                <a:alpha val="75000"/>
              </a:schemeClr>
            </a:glow>
            <a:outerShdw blurRad="40000" dist="23000" dir="5400000" sx="104000" sy="104000" rotWithShape="0">
              <a:srgbClr val="000000">
                <a:alpha val="36000"/>
              </a:srgbClr>
            </a:outerShdw>
          </a:effectLst>
          <a:scene3d>
            <a:camera prst="orthographicFront"/>
            <a:lightRig rig="threePt" dir="t"/>
          </a:scene3d>
          <a:sp3d prstMaterial="plastic">
            <a:bevelT w="120650" h="114300"/>
            <a:bevelB w="1143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>
              <a:buNone/>
            </a:pPr>
            <a:endParaRPr lang="en-US" altLang="en-US" sz="2200" b="1" dirty="0" smtClean="0">
              <a:solidFill>
                <a:schemeClr val="bg1"/>
              </a:solidFill>
              <a:latin typeface="Avenir Next"/>
              <a:cs typeface="Arial" panose="020B0604020202020204" pitchFamily="34" charset="0"/>
            </a:endParaRPr>
          </a:p>
          <a:p>
            <a:pPr marL="82550" indent="0">
              <a:buNone/>
            </a:pPr>
            <a:r>
              <a:rPr lang="en-US" altLang="en-US" sz="2200" b="1" dirty="0" smtClean="0">
                <a:solidFill>
                  <a:schemeClr val="tx1"/>
                </a:solidFill>
                <a:latin typeface="Avenir Next"/>
                <a:cs typeface="Arial" panose="020B0604020202020204" pitchFamily="34" charset="0"/>
              </a:rPr>
              <a:t>References:</a:t>
            </a:r>
          </a:p>
          <a:p>
            <a:pPr marL="425450" indent="-342900">
              <a:buFont typeface="+mj-lt"/>
              <a:buAutoNum type="arabicPeriod"/>
            </a:pPr>
            <a:r>
              <a:rPr lang="en-US" altLang="en-US" sz="2200" dirty="0" smtClean="0">
                <a:solidFill>
                  <a:schemeClr val="tx1"/>
                </a:solidFill>
                <a:latin typeface="Avenir Next"/>
              </a:rPr>
              <a:t>gpwalsh.com/the-shift</a:t>
            </a:r>
            <a:r>
              <a:rPr lang="en-US" altLang="en-US" sz="2200" dirty="0">
                <a:solidFill>
                  <a:schemeClr val="tx1"/>
                </a:solidFill>
                <a:latin typeface="Avenir Next"/>
              </a:rPr>
              <a:t>/</a:t>
            </a:r>
          </a:p>
          <a:p>
            <a:pPr marL="425450" indent="-342900">
              <a:buFont typeface="+mj-lt"/>
              <a:buAutoNum type="arabicPeriod"/>
            </a:pPr>
            <a:r>
              <a:rPr lang="en-US" altLang="en-US" sz="2200" dirty="0" smtClean="0">
                <a:solidFill>
                  <a:schemeClr val="tx1"/>
                </a:solidFill>
                <a:latin typeface="Avenir Next"/>
              </a:rPr>
              <a:t>www.gojiberryblog.com</a:t>
            </a:r>
          </a:p>
          <a:p>
            <a:pPr marL="425450" indent="-342900">
              <a:buFont typeface="+mj-lt"/>
              <a:buAutoNum type="arabicPeriod"/>
            </a:pPr>
            <a:r>
              <a:rPr lang="en-US" altLang="en-US" sz="2200" dirty="0" smtClean="0">
                <a:solidFill>
                  <a:schemeClr val="tx1"/>
                </a:solidFill>
                <a:latin typeface="Avenir Next"/>
              </a:rPr>
              <a:t>animals.nationalgeographic.com</a:t>
            </a:r>
          </a:p>
          <a:p>
            <a:pPr marL="425450" indent="-342900">
              <a:buFont typeface="+mj-lt"/>
              <a:buAutoNum type="arabicPeriod"/>
            </a:pPr>
            <a:r>
              <a:rPr lang="en-US" altLang="en-US" sz="2200" dirty="0" smtClean="0">
                <a:solidFill>
                  <a:schemeClr val="tx1"/>
                </a:solidFill>
                <a:latin typeface="Avenir Next"/>
              </a:rPr>
              <a:t>www.qmed.com/</a:t>
            </a:r>
          </a:p>
          <a:p>
            <a:pPr marL="425450" indent="-342900">
              <a:buFont typeface="+mj-lt"/>
              <a:buAutoNum type="arabicPeriod"/>
            </a:pPr>
            <a:r>
              <a:rPr lang="en-US" altLang="en-US" sz="2200" dirty="0" smtClean="0">
                <a:solidFill>
                  <a:schemeClr val="tx1"/>
                </a:solidFill>
                <a:latin typeface="Avenir Next"/>
              </a:rPr>
              <a:t>www.webmd.com/osteoarthritis/ss/slideshow-knee-replacement</a:t>
            </a:r>
          </a:p>
          <a:p>
            <a:pPr marL="425450" indent="-342900">
              <a:buFont typeface="+mj-lt"/>
              <a:buAutoNum type="arabicPeriod"/>
            </a:pPr>
            <a:endParaRPr lang="en-US" altLang="en-US" sz="2200" dirty="0">
              <a:solidFill>
                <a:schemeClr val="bg1"/>
              </a:solidFill>
              <a:latin typeface="Avenir Nex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28600" y="3733800"/>
            <a:ext cx="8763000" cy="2819400"/>
          </a:xfrm>
          <a:prstGeom prst="roundRect">
            <a:avLst/>
          </a:prstGeom>
          <a:solidFill>
            <a:srgbClr val="141F0D"/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  <a:effectLst>
            <a:glow rad="101600">
              <a:schemeClr val="bg2">
                <a:lumMod val="75000"/>
                <a:alpha val="75000"/>
              </a:schemeClr>
            </a:glow>
            <a:outerShdw blurRad="40000" dist="23000" dir="5400000" sx="102000" sy="102000" rotWithShape="0">
              <a:srgbClr val="00000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plastic"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en-GB" dirty="0" smtClean="0">
              <a:solidFill>
                <a:schemeClr val="bg1"/>
              </a:solidFill>
              <a:latin typeface="Avenir Next"/>
              <a:cs typeface="Helvetica Light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IE" sz="2200" dirty="0" smtClean="0">
              <a:solidFill>
                <a:schemeClr val="bg1"/>
              </a:solidFill>
              <a:latin typeface="Avenir Next"/>
              <a:cs typeface="Helvetica Light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IE" sz="2200" dirty="0" smtClean="0">
                <a:solidFill>
                  <a:schemeClr val="tx1"/>
                </a:solidFill>
                <a:latin typeface="Avenir Next"/>
                <a:cs typeface="Helvetica Light"/>
              </a:rPr>
              <a:t>Sincere </a:t>
            </a:r>
            <a:r>
              <a:rPr lang="en-IE" sz="2200" dirty="0">
                <a:solidFill>
                  <a:schemeClr val="tx1"/>
                </a:solidFill>
                <a:latin typeface="Avenir Next"/>
                <a:cs typeface="Helvetica Light"/>
              </a:rPr>
              <a:t>thanks to all of the researchers who gave lectures and generously gave their time throughout the </a:t>
            </a:r>
            <a:r>
              <a:rPr lang="en-IE" sz="2200" dirty="0" smtClean="0">
                <a:solidFill>
                  <a:schemeClr val="tx1"/>
                </a:solidFill>
                <a:latin typeface="Avenir Next"/>
                <a:cs typeface="Helvetica Light"/>
              </a:rPr>
              <a:t>course</a:t>
            </a:r>
            <a:r>
              <a:rPr lang="en-GB" sz="2200" dirty="0" smtClean="0">
                <a:solidFill>
                  <a:schemeClr val="tx1"/>
                </a:solidFill>
                <a:latin typeface="Avenir Next"/>
                <a:cs typeface="Helvetica Light"/>
              </a:rPr>
              <a:t>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GB" sz="2200" spc="-50" dirty="0" smtClean="0">
              <a:solidFill>
                <a:schemeClr val="tx1"/>
              </a:solidFill>
              <a:latin typeface="Avenir Next"/>
              <a:cs typeface="Helvetica Light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GB" sz="2200" spc="-50" dirty="0" smtClean="0">
                <a:solidFill>
                  <a:schemeClr val="tx1"/>
                </a:solidFill>
                <a:latin typeface="Avenir Next"/>
                <a:cs typeface="Helvetica Light"/>
              </a:rPr>
              <a:t>Thanks also to all the participating teachers who very kindly shared ideas and resources.</a:t>
            </a:r>
          </a:p>
          <a:p>
            <a:pPr>
              <a:lnSpc>
                <a:spcPct val="120000"/>
              </a:lnSpc>
            </a:pPr>
            <a:endParaRPr lang="en-GB" spc="-50" dirty="0" smtClean="0">
              <a:solidFill>
                <a:schemeClr val="bg1"/>
              </a:solidFill>
              <a:latin typeface="Avenir Next"/>
              <a:cs typeface="Helvetica Light"/>
            </a:endParaRPr>
          </a:p>
          <a:p>
            <a:pPr>
              <a:lnSpc>
                <a:spcPct val="120000"/>
              </a:lnSpc>
            </a:pPr>
            <a:endParaRPr lang="en-GB" spc="-50" dirty="0">
              <a:solidFill>
                <a:schemeClr val="bg1"/>
              </a:solidFill>
              <a:latin typeface="Avenir Next"/>
              <a:cs typeface="Helvetica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198" y="5661248"/>
            <a:ext cx="1765435" cy="5774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880" y="5661248"/>
            <a:ext cx="2577644" cy="577419"/>
          </a:xfrm>
          <a:prstGeom prst="rect">
            <a:avLst/>
          </a:prstGeom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88560"/>
            <a:ext cx="167575" cy="23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295942"/>
            <a:ext cx="167575" cy="23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2" descr="image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660611"/>
            <a:ext cx="1264723" cy="57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21825" y="900043"/>
            <a:ext cx="8670541" cy="3315410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just"/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This publication has emanated from research conducted with the financial support of Science Foundation Ireland (SFI) and is co-funded under the European Regional Development Fund under Grant Number 13/RC/2073.</a:t>
            </a:r>
          </a:p>
          <a:p>
            <a:pPr algn="just"/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This project has been funded by the European Union Seventh Framework Programme under Marie Curie Initial Training Networks (FP7-PEOPLE-2012-ITN) and Grant Agreement Number 317304 (</a:t>
            </a:r>
            <a:r>
              <a:rPr lang="en-IE" sz="2000" b="0" dirty="0" err="1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AngioMatTrain</a:t>
            </a:r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). This project has also been funded by the European Union Horizon 2020 Programme (H2020-MSCA-ITN-2015) under the Marie </a:t>
            </a:r>
            <a:r>
              <a:rPr lang="en-IE" sz="2000" b="0" dirty="0" err="1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Skłodowska</a:t>
            </a:r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-Curie Innovative Training Networks and Grant Agreement Numbers 676408 (</a:t>
            </a:r>
            <a:r>
              <a:rPr lang="en-IE" sz="2000" b="0" dirty="0" err="1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BrainMatTrain</a:t>
            </a:r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) and 676338 (Tendon Therapy Train). </a:t>
            </a:r>
          </a:p>
        </p:txBody>
      </p:sp>
      <p:pic>
        <p:nvPicPr>
          <p:cNvPr id="1028" name="Picture 6" descr="eu-emble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933512"/>
            <a:ext cx="8576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5" descr="AngioMatTrain-logo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93" y="4933512"/>
            <a:ext cx="24192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4" descr="BrainMatTrain-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608" y="4933512"/>
            <a:ext cx="12544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2"/>
          <a:stretch/>
        </p:blipFill>
        <p:spPr bwMode="auto">
          <a:xfrm>
            <a:off x="4713957" y="4933512"/>
            <a:ext cx="432253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1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941" y="2286000"/>
            <a:ext cx="3033712" cy="186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29200" y="4800600"/>
            <a:ext cx="357919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303069"/>
                </a:solidFill>
                <a:latin typeface="Avenir Next"/>
              </a:rPr>
              <a:t>Teachers in Residence </a:t>
            </a:r>
            <a:r>
              <a:rPr lang="en-US" sz="1600" b="1" dirty="0" err="1" smtClean="0">
                <a:solidFill>
                  <a:srgbClr val="303069"/>
                </a:solidFill>
                <a:latin typeface="Avenir Next"/>
              </a:rPr>
              <a:t>Programme</a:t>
            </a:r>
            <a:endParaRPr lang="en-IE" sz="1600" b="1" dirty="0" smtClean="0">
              <a:solidFill>
                <a:srgbClr val="303069"/>
              </a:solidFill>
              <a:latin typeface="Avenir Next"/>
              <a:cs typeface="Helvetica" panose="020B0604020202020204" pitchFamily="34" charset="0"/>
            </a:endParaRPr>
          </a:p>
          <a:p>
            <a:pPr algn="ctr"/>
            <a:r>
              <a:rPr lang="en-IE" sz="1600" dirty="0" smtClean="0">
                <a:solidFill>
                  <a:srgbClr val="303069"/>
                </a:solidFill>
                <a:latin typeface="Avenir Next"/>
                <a:cs typeface="Helvetica" panose="020B0604020202020204" pitchFamily="34" charset="0"/>
              </a:rPr>
              <a:t>Iseult Mangan and Tom Flanagan</a:t>
            </a:r>
          </a:p>
          <a:p>
            <a:pPr algn="ctr"/>
            <a:endParaRPr lang="en-IE" dirty="0" smtClean="0">
              <a:solidFill>
                <a:srgbClr val="303069"/>
              </a:solidFill>
              <a:latin typeface="Avenir Next"/>
              <a:cs typeface="Helvetica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 descr="bio-in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286000"/>
            <a:ext cx="3200400" cy="2514600"/>
          </a:xfrm>
          <a:prstGeom prst="rect">
            <a:avLst/>
          </a:prstGeom>
          <a:effectLst>
            <a:glow rad="101600">
              <a:srgbClr val="34C6DA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78" y="838199"/>
            <a:ext cx="8595428" cy="5233613"/>
          </a:xfrm>
          <a:prstGeom prst="rect">
            <a:avLst/>
          </a:prstGeom>
        </p:spPr>
      </p:pic>
      <p:sp>
        <p:nvSpPr>
          <p:cNvPr id="3" name="Title 5"/>
          <p:cNvSpPr txBox="1">
            <a:spLocks/>
          </p:cNvSpPr>
          <p:nvPr/>
        </p:nvSpPr>
        <p:spPr>
          <a:xfrm>
            <a:off x="971600" y="1700808"/>
            <a:ext cx="3970475" cy="70610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sz="2925" dirty="0" smtClean="0">
                <a:solidFill>
                  <a:srgbClr val="000000"/>
                </a:solidFill>
                <a:latin typeface="Avenir Next"/>
              </a:rPr>
              <a:t>Biomaterials</a:t>
            </a:r>
            <a:endParaRPr lang="en-IE" sz="2925" dirty="0">
              <a:solidFill>
                <a:srgbClr val="000000"/>
              </a:solidFill>
              <a:latin typeface="Avenir N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52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649288" y="3505944"/>
            <a:ext cx="7315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392113" indent="-290513" algn="just" hangingPunct="1">
              <a:spcAft>
                <a:spcPts val="600"/>
              </a:spcAft>
              <a:buSzPct val="45000"/>
              <a:buFont typeface="Wingdings" charset="2"/>
              <a:buChar char="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r>
              <a:rPr lang="en-GB" sz="2400" dirty="0" smtClean="0">
                <a:latin typeface="Avenir Next"/>
              </a:rPr>
              <a:t>A biomaterial is made from a </a:t>
            </a:r>
            <a:r>
              <a:rPr lang="en-GB" sz="2400" b="1" dirty="0" smtClean="0">
                <a:solidFill>
                  <a:srgbClr val="70C529"/>
                </a:solidFill>
                <a:latin typeface="Avenir Next"/>
              </a:rPr>
              <a:t>natural</a:t>
            </a:r>
            <a:r>
              <a:rPr lang="en-GB" sz="2400" dirty="0" smtClean="0">
                <a:solidFill>
                  <a:srgbClr val="70C529"/>
                </a:solidFill>
                <a:latin typeface="Avenir Next"/>
              </a:rPr>
              <a:t> </a:t>
            </a:r>
            <a:r>
              <a:rPr lang="en-GB" sz="2400" dirty="0" smtClean="0">
                <a:latin typeface="Avenir Next"/>
              </a:rPr>
              <a:t>or 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synthetic</a:t>
            </a:r>
            <a:r>
              <a:rPr lang="en-GB" sz="2400" dirty="0" smtClean="0">
                <a:latin typeface="Avenir Next"/>
              </a:rPr>
              <a:t> material that can be engineered to help the body heal itself</a:t>
            </a:r>
          </a:p>
          <a:p>
            <a:pPr marL="392113" indent="-290513" algn="just" hangingPunct="1">
              <a:spcAft>
                <a:spcPts val="600"/>
              </a:spcAft>
              <a:buSzPct val="45000"/>
              <a:buFont typeface="Wingdings" charset="2"/>
              <a:buChar char="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r>
              <a:rPr lang="en-GB" sz="2400" dirty="0" smtClean="0">
                <a:latin typeface="Avenir Next"/>
              </a:rPr>
              <a:t>A biomaterial can be introduced into the body as part of an implanted medical device or used to replace an organ</a:t>
            </a:r>
          </a:p>
          <a:p>
            <a:pPr marL="392113" indent="-290513" algn="just" hangingPunct="1">
              <a:spcAft>
                <a:spcPts val="600"/>
              </a:spcAft>
              <a:buSzPct val="45000"/>
              <a:buFont typeface="Wingdings" charset="2"/>
              <a:buChar char="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r>
              <a:rPr lang="en-GB" sz="2400" dirty="0" smtClean="0">
                <a:latin typeface="Avenir Next"/>
              </a:rPr>
              <a:t>They can be temporary or permanent</a:t>
            </a:r>
          </a:p>
          <a:p>
            <a:pPr marL="392113" indent="-290513" hangingPunct="1">
              <a:spcAft>
                <a:spcPts val="600"/>
              </a:spcAft>
              <a:buSzPct val="45000"/>
              <a:buFont typeface="Wingdings" charset="2"/>
              <a:buChar char="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endParaRPr lang="en-GB" sz="2400" dirty="0">
              <a:latin typeface="Avenir Next"/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1752601" y="609600"/>
            <a:ext cx="6096000" cy="2209800"/>
          </a:xfrm>
          <a:prstGeom prst="wedgeEllipseCallout">
            <a:avLst>
              <a:gd name="adj1" fmla="val -47722"/>
              <a:gd name="adj2" fmla="val 76679"/>
            </a:avLst>
          </a:prstGeom>
          <a:solidFill>
            <a:srgbClr val="70C529"/>
          </a:solidFill>
          <a:ln>
            <a:solidFill>
              <a:schemeClr val="tx1">
                <a:lumMod val="95000"/>
              </a:schemeClr>
            </a:solidFill>
          </a:ln>
          <a:effectLst>
            <a:glow rad="139700">
              <a:schemeClr val="accent6">
                <a:lumMod val="40000"/>
                <a:lumOff val="60000"/>
                <a:alpha val="86000"/>
              </a:schemeClr>
            </a:glow>
            <a:outerShdw blurRad="180975" dist="330200" dir="5400000" rotWithShape="0">
              <a:srgbClr val="000000">
                <a:alpha val="23000"/>
              </a:srgbClr>
            </a:outerShdw>
            <a:softEdge rad="190500"/>
          </a:effectLst>
          <a:scene3d>
            <a:camera prst="orthographicFront"/>
            <a:lightRig rig="threePt" dir="t"/>
          </a:scene3d>
          <a:sp3d prstMaterial="metal">
            <a:bevelT w="127000" h="127000"/>
            <a:bevelB w="120650" h="1270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lumMod val="20000"/>
                      <a:lumOff val="80000"/>
                      <a:alpha val="75000"/>
                    </a:schemeClr>
                  </a:glow>
                </a:effectLst>
                <a:latin typeface="Avenir Next"/>
              </a:rPr>
              <a:t>What are Biomaterials?</a:t>
            </a:r>
          </a:p>
          <a:p>
            <a:pPr algn="ctr"/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4" descr="AA04968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656368"/>
            <a:ext cx="1738615" cy="1839432"/>
          </a:xfrm>
          <a:prstGeom prst="rect">
            <a:avLst/>
          </a:prstGeom>
          <a:effectLst>
            <a:glow>
              <a:schemeClr val="tx1">
                <a:lumMod val="95000"/>
              </a:schemeClr>
            </a:glow>
            <a:outerShdw blurRad="82550" dist="165100" dir="2700000" algn="tl" rotWithShape="0">
              <a:srgbClr val="000000">
                <a:alpha val="24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52600" y="1524000"/>
            <a:ext cx="5797497" cy="57861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  <a:bevelB w="38100" h="38100"/>
            </a:sp3d>
          </a:bodyPr>
          <a:lstStyle/>
          <a:p>
            <a:endParaRPr lang="en-US" sz="72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venir Next"/>
            </a:endParaRPr>
          </a:p>
          <a:p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venir Next"/>
              </a:rPr>
              <a:t>Biomaterials</a:t>
            </a:r>
          </a:p>
          <a:p>
            <a:pPr marL="392113" indent="-290513">
              <a:spcAft>
                <a:spcPts val="600"/>
              </a:spcAft>
              <a:buSzPct val="45000"/>
              <a:buFont typeface="Wingdings" charset="2"/>
              <a:buChar char="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endParaRPr lang="en-GB" sz="7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392113" indent="-290513">
              <a:spcAft>
                <a:spcPts val="600"/>
              </a:spcAft>
              <a:buSzPct val="45000"/>
              <a:buFont typeface="Wingdings" charset="2"/>
              <a:buChar char="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endParaRPr lang="en-GB" sz="72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US" sz="7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venir Next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0" y="228600"/>
          <a:ext cx="9144000" cy="662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95400" y="4495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99FF2A-186C-B048-BBFA-52E3ACDB20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2D4A8E-FE02-B447-B5F8-43EF31B70D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12FBDE-89DD-7046-BE3F-68C2E25123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11FA316-A144-9947-8850-5B4C0648D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7530EE-1143-2F4B-A2DD-019F27D57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8000" y="1191600"/>
            <a:ext cx="8028000" cy="461665"/>
          </a:xfrm>
          <a:prstGeom prst="rect">
            <a:avLst/>
          </a:prstGeom>
          <a:scene3d>
            <a:camera prst="orthographicFront"/>
            <a:lightRig rig="soft" dir="t"/>
          </a:scene3d>
          <a:sp3d>
            <a:bevelT w="133350" h="127000"/>
            <a:bevelB/>
          </a:sp3d>
        </p:spPr>
        <p:txBody>
          <a:bodyPr wrap="square">
            <a:spAutoFit/>
            <a:sp3d extrusionH="57150" contourW="12700" prstMaterial="plastic">
              <a:bevelT w="50800" h="38100" prst="riblet"/>
              <a:contourClr>
                <a:schemeClr val="tx2">
                  <a:lumMod val="40000"/>
                  <a:lumOff val="60000"/>
                </a:schemeClr>
              </a:contourClr>
            </a:sp3d>
          </a:bodyPr>
          <a:lstStyle/>
          <a:p>
            <a:pPr marL="101600" algn="ctr">
              <a:spcAft>
                <a:spcPts val="600"/>
              </a:spcAft>
              <a:buSzPct val="45000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r>
              <a:rPr lang="en-GB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">
                    <a:srgbClr val="62BCE9">
                      <a:alpha val="89000"/>
                    </a:srgbClr>
                  </a:glow>
                </a:effectLst>
                <a:latin typeface="Avenir Next"/>
              </a:rPr>
              <a:t>Materials made by humans, like plastic or metal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90654565"/>
              </p:ext>
            </p:extLst>
          </p:nvPr>
        </p:nvGraphicFramePr>
        <p:xfrm>
          <a:off x="675134" y="5029200"/>
          <a:ext cx="7739755" cy="11699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5837" y="609599"/>
            <a:ext cx="7792326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chilly" dir="t"/>
            </a:scene3d>
            <a:sp3d extrusionH="57150" contourW="12700" prstMaterial="plastic">
              <a:bevelT w="50800" h="50800" prst="riblet"/>
              <a:contourClr>
                <a:schemeClr val="tx2"/>
              </a:contourClr>
            </a:sp3d>
          </a:bodyPr>
          <a:lstStyle/>
          <a:p>
            <a:pPr algn="ctr"/>
            <a:r>
              <a:rPr lang="en-US" sz="4400" b="1" dirty="0" smtClean="0">
                <a:solidFill>
                  <a:srgbClr val="1782BF">
                    <a:lumMod val="20000"/>
                    <a:lumOff val="80000"/>
                  </a:srgbClr>
                </a:solidFill>
                <a:latin typeface="Avenir Next"/>
              </a:rPr>
              <a:t>SYNTHETIC BIOMATERIALS</a:t>
            </a:r>
            <a:endParaRPr lang="en-US" sz="4400" b="1" dirty="0">
              <a:solidFill>
                <a:srgbClr val="1782BF">
                  <a:lumMod val="20000"/>
                  <a:lumOff val="80000"/>
                </a:srgbClr>
              </a:solidFill>
              <a:latin typeface="Avenir Nex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2185988"/>
            <a:ext cx="6200775" cy="250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18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6000" y="1189708"/>
            <a:ext cx="691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600" algn="ctr">
              <a:spcAft>
                <a:spcPts val="1425"/>
              </a:spcAft>
              <a:buSzPct val="45000"/>
              <a:tabLst>
                <a:tab pos="392113" algn="l"/>
                <a:tab pos="839788" algn="l"/>
                <a:tab pos="1289050" algn="l"/>
                <a:tab pos="1738313" algn="l"/>
                <a:tab pos="2187575" algn="l"/>
                <a:tab pos="2636838" algn="l"/>
                <a:tab pos="3086100" algn="l"/>
                <a:tab pos="3535363" algn="l"/>
                <a:tab pos="3984625" algn="l"/>
                <a:tab pos="4433888" algn="l"/>
                <a:tab pos="4883150" algn="l"/>
                <a:tab pos="5332413" algn="l"/>
                <a:tab pos="5781675" algn="l"/>
                <a:tab pos="6230938" algn="l"/>
                <a:tab pos="6680200" algn="l"/>
                <a:tab pos="7129463" algn="l"/>
                <a:tab pos="7578725" algn="l"/>
                <a:tab pos="8027988" algn="l"/>
                <a:tab pos="8477250" algn="l"/>
                <a:tab pos="8926513" algn="l"/>
                <a:tab pos="9375775" algn="l"/>
              </a:tabLst>
            </a:pPr>
            <a:r>
              <a:rPr lang="en-GB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C52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venir Next"/>
              </a:rPr>
              <a:t>Materials from </a:t>
            </a:r>
            <a:r>
              <a:rPr lang="en-GB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C52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venir Next"/>
              </a:rPr>
              <a:t>nature and </a:t>
            </a:r>
            <a:r>
              <a:rPr lang="en-GB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70C529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venir Next"/>
              </a:rPr>
              <a:t>made from cells</a:t>
            </a:r>
            <a:endParaRPr lang="en-GB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70C529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venir Next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209" y="3714928"/>
            <a:ext cx="2476500" cy="2019724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09" y="1696052"/>
            <a:ext cx="2476500" cy="2018876"/>
          </a:xfrm>
          <a:prstGeom prst="rect">
            <a:avLst/>
          </a:prstGeom>
          <a:effectLst>
            <a:glow rad="101600">
              <a:schemeClr val="tx1">
                <a:alpha val="75000"/>
              </a:schemeClr>
            </a:glow>
          </a:effectLst>
          <a:scene3d>
            <a:camera prst="orthographicFront"/>
            <a:lightRig rig="threePt" dir="t"/>
          </a:scene3d>
          <a:sp3d prstMaterial="plastic">
            <a:bevelT w="127000" h="127000"/>
            <a:bevelB w="127000" h="127000"/>
          </a:sp3d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709" y="3714928"/>
            <a:ext cx="2636496" cy="2019724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4" t="32608" r="8872" b="11405"/>
          <a:stretch/>
        </p:blipFill>
        <p:spPr bwMode="auto">
          <a:xfrm>
            <a:off x="4452709" y="1696052"/>
            <a:ext cx="2636496" cy="2018876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alpha val="75000"/>
              </a:schemeClr>
            </a:glow>
          </a:effectLst>
          <a:scene3d>
            <a:camera prst="orthographicFront"/>
            <a:lightRig rig="threePt" dir="t"/>
          </a:scene3d>
          <a:sp3d prstMaterial="plastic">
            <a:bevelT w="127000" h="127000"/>
            <a:bevelB w="127000" h="127000"/>
          </a:sp3d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141840" y="2175339"/>
            <a:ext cx="1800000" cy="119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>
                <a:latin typeface="Avenir Next"/>
              </a:rPr>
              <a:t>S</a:t>
            </a:r>
            <a:r>
              <a:rPr lang="en-GB" b="1" dirty="0" smtClean="0">
                <a:latin typeface="Avenir Next"/>
              </a:rPr>
              <a:t>hells of crabs and prawns</a:t>
            </a:r>
          </a:p>
          <a:p>
            <a:pPr lvl="0" algn="ctr"/>
            <a:r>
              <a:rPr lang="en-GB" dirty="0" smtClean="0">
                <a:latin typeface="Avenir Next"/>
              </a:rPr>
              <a:t> </a:t>
            </a: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2174575"/>
            <a:ext cx="180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IE" b="1" dirty="0" smtClean="0">
                <a:latin typeface="Avenir Next"/>
              </a:rPr>
              <a:t>Algae found in freshwater and seawater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7504" y="4274598"/>
            <a:ext cx="180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 smtClean="0">
                <a:latin typeface="Avenir Next"/>
              </a:rPr>
              <a:t>Silk from butterfly </a:t>
            </a:r>
          </a:p>
          <a:p>
            <a:pPr lvl="0" algn="ctr"/>
            <a:r>
              <a:rPr lang="en-GB" b="1" dirty="0" smtClean="0">
                <a:latin typeface="Avenir Next"/>
              </a:rPr>
              <a:t>cocoons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12199" y="609600"/>
            <a:ext cx="731960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chilly" dir="t"/>
            </a:scene3d>
            <a:sp3d extrusionH="57150" contourW="12700" prstMaterial="plastic">
              <a:bevelT w="50800" h="50800" prst="riblet"/>
              <a:contourClr>
                <a:schemeClr val="tx2"/>
              </a:contourClr>
            </a:sp3d>
          </a:bodyPr>
          <a:lstStyle/>
          <a:p>
            <a:r>
              <a:rPr lang="en-US" sz="44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venir Next"/>
              </a:rPr>
              <a:t>NATURAL BIOMATERIALS</a:t>
            </a:r>
            <a:endParaRPr lang="en-US" sz="4400" b="1" dirty="0">
              <a:solidFill>
                <a:schemeClr val="bg2">
                  <a:lumMod val="20000"/>
                  <a:lumOff val="80000"/>
                </a:schemeClr>
              </a:solidFill>
              <a:latin typeface="Avenir Nex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5033" y="6096000"/>
            <a:ext cx="7953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Good:</a:t>
            </a:r>
            <a:r>
              <a:rPr lang="en-US" b="1" dirty="0" smtClean="0">
                <a:latin typeface="Avenir Next"/>
              </a:rPr>
              <a:t> The body likes them                     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Bad:  </a:t>
            </a:r>
            <a:r>
              <a:rPr lang="en-US" b="1" dirty="0" smtClean="0">
                <a:latin typeface="Avenir Next"/>
              </a:rPr>
              <a:t>People can’t make them      </a:t>
            </a:r>
            <a:endParaRPr lang="en-US" b="1" dirty="0">
              <a:latin typeface="Avenir Nex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1840" y="4274598"/>
            <a:ext cx="180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 smtClean="0">
                <a:latin typeface="Avenir Next"/>
              </a:rPr>
              <a:t>Alginate from seaweed</a:t>
            </a:r>
          </a:p>
          <a:p>
            <a:pPr lvl="0" algn="ctr"/>
            <a:r>
              <a:rPr lang="en-GB" dirty="0" smtClean="0">
                <a:latin typeface="Avenir Next"/>
              </a:rPr>
              <a:t> 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5E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" r="1894"/>
          <a:stretch/>
        </p:blipFill>
        <p:spPr>
          <a:xfrm>
            <a:off x="1219200" y="4490461"/>
            <a:ext cx="3352800" cy="1757939"/>
          </a:xfrm>
          <a:prstGeom prst="rect">
            <a:avLst/>
          </a:prstGeom>
          <a:effectLst>
            <a:glow rad="101600">
              <a:schemeClr val="tx1">
                <a:lumMod val="85000"/>
                <a:alpha val="75000"/>
              </a:schemeClr>
            </a:glow>
          </a:effectLst>
          <a:scene3d>
            <a:camera prst="orthographicFront"/>
            <a:lightRig rig="soft" dir="t"/>
          </a:scene3d>
          <a:sp3d prstMaterial="plastic">
            <a:bevelT w="127000" h="133350"/>
            <a:bevelB w="127000" h="139700"/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814722"/>
            <a:ext cx="3276601" cy="1863416"/>
          </a:xfrm>
          <a:prstGeom prst="rect">
            <a:avLst/>
          </a:prstGeom>
          <a:effectLst>
            <a:glow rad="101600">
              <a:schemeClr val="tx1">
                <a:lumMod val="9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27000" h="127000"/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6" r="2578"/>
          <a:stretch/>
        </p:blipFill>
        <p:spPr>
          <a:xfrm>
            <a:off x="1219200" y="814720"/>
            <a:ext cx="3400846" cy="1863418"/>
          </a:xfrm>
          <a:prstGeom prst="rect">
            <a:avLst/>
          </a:prstGeom>
          <a:effectLst>
            <a:glow rad="101600">
              <a:schemeClr val="tx1">
                <a:lumMod val="9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27000" h="127000"/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6" t="18892" r="32674" b="14830"/>
          <a:stretch/>
        </p:blipFill>
        <p:spPr>
          <a:xfrm>
            <a:off x="4876799" y="4490461"/>
            <a:ext cx="3276601" cy="1757939"/>
          </a:xfrm>
          <a:prstGeom prst="rect">
            <a:avLst/>
          </a:prstGeom>
          <a:effectLst>
            <a:glow rad="101600">
              <a:schemeClr val="tx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</p:pic>
      <p:sp>
        <p:nvSpPr>
          <p:cNvPr id="7" name="TextBox 6"/>
          <p:cNvSpPr txBox="1"/>
          <p:nvPr/>
        </p:nvSpPr>
        <p:spPr>
          <a:xfrm>
            <a:off x="838200" y="6166862"/>
            <a:ext cx="1739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venir Next"/>
              </a:rPr>
              <a:t>Sponges</a:t>
            </a:r>
            <a:endParaRPr lang="en-GB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venir Nex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291501"/>
            <a:ext cx="2830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venir Next"/>
              </a:rPr>
              <a:t>Nanospheres</a:t>
            </a:r>
            <a:endParaRPr lang="en-GB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venir Nex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291501"/>
            <a:ext cx="1279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venir Next"/>
              </a:rPr>
              <a:t>Fibres</a:t>
            </a:r>
            <a:endParaRPr lang="en-GB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venir Nex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6166862"/>
            <a:ext cx="1637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venir Next"/>
              </a:rPr>
              <a:t> </a:t>
            </a:r>
            <a:r>
              <a:rPr lang="en-IE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venir Next"/>
              </a:rPr>
              <a:t>Meshes</a:t>
            </a:r>
            <a:endParaRPr lang="en-GB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venir Nex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00546" y="2438400"/>
            <a:ext cx="7239000" cy="2052061"/>
          </a:xfrm>
          <a:prstGeom prst="roundRect">
            <a:avLst/>
          </a:prstGeom>
          <a:solidFill>
            <a:srgbClr val="1D1D1D"/>
          </a:solidFill>
          <a:effectLst>
            <a:glow rad="101600">
              <a:schemeClr val="accent6">
                <a:lumMod val="60000"/>
                <a:lumOff val="40000"/>
                <a:alpha val="7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/>
          </a:scene3d>
          <a:sp3d contourW="12700" prstMaterial="dkEdge">
            <a:bevelT w="190500" h="190500"/>
            <a:bevelB w="190500" h="196850"/>
            <a:contourClr>
              <a:schemeClr val="accent6">
                <a:lumMod val="40000"/>
                <a:lumOff val="60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chemeClr val="tx1"/>
                </a:solidFill>
                <a:latin typeface="Avenir Next"/>
              </a:rPr>
              <a:t>Scaffolds can be made out of biomaterials</a:t>
            </a:r>
            <a:br>
              <a:rPr lang="en-IE" sz="2800" dirty="0" smtClean="0">
                <a:solidFill>
                  <a:schemeClr val="tx1"/>
                </a:solidFill>
                <a:latin typeface="Avenir Next"/>
              </a:rPr>
            </a:br>
            <a:r>
              <a:rPr lang="en-IE" sz="2800" dirty="0" smtClean="0">
                <a:solidFill>
                  <a:schemeClr val="tx1"/>
                </a:solidFill>
                <a:latin typeface="Avenir Next"/>
              </a:rPr>
              <a:t>to support new tissues to grow </a:t>
            </a:r>
          </a:p>
          <a:p>
            <a:pPr algn="ctr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42498" y="838200"/>
            <a:ext cx="9906000" cy="790985"/>
          </a:xfrm>
          <a:prstGeom prst="rect">
            <a:avLst/>
          </a:prstGeom>
        </p:spPr>
        <p:txBody>
          <a:bodyPr>
            <a:scene3d>
              <a:camera prst="orthographicFront"/>
              <a:lightRig rig="flood" dir="t"/>
            </a:scene3d>
            <a:sp3d extrusionH="57150" prstMaterial="plastic">
              <a:bevelT w="50800" h="38100" prst="riblet"/>
            </a:sp3d>
          </a:bodyPr>
          <a:lstStyle/>
          <a:p>
            <a:pPr algn="ctr"/>
            <a:r>
              <a:rPr lang="en-IE" sz="40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Cells can be added to scaffolds…</a:t>
            </a:r>
            <a:endParaRPr lang="en-IE" sz="4000" b="1" dirty="0">
              <a:solidFill>
                <a:schemeClr val="accent1">
                  <a:lumMod val="50000"/>
                </a:schemeClr>
              </a:solidFill>
              <a:latin typeface="Avenir Nex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04356" y="1523998"/>
            <a:ext cx="6611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2400" b="1" dirty="0" smtClean="0">
                <a:solidFill>
                  <a:schemeClr val="accent6">
                    <a:lumMod val="75000"/>
                  </a:schemeClr>
                </a:solidFill>
                <a:latin typeface="Avenir Next"/>
              </a:rPr>
              <a:t>…to repair tissues, like the heart or tendons</a:t>
            </a:r>
            <a:endParaRPr lang="en-IE" sz="2400" b="1" dirty="0">
              <a:solidFill>
                <a:srgbClr val="D052E5"/>
              </a:solidFill>
              <a:latin typeface="Avenir Next"/>
            </a:endParaRPr>
          </a:p>
        </p:txBody>
      </p:sp>
      <p:sp>
        <p:nvSpPr>
          <p:cNvPr id="4" name="Can 3"/>
          <p:cNvSpPr/>
          <p:nvPr/>
        </p:nvSpPr>
        <p:spPr>
          <a:xfrm rot="5400000">
            <a:off x="1789397" y="2062020"/>
            <a:ext cx="1668890" cy="3438464"/>
          </a:xfrm>
          <a:prstGeom prst="can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5" name="Can 4"/>
          <p:cNvSpPr/>
          <p:nvPr/>
        </p:nvSpPr>
        <p:spPr>
          <a:xfrm rot="5400000">
            <a:off x="5884424" y="2114835"/>
            <a:ext cx="1689432" cy="3438464"/>
          </a:xfrm>
          <a:prstGeom prst="can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ement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bg1">
                <a:lumMod val="6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 rot="670350">
            <a:off x="1451625" y="2369867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" name="Oval 6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463135" y="2736515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0" name="Oval 9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 rot="670350">
            <a:off x="1796180" y="2743685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3" name="Oval 12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 rot="19794215">
            <a:off x="2039592" y="2555111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6" name="Oval 15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99435" y="2641327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9" name="Oval 18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 rot="670350">
            <a:off x="2120521" y="2190860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2" name="Oval 21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 rot="670350">
            <a:off x="1846868" y="2369867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5" name="Oval 24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461586" y="2336405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28" name="Oval 27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30" name="Curved Down Arrow 29"/>
          <p:cNvSpPr/>
          <p:nvPr/>
        </p:nvSpPr>
        <p:spPr>
          <a:xfrm rot="1694334">
            <a:off x="2715959" y="2482459"/>
            <a:ext cx="1201723" cy="455416"/>
          </a:xfrm>
          <a:prstGeom prst="curvedDownArrow">
            <a:avLst/>
          </a:prstGeom>
          <a:solidFill>
            <a:srgbClr val="141F0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Curved Down Arrow 30"/>
          <p:cNvSpPr/>
          <p:nvPr/>
        </p:nvSpPr>
        <p:spPr>
          <a:xfrm rot="19384334" flipV="1">
            <a:off x="2793791" y="5108087"/>
            <a:ext cx="1120552" cy="480514"/>
          </a:xfrm>
          <a:prstGeom prst="curvedDownArrow">
            <a:avLst/>
          </a:prstGeom>
          <a:solidFill>
            <a:srgbClr val="141F0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Cloud 31"/>
          <p:cNvSpPr>
            <a:spLocks noChangeAspect="1"/>
          </p:cNvSpPr>
          <p:nvPr/>
        </p:nvSpPr>
        <p:spPr>
          <a:xfrm rot="21071863">
            <a:off x="1693491" y="4696220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3" name="Cloud 32"/>
          <p:cNvSpPr>
            <a:spLocks noChangeAspect="1"/>
          </p:cNvSpPr>
          <p:nvPr/>
        </p:nvSpPr>
        <p:spPr>
          <a:xfrm rot="21071863">
            <a:off x="1411728" y="4907655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4" name="Cloud 33"/>
          <p:cNvSpPr>
            <a:spLocks noChangeAspect="1"/>
          </p:cNvSpPr>
          <p:nvPr/>
        </p:nvSpPr>
        <p:spPr>
          <a:xfrm rot="21071863">
            <a:off x="1808635" y="5118861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5" name="Cloud 34"/>
          <p:cNvSpPr>
            <a:spLocks noChangeAspect="1"/>
          </p:cNvSpPr>
          <p:nvPr/>
        </p:nvSpPr>
        <p:spPr>
          <a:xfrm rot="21071863">
            <a:off x="2017832" y="4837100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6" name="Cloud 35"/>
          <p:cNvSpPr>
            <a:spLocks noChangeAspect="1"/>
          </p:cNvSpPr>
          <p:nvPr/>
        </p:nvSpPr>
        <p:spPr>
          <a:xfrm rot="21071863">
            <a:off x="2438247" y="5014300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7" name="Cloud 36"/>
          <p:cNvSpPr>
            <a:spLocks noChangeAspect="1"/>
          </p:cNvSpPr>
          <p:nvPr/>
        </p:nvSpPr>
        <p:spPr>
          <a:xfrm rot="21071863">
            <a:off x="2106608" y="5118861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8" name="Cloud 37"/>
          <p:cNvSpPr>
            <a:spLocks noChangeAspect="1"/>
          </p:cNvSpPr>
          <p:nvPr/>
        </p:nvSpPr>
        <p:spPr>
          <a:xfrm rot="21071863">
            <a:off x="2795379" y="4837099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9" name="Cloud 38"/>
          <p:cNvSpPr>
            <a:spLocks noChangeAspect="1"/>
          </p:cNvSpPr>
          <p:nvPr/>
        </p:nvSpPr>
        <p:spPr>
          <a:xfrm rot="21071863">
            <a:off x="2338142" y="4646355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959069" y="3585538"/>
            <a:ext cx="2163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Scaffold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Avenir Next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063553" y="3228288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43" name="Oval 42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45" name="Cloud 44"/>
          <p:cNvSpPr>
            <a:spLocks noChangeAspect="1"/>
          </p:cNvSpPr>
          <p:nvPr/>
        </p:nvSpPr>
        <p:spPr>
          <a:xfrm rot="21071863">
            <a:off x="5673653" y="3580046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46" name="Group 45"/>
          <p:cNvGrpSpPr/>
          <p:nvPr/>
        </p:nvGrpSpPr>
        <p:grpSpPr>
          <a:xfrm rot="670350">
            <a:off x="5234377" y="3892751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47" name="Oval 46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8" name="Oval 47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10990" y="2438764"/>
            <a:ext cx="78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Cells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Avenir Nex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6121" y="5476913"/>
            <a:ext cx="1281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Medicine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Avenir Next"/>
            </a:endParaRPr>
          </a:p>
        </p:txBody>
      </p:sp>
      <p:sp>
        <p:nvSpPr>
          <p:cNvPr id="51" name="Right Arrow 50"/>
          <p:cNvSpPr/>
          <p:nvPr/>
        </p:nvSpPr>
        <p:spPr>
          <a:xfrm rot="20407078">
            <a:off x="4224433" y="3760073"/>
            <a:ext cx="813670" cy="233134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52" name="Group 51"/>
          <p:cNvGrpSpPr/>
          <p:nvPr/>
        </p:nvGrpSpPr>
        <p:grpSpPr>
          <a:xfrm>
            <a:off x="5763302" y="4260392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53" name="Oval 52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55" name="Group 54"/>
          <p:cNvGrpSpPr/>
          <p:nvPr/>
        </p:nvGrpSpPr>
        <p:grpSpPr>
          <a:xfrm rot="19794215">
            <a:off x="6342782" y="3683235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56" name="Oval 55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58" name="Cloud 57"/>
          <p:cNvSpPr>
            <a:spLocks noChangeAspect="1"/>
          </p:cNvSpPr>
          <p:nvPr/>
        </p:nvSpPr>
        <p:spPr>
          <a:xfrm rot="21071863">
            <a:off x="5259751" y="4286709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 rot="9613971">
            <a:off x="7130176" y="4250697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60" name="Oval 59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62" name="Cloud 61"/>
          <p:cNvSpPr>
            <a:spLocks noChangeAspect="1"/>
          </p:cNvSpPr>
          <p:nvPr/>
        </p:nvSpPr>
        <p:spPr>
          <a:xfrm rot="21071863">
            <a:off x="6505945" y="3284652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3" name="Cloud 62"/>
          <p:cNvSpPr>
            <a:spLocks noChangeAspect="1"/>
          </p:cNvSpPr>
          <p:nvPr/>
        </p:nvSpPr>
        <p:spPr>
          <a:xfrm rot="21071863">
            <a:off x="6464815" y="4045576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64" name="Group 63"/>
          <p:cNvGrpSpPr/>
          <p:nvPr/>
        </p:nvGrpSpPr>
        <p:grpSpPr>
          <a:xfrm rot="670350">
            <a:off x="7473186" y="3553729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65" name="Oval 64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67" name="Cloud 66"/>
          <p:cNvSpPr>
            <a:spLocks noChangeAspect="1"/>
          </p:cNvSpPr>
          <p:nvPr/>
        </p:nvSpPr>
        <p:spPr>
          <a:xfrm rot="21071863">
            <a:off x="7473635" y="3105882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8" name="Cloud 67"/>
          <p:cNvSpPr>
            <a:spLocks noChangeAspect="1"/>
          </p:cNvSpPr>
          <p:nvPr/>
        </p:nvSpPr>
        <p:spPr>
          <a:xfrm rot="21071863">
            <a:off x="7078406" y="3639189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9" name="Cloud 68"/>
          <p:cNvSpPr>
            <a:spLocks noChangeAspect="1"/>
          </p:cNvSpPr>
          <p:nvPr/>
        </p:nvSpPr>
        <p:spPr>
          <a:xfrm rot="21071863">
            <a:off x="7593725" y="4277829"/>
            <a:ext cx="246888" cy="246888"/>
          </a:xfrm>
          <a:prstGeom prst="cloud">
            <a:avLst/>
          </a:prstGeom>
          <a:solidFill>
            <a:srgbClr val="FFCC6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70" name="Group 69"/>
          <p:cNvGrpSpPr/>
          <p:nvPr/>
        </p:nvGrpSpPr>
        <p:grpSpPr>
          <a:xfrm>
            <a:off x="5148707" y="3124955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1" name="Oval 70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73" name="Group 72"/>
          <p:cNvGrpSpPr/>
          <p:nvPr/>
        </p:nvGrpSpPr>
        <p:grpSpPr>
          <a:xfrm rot="9613971">
            <a:off x="6473149" y="4400003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4" name="Oval 73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76" name="Group 75"/>
          <p:cNvGrpSpPr/>
          <p:nvPr/>
        </p:nvGrpSpPr>
        <p:grpSpPr>
          <a:xfrm rot="670350">
            <a:off x="6910843" y="3098780"/>
            <a:ext cx="300251" cy="204717"/>
            <a:chOff x="214261" y="1582070"/>
            <a:chExt cx="300251" cy="20471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7" name="Oval 76"/>
            <p:cNvSpPr/>
            <p:nvPr/>
          </p:nvSpPr>
          <p:spPr>
            <a:xfrm>
              <a:off x="214261" y="1582070"/>
              <a:ext cx="300251" cy="204717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376517" y="1631577"/>
              <a:ext cx="54864" cy="54864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79" name="Right Arrow 78"/>
          <p:cNvSpPr/>
          <p:nvPr/>
        </p:nvSpPr>
        <p:spPr>
          <a:xfrm rot="5400000">
            <a:off x="6283972" y="4833456"/>
            <a:ext cx="649705" cy="240631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4770911" y="5327706"/>
            <a:ext cx="39709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Implant into the body</a:t>
            </a:r>
          </a:p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venir Next"/>
              </a:rPr>
              <a:t>to support new tissues to grow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0">
      <a:dk1>
        <a:srgbClr val="7FB23F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8B54D"/>
      </a:accent2>
      <a:accent3>
        <a:srgbClr val="FFCC00"/>
      </a:accent3>
      <a:accent4>
        <a:srgbClr val="6EA647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Custom 20">
      <a:dk1>
        <a:srgbClr val="7FB23F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8B54D"/>
      </a:accent2>
      <a:accent3>
        <a:srgbClr val="FFCC00"/>
      </a:accent3>
      <a:accent4>
        <a:srgbClr val="6EA647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735</Words>
  <Application>Microsoft Office PowerPoint</Application>
  <PresentationFormat>On-screen Show (4:3)</PresentationFormat>
  <Paragraphs>193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Hand Built Designs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Hand</dc:creator>
  <cp:lastModifiedBy>iss</cp:lastModifiedBy>
  <cp:revision>177</cp:revision>
  <dcterms:created xsi:type="dcterms:W3CDTF">2017-08-15T11:40:30Z</dcterms:created>
  <dcterms:modified xsi:type="dcterms:W3CDTF">2017-09-25T11:34:29Z</dcterms:modified>
</cp:coreProperties>
</file>