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845" r:id="rId2"/>
  </p:sldMasterIdLst>
  <p:notesMasterIdLst>
    <p:notesMasterId r:id="rId23"/>
  </p:notesMasterIdLst>
  <p:handoutMasterIdLst>
    <p:handoutMasterId r:id="rId24"/>
  </p:handoutMasterIdLst>
  <p:sldIdLst>
    <p:sldId id="301" r:id="rId3"/>
    <p:sldId id="311" r:id="rId4"/>
    <p:sldId id="280" r:id="rId5"/>
    <p:sldId id="265" r:id="rId6"/>
    <p:sldId id="266" r:id="rId7"/>
    <p:sldId id="324" r:id="rId8"/>
    <p:sldId id="325" r:id="rId9"/>
    <p:sldId id="315" r:id="rId10"/>
    <p:sldId id="277" r:id="rId11"/>
    <p:sldId id="318" r:id="rId12"/>
    <p:sldId id="321" r:id="rId13"/>
    <p:sldId id="319" r:id="rId14"/>
    <p:sldId id="320" r:id="rId15"/>
    <p:sldId id="322" r:id="rId16"/>
    <p:sldId id="298" r:id="rId17"/>
    <p:sldId id="300" r:id="rId18"/>
    <p:sldId id="304" r:id="rId19"/>
    <p:sldId id="312" r:id="rId20"/>
    <p:sldId id="316" r:id="rId21"/>
    <p:sldId id="317" r:id="rId2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1000" b="1" kern="1200">
        <a:solidFill>
          <a:schemeClr val="tx1"/>
        </a:solidFill>
        <a:latin typeface="Arial Unicode MS" pitchFamily="34" charset="-128"/>
        <a:ea typeface="MS PGothic" pitchFamily="34" charset="-128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000" b="1" kern="1200">
        <a:solidFill>
          <a:schemeClr val="tx1"/>
        </a:solidFill>
        <a:latin typeface="Arial Unicode MS" pitchFamily="34" charset="-128"/>
        <a:ea typeface="MS PGothic" pitchFamily="34" charset="-128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000" b="1" kern="1200">
        <a:solidFill>
          <a:schemeClr val="tx1"/>
        </a:solidFill>
        <a:latin typeface="Arial Unicode MS" pitchFamily="34" charset="-128"/>
        <a:ea typeface="MS PGothic" pitchFamily="34" charset="-128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000" b="1" kern="1200">
        <a:solidFill>
          <a:schemeClr val="tx1"/>
        </a:solidFill>
        <a:latin typeface="Arial Unicode MS" pitchFamily="34" charset="-128"/>
        <a:ea typeface="MS PGothic" pitchFamily="34" charset="-128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000" b="1" kern="1200">
        <a:solidFill>
          <a:schemeClr val="tx1"/>
        </a:solidFill>
        <a:latin typeface="Arial Unicode MS" pitchFamily="34" charset="-128"/>
        <a:ea typeface="MS PGothic" pitchFamily="34" charset="-128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 Unicode MS" pitchFamily="34" charset="-128"/>
        <a:ea typeface="MS PGothic" pitchFamily="34" charset="-128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 Unicode MS" pitchFamily="34" charset="-128"/>
        <a:ea typeface="MS PGothic" pitchFamily="34" charset="-128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 Unicode MS" pitchFamily="34" charset="-128"/>
        <a:ea typeface="MS PGothic" pitchFamily="34" charset="-128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 Unicode MS" pitchFamily="34" charset="-128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2E4FF"/>
    <a:srgbClr val="0000FF"/>
    <a:srgbClr val="0066FF"/>
    <a:srgbClr val="3399FF"/>
    <a:srgbClr val="1DD3ED"/>
    <a:srgbClr val="FFE431"/>
    <a:srgbClr val="DD0EDD"/>
    <a:srgbClr val="1AC0D7"/>
    <a:srgbClr val="D54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9" autoAdjust="0"/>
    <p:restoredTop sz="88523" autoAdjust="0"/>
  </p:normalViewPr>
  <p:slideViewPr>
    <p:cSldViewPr>
      <p:cViewPr>
        <p:scale>
          <a:sx n="100" d="100"/>
          <a:sy n="100" d="100"/>
        </p:scale>
        <p:origin x="-72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-44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9235C1-3275-3147-A9D0-41A9061D707A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8BA200-45EE-2848-B1C1-130D9E174C13}">
      <dgm:prSet phldrT="[Text]" custT="1"/>
      <dgm:spPr>
        <a:solidFill>
          <a:schemeClr val="accent4">
            <a:lumMod val="75000"/>
          </a:schemeClr>
        </a:solidFill>
        <a:effectLst>
          <a:glow rad="152400">
            <a:schemeClr val="bg2">
              <a:lumMod val="60000"/>
              <a:lumOff val="40000"/>
              <a:alpha val="75000"/>
            </a:schemeClr>
          </a:glow>
        </a:effectLst>
        <a:scene3d>
          <a:camera prst="orthographicFront"/>
          <a:lightRig rig="soft" dir="t"/>
        </a:scene3d>
        <a:sp3d prstMaterial="plastic">
          <a:bevelT w="101600"/>
        </a:sp3d>
      </dgm:spPr>
      <dgm:t>
        <a:bodyPr/>
        <a:lstStyle/>
        <a:p>
          <a:r>
            <a:rPr lang="en-US" altLang="en-US" sz="1800" dirty="0" smtClean="0">
              <a:latin typeface="Avenir Next"/>
            </a:rPr>
            <a:t>Enters the heart from two large veins:       </a:t>
          </a:r>
          <a:r>
            <a:rPr lang="en-US" altLang="en-US" sz="1800" b="1" baseline="0" dirty="0" smtClean="0">
              <a:solidFill>
                <a:srgbClr val="22E4FF"/>
              </a:solidFill>
              <a:latin typeface="Avenir Next"/>
            </a:rPr>
            <a:t>Superior Vena Cava </a:t>
          </a:r>
          <a:r>
            <a:rPr lang="en-US" altLang="en-US" sz="1800" dirty="0" smtClean="0">
              <a:latin typeface="Avenir Next"/>
            </a:rPr>
            <a:t>and </a:t>
          </a:r>
          <a:r>
            <a:rPr lang="en-US" altLang="en-US" sz="1800" b="1" baseline="0" dirty="0" smtClean="0">
              <a:solidFill>
                <a:srgbClr val="22E4FF"/>
              </a:solidFill>
              <a:latin typeface="Avenir Next"/>
            </a:rPr>
            <a:t>Inferior Vena Cava</a:t>
          </a:r>
          <a:endParaRPr lang="en-US" sz="1800" baseline="0" dirty="0">
            <a:solidFill>
              <a:srgbClr val="22E4FF"/>
            </a:solidFill>
            <a:latin typeface="Avenir Next"/>
          </a:endParaRPr>
        </a:p>
      </dgm:t>
    </dgm:pt>
    <dgm:pt modelId="{86877756-8CA0-8345-81C4-87B3E5A49AA8}" type="parTrans" cxnId="{00003BFE-9AD2-3447-8989-B01B59F49261}">
      <dgm:prSet/>
      <dgm:spPr/>
      <dgm:t>
        <a:bodyPr/>
        <a:lstStyle/>
        <a:p>
          <a:endParaRPr lang="en-US"/>
        </a:p>
      </dgm:t>
    </dgm:pt>
    <dgm:pt modelId="{DA80A7C6-7D77-1741-8334-CD4082C06C6C}" type="sibTrans" cxnId="{00003BFE-9AD2-3447-8989-B01B59F49261}">
      <dgm:prSet/>
      <dgm:spPr>
        <a:solidFill>
          <a:schemeClr val="tx1">
            <a:lumMod val="50000"/>
          </a:schemeClr>
        </a:solidFill>
        <a:scene3d>
          <a:camera prst="orthographicFront"/>
          <a:lightRig rig="threePt" dir="t"/>
        </a:scene3d>
        <a:sp3d prstMaterial="metal"/>
      </dgm:spPr>
      <dgm:t>
        <a:bodyPr/>
        <a:lstStyle/>
        <a:p>
          <a:endParaRPr lang="en-US"/>
        </a:p>
      </dgm:t>
    </dgm:pt>
    <dgm:pt modelId="{A6C864E3-1DD4-0847-9103-3859DD620599}">
      <dgm:prSet custT="1"/>
      <dgm:spPr>
        <a:solidFill>
          <a:schemeClr val="accent4">
            <a:lumMod val="75000"/>
          </a:schemeClr>
        </a:solidFill>
        <a:effectLst>
          <a:glow rad="139700">
            <a:srgbClr val="EE48FF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gm:spPr>
      <dgm:t>
        <a:bodyPr/>
        <a:lstStyle/>
        <a:p>
          <a:r>
            <a:rPr lang="en-US" altLang="en-US" sz="1800" b="0" i="0" dirty="0" smtClean="0">
              <a:solidFill>
                <a:schemeClr val="tx1"/>
              </a:solidFill>
              <a:latin typeface="Avenir Next"/>
            </a:rPr>
            <a:t>Flows to the </a:t>
          </a:r>
          <a:r>
            <a:rPr lang="en-US" altLang="en-US" sz="1800" b="1" i="0" dirty="0" smtClean="0">
              <a:solidFill>
                <a:srgbClr val="22E4FF"/>
              </a:solidFill>
              <a:latin typeface="Avenir Next"/>
            </a:rPr>
            <a:t>R</a:t>
          </a:r>
          <a:r>
            <a:rPr lang="en-US" altLang="en-US" sz="1800" b="1" i="0" baseline="0" dirty="0" smtClean="0">
              <a:solidFill>
                <a:srgbClr val="22E4FF"/>
              </a:solidFill>
              <a:latin typeface="Avenir Next"/>
            </a:rPr>
            <a:t>ight Atrium</a:t>
          </a:r>
        </a:p>
      </dgm:t>
    </dgm:pt>
    <dgm:pt modelId="{41C2D1A2-0E0B-7D4E-923F-7E135BB716C6}" type="parTrans" cxnId="{146C665C-FE4A-6247-B17F-AF0F38E778FC}">
      <dgm:prSet/>
      <dgm:spPr/>
      <dgm:t>
        <a:bodyPr/>
        <a:lstStyle/>
        <a:p>
          <a:endParaRPr lang="en-US"/>
        </a:p>
      </dgm:t>
    </dgm:pt>
    <dgm:pt modelId="{221E5092-374C-4E4A-9603-1C98471A6EC9}" type="sibTrans" cxnId="{146C665C-FE4A-6247-B17F-AF0F38E778FC}">
      <dgm:prSet/>
      <dgm:spPr>
        <a:solidFill>
          <a:schemeClr val="tx1">
            <a:lumMod val="50000"/>
          </a:schemeClr>
        </a:solidFill>
        <a:scene3d>
          <a:camera prst="orthographicFront"/>
          <a:lightRig rig="threePt" dir="t"/>
        </a:scene3d>
        <a:sp3d prstMaterial="metal"/>
      </dgm:spPr>
      <dgm:t>
        <a:bodyPr/>
        <a:lstStyle/>
        <a:p>
          <a:endParaRPr lang="en-US"/>
        </a:p>
      </dgm:t>
    </dgm:pt>
    <dgm:pt modelId="{A549F40A-B58B-5D45-A15D-30C39C88532C}">
      <dgm:prSet custT="1"/>
      <dgm:spPr>
        <a:solidFill>
          <a:schemeClr val="accent4">
            <a:lumMod val="75000"/>
          </a:schemeClr>
        </a:solidFill>
        <a:effectLst>
          <a:glow rad="177800">
            <a:srgbClr val="22E4FF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gm:spPr>
      <dgm:t>
        <a:bodyPr/>
        <a:lstStyle/>
        <a:p>
          <a:r>
            <a:rPr lang="en-US" altLang="en-US" sz="1800" dirty="0" smtClean="0">
              <a:latin typeface="Avenir Next"/>
            </a:rPr>
            <a:t>Passes through the </a:t>
          </a:r>
          <a:r>
            <a:rPr lang="en-US" altLang="en-US" sz="1800" b="1" baseline="0" dirty="0" smtClean="0">
              <a:solidFill>
                <a:srgbClr val="22E4FF"/>
              </a:solidFill>
              <a:latin typeface="Avenir Next"/>
            </a:rPr>
            <a:t>Tricuspid Valve</a:t>
          </a:r>
        </a:p>
      </dgm:t>
    </dgm:pt>
    <dgm:pt modelId="{EF2A712D-7B1F-5D42-B48D-3465B74CB69D}" type="parTrans" cxnId="{A915C44F-0DB2-944A-A549-3DB89C3D1A78}">
      <dgm:prSet/>
      <dgm:spPr/>
      <dgm:t>
        <a:bodyPr/>
        <a:lstStyle/>
        <a:p>
          <a:endParaRPr lang="en-US"/>
        </a:p>
      </dgm:t>
    </dgm:pt>
    <dgm:pt modelId="{472135C7-CE9B-F947-8DB3-58E69190808E}" type="sibTrans" cxnId="{A915C44F-0DB2-944A-A549-3DB89C3D1A78}">
      <dgm:prSet/>
      <dgm:spPr>
        <a:solidFill>
          <a:schemeClr val="tx1">
            <a:lumMod val="50000"/>
          </a:schemeClr>
        </a:solidFill>
        <a:scene3d>
          <a:camera prst="orthographicFront"/>
          <a:lightRig rig="threePt" dir="t"/>
        </a:scene3d>
        <a:sp3d prstMaterial="metal"/>
      </dgm:spPr>
      <dgm:t>
        <a:bodyPr/>
        <a:lstStyle/>
        <a:p>
          <a:endParaRPr lang="en-US"/>
        </a:p>
      </dgm:t>
    </dgm:pt>
    <dgm:pt modelId="{A23D4588-669B-7E41-8CC8-2CC205134455}">
      <dgm:prSet custT="1"/>
      <dgm:spPr>
        <a:solidFill>
          <a:schemeClr val="accent4">
            <a:lumMod val="75000"/>
          </a:schemeClr>
        </a:solidFill>
        <a:effectLst>
          <a:glow rad="152400">
            <a:srgbClr val="6BFF61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gm:spPr>
      <dgm:t>
        <a:bodyPr/>
        <a:lstStyle/>
        <a:p>
          <a:r>
            <a:rPr lang="en-US" altLang="en-US" sz="1800" dirty="0" smtClean="0">
              <a:latin typeface="Avenir Next"/>
            </a:rPr>
            <a:t>Flows to the </a:t>
          </a:r>
          <a:r>
            <a:rPr lang="en-US" altLang="en-US" sz="1800" b="1" baseline="0" dirty="0" smtClean="0">
              <a:solidFill>
                <a:srgbClr val="22E4FF"/>
              </a:solidFill>
              <a:latin typeface="Avenir Next"/>
            </a:rPr>
            <a:t>Right Ventricle</a:t>
          </a:r>
          <a:endParaRPr lang="en-US" altLang="en-US" sz="1800" b="1" baseline="0" dirty="0" smtClean="0">
            <a:solidFill>
              <a:srgbClr val="22E4FF"/>
            </a:solidFill>
          </a:endParaRPr>
        </a:p>
      </dgm:t>
    </dgm:pt>
    <dgm:pt modelId="{8A2E0924-5C34-8043-99E7-471295190843}" type="parTrans" cxnId="{13651928-D9BD-704A-93B3-7607A9795FA2}">
      <dgm:prSet/>
      <dgm:spPr/>
      <dgm:t>
        <a:bodyPr/>
        <a:lstStyle/>
        <a:p>
          <a:endParaRPr lang="en-US"/>
        </a:p>
      </dgm:t>
    </dgm:pt>
    <dgm:pt modelId="{60249500-2B03-0042-95C0-EB3D07B054FC}" type="sibTrans" cxnId="{13651928-D9BD-704A-93B3-7607A9795FA2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97FEEB7F-F3E4-4BAE-B613-22C20D1334DC}">
      <dgm:prSet custT="1"/>
      <dgm:spPr>
        <a:solidFill>
          <a:schemeClr val="accent4">
            <a:lumMod val="75000"/>
          </a:schemeClr>
        </a:solidFill>
        <a:effectLst>
          <a:glow rad="152400">
            <a:srgbClr val="FFFF00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gm:spPr>
      <dgm:t>
        <a:bodyPr/>
        <a:lstStyle/>
        <a:p>
          <a:r>
            <a:rPr lang="en-US" altLang="en-US" sz="1800" b="0" dirty="0" smtClean="0">
              <a:solidFill>
                <a:schemeClr val="tx1"/>
              </a:solidFill>
              <a:latin typeface="Avenir Next"/>
            </a:rPr>
            <a:t>Pumped to the </a:t>
          </a:r>
          <a:r>
            <a:rPr lang="en-US" altLang="en-US" sz="1800" b="1" baseline="0" dirty="0" smtClean="0">
              <a:solidFill>
                <a:srgbClr val="22E4FF"/>
              </a:solidFill>
              <a:latin typeface="Avenir Next"/>
            </a:rPr>
            <a:t>Pulmonary Arteries </a:t>
          </a:r>
          <a:r>
            <a:rPr lang="en-US" altLang="en-US" sz="1800" b="0" dirty="0" smtClean="0">
              <a:solidFill>
                <a:schemeClr val="tx1"/>
              </a:solidFill>
              <a:latin typeface="Avenir Next"/>
            </a:rPr>
            <a:t>and into the lungs to get oxygen</a:t>
          </a:r>
          <a:endParaRPr lang="en-US" altLang="en-US" sz="3200" b="0" dirty="0" smtClean="0">
            <a:solidFill>
              <a:schemeClr val="tx1"/>
            </a:solidFill>
          </a:endParaRPr>
        </a:p>
      </dgm:t>
    </dgm:pt>
    <dgm:pt modelId="{56A8485E-3711-44E6-8BC3-15455ABFC7E5}" type="parTrans" cxnId="{C6C2B3AC-43F6-4807-88C5-E08F5E775E89}">
      <dgm:prSet/>
      <dgm:spPr/>
      <dgm:t>
        <a:bodyPr/>
        <a:lstStyle/>
        <a:p>
          <a:endParaRPr lang="en-IE"/>
        </a:p>
      </dgm:t>
    </dgm:pt>
    <dgm:pt modelId="{9A22B1A2-E177-42AD-A5D8-427F206DB4E1}" type="sibTrans" cxnId="{C6C2B3AC-43F6-4807-88C5-E08F5E775E89}">
      <dgm:prSet/>
      <dgm:spPr/>
      <dgm:t>
        <a:bodyPr/>
        <a:lstStyle/>
        <a:p>
          <a:endParaRPr lang="en-IE"/>
        </a:p>
      </dgm:t>
    </dgm:pt>
    <dgm:pt modelId="{7AA4E36D-190B-B342-9F02-0CA3A2D842FF}" type="pres">
      <dgm:prSet presAssocID="{6F9235C1-3275-3147-A9D0-41A9061D707A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E5399F-3365-2E49-ADA5-31E71DCC28E6}" type="pres">
      <dgm:prSet presAssocID="{1B8BA200-45EE-2848-B1C1-130D9E174C13}" presName="node" presStyleLbl="node1" presStyleIdx="0" presStyleCnt="5" custScaleX="1697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3109B1-184E-744D-BCAA-20D878C2C8C4}" type="pres">
      <dgm:prSet presAssocID="{DA80A7C6-7D77-1741-8334-CD4082C06C6C}" presName="sibTrans" presStyleLbl="sibTrans2D1" presStyleIdx="0" presStyleCnt="4"/>
      <dgm:spPr/>
      <dgm:t>
        <a:bodyPr/>
        <a:lstStyle/>
        <a:p>
          <a:endParaRPr lang="en-US"/>
        </a:p>
      </dgm:t>
    </dgm:pt>
    <dgm:pt modelId="{FE59E45B-7292-9346-981B-04260224263C}" type="pres">
      <dgm:prSet presAssocID="{DA80A7C6-7D77-1741-8334-CD4082C06C6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233729CE-B366-B14C-9503-6E242660AAC4}" type="pres">
      <dgm:prSet presAssocID="{A6C864E3-1DD4-0847-9103-3859DD620599}" presName="node" presStyleLbl="node1" presStyleIdx="1" presStyleCnt="5" custScaleX="169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FE40F-6550-F84F-95AD-CEA5F7CB5274}" type="pres">
      <dgm:prSet presAssocID="{221E5092-374C-4E4A-9603-1C98471A6EC9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D29DC95-39F2-6B4F-B6A1-8B9083F57C66}" type="pres">
      <dgm:prSet presAssocID="{221E5092-374C-4E4A-9603-1C98471A6EC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E8EFFD6-1FF6-C244-98A8-62A63F0CDB0E}" type="pres">
      <dgm:prSet presAssocID="{A549F40A-B58B-5D45-A15D-30C39C88532C}" presName="node" presStyleLbl="node1" presStyleIdx="2" presStyleCnt="5" custScaleX="169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85A3E-AA23-A842-A08B-61FABA5CE1A5}" type="pres">
      <dgm:prSet presAssocID="{472135C7-CE9B-F947-8DB3-58E69190808E}" presName="sibTrans" presStyleLbl="sibTrans2D1" presStyleIdx="2" presStyleCnt="4"/>
      <dgm:spPr/>
      <dgm:t>
        <a:bodyPr/>
        <a:lstStyle/>
        <a:p>
          <a:endParaRPr lang="en-US"/>
        </a:p>
      </dgm:t>
    </dgm:pt>
    <dgm:pt modelId="{A1DB8633-51A9-FB46-82AB-22F4615B6DE1}" type="pres">
      <dgm:prSet presAssocID="{472135C7-CE9B-F947-8DB3-58E69190808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7688FCB-0C4D-4644-A56C-8B1474FA8ED0}" type="pres">
      <dgm:prSet presAssocID="{A23D4588-669B-7E41-8CC8-2CC205134455}" presName="node" presStyleLbl="node1" presStyleIdx="3" presStyleCnt="5" custScaleX="169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96A0AB-6E04-4964-AB17-A749BD1272F2}" type="pres">
      <dgm:prSet presAssocID="{60249500-2B03-0042-95C0-EB3D07B054FC}" presName="sibTrans" presStyleLbl="sibTrans2D1" presStyleIdx="3" presStyleCnt="4"/>
      <dgm:spPr/>
      <dgm:t>
        <a:bodyPr/>
        <a:lstStyle/>
        <a:p>
          <a:endParaRPr lang="en-IE"/>
        </a:p>
      </dgm:t>
    </dgm:pt>
    <dgm:pt modelId="{EBE7440C-4153-45F3-9E54-3F58B601807F}" type="pres">
      <dgm:prSet presAssocID="{60249500-2B03-0042-95C0-EB3D07B054FC}" presName="connectorText" presStyleLbl="sibTrans2D1" presStyleIdx="3" presStyleCnt="4"/>
      <dgm:spPr/>
      <dgm:t>
        <a:bodyPr/>
        <a:lstStyle/>
        <a:p>
          <a:endParaRPr lang="en-IE"/>
        </a:p>
      </dgm:t>
    </dgm:pt>
    <dgm:pt modelId="{688AB9EC-966F-4246-9333-2D5D6D5DE5C9}" type="pres">
      <dgm:prSet presAssocID="{97FEEB7F-F3E4-4BAE-B613-22C20D1334DC}" presName="node" presStyleLbl="node1" presStyleIdx="4" presStyleCnt="5" custScaleX="16975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B56C41F5-CA7B-4273-821A-D5C831A01563}" type="presOf" srcId="{DA80A7C6-7D77-1741-8334-CD4082C06C6C}" destId="{5F3109B1-184E-744D-BCAA-20D878C2C8C4}" srcOrd="0" destOrd="0" presId="urn:microsoft.com/office/officeart/2005/8/layout/process2"/>
    <dgm:cxn modelId="{146C665C-FE4A-6247-B17F-AF0F38E778FC}" srcId="{6F9235C1-3275-3147-A9D0-41A9061D707A}" destId="{A6C864E3-1DD4-0847-9103-3859DD620599}" srcOrd="1" destOrd="0" parTransId="{41C2D1A2-0E0B-7D4E-923F-7E135BB716C6}" sibTransId="{221E5092-374C-4E4A-9603-1C98471A6EC9}"/>
    <dgm:cxn modelId="{5D420DD2-51CA-40E2-887F-94D180624285}" type="presOf" srcId="{97FEEB7F-F3E4-4BAE-B613-22C20D1334DC}" destId="{688AB9EC-966F-4246-9333-2D5D6D5DE5C9}" srcOrd="0" destOrd="0" presId="urn:microsoft.com/office/officeart/2005/8/layout/process2"/>
    <dgm:cxn modelId="{E67267E4-7552-4B8B-ABC3-18172352B6C3}" type="presOf" srcId="{60249500-2B03-0042-95C0-EB3D07B054FC}" destId="{E196A0AB-6E04-4964-AB17-A749BD1272F2}" srcOrd="0" destOrd="0" presId="urn:microsoft.com/office/officeart/2005/8/layout/process2"/>
    <dgm:cxn modelId="{13651928-D9BD-704A-93B3-7607A9795FA2}" srcId="{6F9235C1-3275-3147-A9D0-41A9061D707A}" destId="{A23D4588-669B-7E41-8CC8-2CC205134455}" srcOrd="3" destOrd="0" parTransId="{8A2E0924-5C34-8043-99E7-471295190843}" sibTransId="{60249500-2B03-0042-95C0-EB3D07B054FC}"/>
    <dgm:cxn modelId="{3590AC8D-1241-42B3-8E25-F0C2BBD1A5EC}" type="presOf" srcId="{6F9235C1-3275-3147-A9D0-41A9061D707A}" destId="{7AA4E36D-190B-B342-9F02-0CA3A2D842FF}" srcOrd="0" destOrd="0" presId="urn:microsoft.com/office/officeart/2005/8/layout/process2"/>
    <dgm:cxn modelId="{136556DA-ED93-4134-BC9A-EA90117DB724}" type="presOf" srcId="{60249500-2B03-0042-95C0-EB3D07B054FC}" destId="{EBE7440C-4153-45F3-9E54-3F58B601807F}" srcOrd="1" destOrd="0" presId="urn:microsoft.com/office/officeart/2005/8/layout/process2"/>
    <dgm:cxn modelId="{14E41633-F909-4329-9748-F78CDA3C4242}" type="presOf" srcId="{221E5092-374C-4E4A-9603-1C98471A6EC9}" destId="{DDAFE40F-6550-F84F-95AD-CEA5F7CB5274}" srcOrd="0" destOrd="0" presId="urn:microsoft.com/office/officeart/2005/8/layout/process2"/>
    <dgm:cxn modelId="{AE5486E4-197B-4471-80C7-9D072DD71B6F}" type="presOf" srcId="{221E5092-374C-4E4A-9603-1C98471A6EC9}" destId="{AD29DC95-39F2-6B4F-B6A1-8B9083F57C66}" srcOrd="1" destOrd="0" presId="urn:microsoft.com/office/officeart/2005/8/layout/process2"/>
    <dgm:cxn modelId="{BBCE22C4-0F78-4FBE-87EA-A8107D0E3673}" type="presOf" srcId="{472135C7-CE9B-F947-8DB3-58E69190808E}" destId="{A1DB8633-51A9-FB46-82AB-22F4615B6DE1}" srcOrd="1" destOrd="0" presId="urn:microsoft.com/office/officeart/2005/8/layout/process2"/>
    <dgm:cxn modelId="{C0455E37-75F1-4DFB-94BA-1DA835E176C5}" type="presOf" srcId="{472135C7-CE9B-F947-8DB3-58E69190808E}" destId="{D8085A3E-AA23-A842-A08B-61FABA5CE1A5}" srcOrd="0" destOrd="0" presId="urn:microsoft.com/office/officeart/2005/8/layout/process2"/>
    <dgm:cxn modelId="{95A72BAB-58E9-41BD-B933-97A84CD8E170}" type="presOf" srcId="{DA80A7C6-7D77-1741-8334-CD4082C06C6C}" destId="{FE59E45B-7292-9346-981B-04260224263C}" srcOrd="1" destOrd="0" presId="urn:microsoft.com/office/officeart/2005/8/layout/process2"/>
    <dgm:cxn modelId="{3A694877-CCC3-474E-BE35-9A8BBD0E6C7B}" type="presOf" srcId="{A23D4588-669B-7E41-8CC8-2CC205134455}" destId="{97688FCB-0C4D-4644-A56C-8B1474FA8ED0}" srcOrd="0" destOrd="0" presId="urn:microsoft.com/office/officeart/2005/8/layout/process2"/>
    <dgm:cxn modelId="{A915C44F-0DB2-944A-A549-3DB89C3D1A78}" srcId="{6F9235C1-3275-3147-A9D0-41A9061D707A}" destId="{A549F40A-B58B-5D45-A15D-30C39C88532C}" srcOrd="2" destOrd="0" parTransId="{EF2A712D-7B1F-5D42-B48D-3465B74CB69D}" sibTransId="{472135C7-CE9B-F947-8DB3-58E69190808E}"/>
    <dgm:cxn modelId="{00003BFE-9AD2-3447-8989-B01B59F49261}" srcId="{6F9235C1-3275-3147-A9D0-41A9061D707A}" destId="{1B8BA200-45EE-2848-B1C1-130D9E174C13}" srcOrd="0" destOrd="0" parTransId="{86877756-8CA0-8345-81C4-87B3E5A49AA8}" sibTransId="{DA80A7C6-7D77-1741-8334-CD4082C06C6C}"/>
    <dgm:cxn modelId="{C3FEA9B8-C964-45B3-B32B-887D7313B551}" type="presOf" srcId="{A549F40A-B58B-5D45-A15D-30C39C88532C}" destId="{CE8EFFD6-1FF6-C244-98A8-62A63F0CDB0E}" srcOrd="0" destOrd="0" presId="urn:microsoft.com/office/officeart/2005/8/layout/process2"/>
    <dgm:cxn modelId="{2E05C051-3294-4817-B988-D8CCE2263E09}" type="presOf" srcId="{A6C864E3-1DD4-0847-9103-3859DD620599}" destId="{233729CE-B366-B14C-9503-6E242660AAC4}" srcOrd="0" destOrd="0" presId="urn:microsoft.com/office/officeart/2005/8/layout/process2"/>
    <dgm:cxn modelId="{4972D177-525C-48E5-998C-2AA2AF04A2FC}" type="presOf" srcId="{1B8BA200-45EE-2848-B1C1-130D9E174C13}" destId="{6CE5399F-3365-2E49-ADA5-31E71DCC28E6}" srcOrd="0" destOrd="0" presId="urn:microsoft.com/office/officeart/2005/8/layout/process2"/>
    <dgm:cxn modelId="{C6C2B3AC-43F6-4807-88C5-E08F5E775E89}" srcId="{6F9235C1-3275-3147-A9D0-41A9061D707A}" destId="{97FEEB7F-F3E4-4BAE-B613-22C20D1334DC}" srcOrd="4" destOrd="0" parTransId="{56A8485E-3711-44E6-8BC3-15455ABFC7E5}" sibTransId="{9A22B1A2-E177-42AD-A5D8-427F206DB4E1}"/>
    <dgm:cxn modelId="{E70917C3-1AF1-4707-8224-F0BFB7F37009}" type="presParOf" srcId="{7AA4E36D-190B-B342-9F02-0CA3A2D842FF}" destId="{6CE5399F-3365-2E49-ADA5-31E71DCC28E6}" srcOrd="0" destOrd="0" presId="urn:microsoft.com/office/officeart/2005/8/layout/process2"/>
    <dgm:cxn modelId="{0F5899E2-F6DA-4E8A-A195-FF3B69546DAE}" type="presParOf" srcId="{7AA4E36D-190B-B342-9F02-0CA3A2D842FF}" destId="{5F3109B1-184E-744D-BCAA-20D878C2C8C4}" srcOrd="1" destOrd="0" presId="urn:microsoft.com/office/officeart/2005/8/layout/process2"/>
    <dgm:cxn modelId="{9E0DE9B2-AA84-4952-82F1-6C60B2A925B7}" type="presParOf" srcId="{5F3109B1-184E-744D-BCAA-20D878C2C8C4}" destId="{FE59E45B-7292-9346-981B-04260224263C}" srcOrd="0" destOrd="0" presId="urn:microsoft.com/office/officeart/2005/8/layout/process2"/>
    <dgm:cxn modelId="{4C45BC00-B12D-4174-A8E1-48071BCC698A}" type="presParOf" srcId="{7AA4E36D-190B-B342-9F02-0CA3A2D842FF}" destId="{233729CE-B366-B14C-9503-6E242660AAC4}" srcOrd="2" destOrd="0" presId="urn:microsoft.com/office/officeart/2005/8/layout/process2"/>
    <dgm:cxn modelId="{780FF76B-8D00-4704-8CDB-1C085C385D03}" type="presParOf" srcId="{7AA4E36D-190B-B342-9F02-0CA3A2D842FF}" destId="{DDAFE40F-6550-F84F-95AD-CEA5F7CB5274}" srcOrd="3" destOrd="0" presId="urn:microsoft.com/office/officeart/2005/8/layout/process2"/>
    <dgm:cxn modelId="{08DA225F-BABD-447A-8FA3-9599522F3D3B}" type="presParOf" srcId="{DDAFE40F-6550-F84F-95AD-CEA5F7CB5274}" destId="{AD29DC95-39F2-6B4F-B6A1-8B9083F57C66}" srcOrd="0" destOrd="0" presId="urn:microsoft.com/office/officeart/2005/8/layout/process2"/>
    <dgm:cxn modelId="{0890767A-8D49-49AC-AFD9-E5309137A931}" type="presParOf" srcId="{7AA4E36D-190B-B342-9F02-0CA3A2D842FF}" destId="{CE8EFFD6-1FF6-C244-98A8-62A63F0CDB0E}" srcOrd="4" destOrd="0" presId="urn:microsoft.com/office/officeart/2005/8/layout/process2"/>
    <dgm:cxn modelId="{AAD4C6CA-DD57-441F-856B-4EA6D0FD4997}" type="presParOf" srcId="{7AA4E36D-190B-B342-9F02-0CA3A2D842FF}" destId="{D8085A3E-AA23-A842-A08B-61FABA5CE1A5}" srcOrd="5" destOrd="0" presId="urn:microsoft.com/office/officeart/2005/8/layout/process2"/>
    <dgm:cxn modelId="{1737E524-6FFD-485C-8F89-6C7641A8A679}" type="presParOf" srcId="{D8085A3E-AA23-A842-A08B-61FABA5CE1A5}" destId="{A1DB8633-51A9-FB46-82AB-22F4615B6DE1}" srcOrd="0" destOrd="0" presId="urn:microsoft.com/office/officeart/2005/8/layout/process2"/>
    <dgm:cxn modelId="{6964EBEE-3E86-455A-8214-D748CDF3B20C}" type="presParOf" srcId="{7AA4E36D-190B-B342-9F02-0CA3A2D842FF}" destId="{97688FCB-0C4D-4644-A56C-8B1474FA8ED0}" srcOrd="6" destOrd="0" presId="urn:microsoft.com/office/officeart/2005/8/layout/process2"/>
    <dgm:cxn modelId="{AFE2E882-6836-486F-BFD4-6BC5EB31E21A}" type="presParOf" srcId="{7AA4E36D-190B-B342-9F02-0CA3A2D842FF}" destId="{E196A0AB-6E04-4964-AB17-A749BD1272F2}" srcOrd="7" destOrd="0" presId="urn:microsoft.com/office/officeart/2005/8/layout/process2"/>
    <dgm:cxn modelId="{C1CF9B17-408A-49CC-A77D-5515681B70EB}" type="presParOf" srcId="{E196A0AB-6E04-4964-AB17-A749BD1272F2}" destId="{EBE7440C-4153-45F3-9E54-3F58B601807F}" srcOrd="0" destOrd="0" presId="urn:microsoft.com/office/officeart/2005/8/layout/process2"/>
    <dgm:cxn modelId="{610F6B57-AA73-4362-BD9E-2172D61AD16C}" type="presParOf" srcId="{7AA4E36D-190B-B342-9F02-0CA3A2D842FF}" destId="{688AB9EC-966F-4246-9333-2D5D6D5DE5C9}" srcOrd="8" destOrd="0" presId="urn:microsoft.com/office/officeart/2005/8/layout/process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9235C1-3275-3147-A9D0-41A9061D707A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8BA200-45EE-2848-B1C1-130D9E174C13}">
      <dgm:prSet phldrT="[Text]" custT="1"/>
      <dgm:spPr>
        <a:solidFill>
          <a:schemeClr val="accent4">
            <a:lumMod val="75000"/>
          </a:schemeClr>
        </a:solidFill>
        <a:effectLst>
          <a:glow rad="152400">
            <a:schemeClr val="bg2">
              <a:lumMod val="60000"/>
              <a:lumOff val="40000"/>
              <a:alpha val="75000"/>
            </a:schemeClr>
          </a:glow>
        </a:effectLst>
        <a:scene3d>
          <a:camera prst="orthographicFront"/>
          <a:lightRig rig="soft" dir="t"/>
        </a:scene3d>
        <a:sp3d prstMaterial="plastic">
          <a:bevelT w="101600"/>
        </a:sp3d>
      </dgm:spPr>
      <dgm:t>
        <a:bodyPr/>
        <a:lstStyle/>
        <a:p>
          <a:r>
            <a:rPr lang="en-US" altLang="en-US" sz="1800" dirty="0" smtClean="0">
              <a:latin typeface="Avenir Next"/>
            </a:rPr>
            <a:t>Enters the heart from four </a:t>
          </a:r>
          <a:r>
            <a:rPr lang="en-US" altLang="en-US" sz="1800" b="1" dirty="0" smtClean="0">
              <a:solidFill>
                <a:srgbClr val="C00000"/>
              </a:solidFill>
              <a:latin typeface="Avenir Next"/>
            </a:rPr>
            <a:t>Pulmonary Veins</a:t>
          </a:r>
          <a:endParaRPr lang="en-US" sz="1800" dirty="0">
            <a:latin typeface="Avenir Next"/>
          </a:endParaRPr>
        </a:p>
      </dgm:t>
    </dgm:pt>
    <dgm:pt modelId="{86877756-8CA0-8345-81C4-87B3E5A49AA8}" type="parTrans" cxnId="{00003BFE-9AD2-3447-8989-B01B59F49261}">
      <dgm:prSet/>
      <dgm:spPr/>
      <dgm:t>
        <a:bodyPr/>
        <a:lstStyle/>
        <a:p>
          <a:endParaRPr lang="en-US"/>
        </a:p>
      </dgm:t>
    </dgm:pt>
    <dgm:pt modelId="{DA80A7C6-7D77-1741-8334-CD4082C06C6C}" type="sibTrans" cxnId="{00003BFE-9AD2-3447-8989-B01B59F49261}">
      <dgm:prSet/>
      <dgm:spPr>
        <a:solidFill>
          <a:schemeClr val="tx1">
            <a:lumMod val="50000"/>
          </a:schemeClr>
        </a:solidFill>
        <a:scene3d>
          <a:camera prst="orthographicFront"/>
          <a:lightRig rig="threePt" dir="t"/>
        </a:scene3d>
        <a:sp3d prstMaterial="metal"/>
      </dgm:spPr>
      <dgm:t>
        <a:bodyPr/>
        <a:lstStyle/>
        <a:p>
          <a:endParaRPr lang="en-US"/>
        </a:p>
      </dgm:t>
    </dgm:pt>
    <dgm:pt modelId="{A6C864E3-1DD4-0847-9103-3859DD620599}">
      <dgm:prSet custT="1"/>
      <dgm:spPr>
        <a:solidFill>
          <a:schemeClr val="accent4">
            <a:lumMod val="75000"/>
          </a:schemeClr>
        </a:solidFill>
        <a:effectLst>
          <a:glow rad="139700">
            <a:srgbClr val="EE48FF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gm:spPr>
      <dgm:t>
        <a:bodyPr/>
        <a:lstStyle/>
        <a:p>
          <a:r>
            <a:rPr lang="en-US" altLang="en-US" sz="1800" b="0" i="0" dirty="0" smtClean="0">
              <a:solidFill>
                <a:schemeClr val="tx1"/>
              </a:solidFill>
              <a:latin typeface="Avenir Next"/>
            </a:rPr>
            <a:t>Flows to the </a:t>
          </a:r>
          <a:r>
            <a:rPr lang="en-US" altLang="en-US" sz="1800" b="1" i="0" dirty="0" smtClean="0">
              <a:solidFill>
                <a:srgbClr val="C00000"/>
              </a:solidFill>
              <a:latin typeface="Avenir Next"/>
            </a:rPr>
            <a:t>Left Atrium</a:t>
          </a:r>
        </a:p>
      </dgm:t>
    </dgm:pt>
    <dgm:pt modelId="{41C2D1A2-0E0B-7D4E-923F-7E135BB716C6}" type="parTrans" cxnId="{146C665C-FE4A-6247-B17F-AF0F38E778FC}">
      <dgm:prSet/>
      <dgm:spPr/>
      <dgm:t>
        <a:bodyPr/>
        <a:lstStyle/>
        <a:p>
          <a:endParaRPr lang="en-US"/>
        </a:p>
      </dgm:t>
    </dgm:pt>
    <dgm:pt modelId="{221E5092-374C-4E4A-9603-1C98471A6EC9}" type="sibTrans" cxnId="{146C665C-FE4A-6247-B17F-AF0F38E778FC}">
      <dgm:prSet/>
      <dgm:spPr>
        <a:solidFill>
          <a:schemeClr val="tx1">
            <a:lumMod val="50000"/>
          </a:schemeClr>
        </a:solidFill>
        <a:scene3d>
          <a:camera prst="orthographicFront"/>
          <a:lightRig rig="threePt" dir="t"/>
        </a:scene3d>
        <a:sp3d prstMaterial="metal"/>
      </dgm:spPr>
      <dgm:t>
        <a:bodyPr/>
        <a:lstStyle/>
        <a:p>
          <a:endParaRPr lang="en-US"/>
        </a:p>
      </dgm:t>
    </dgm:pt>
    <dgm:pt modelId="{A549F40A-B58B-5D45-A15D-30C39C88532C}">
      <dgm:prSet custT="1"/>
      <dgm:spPr>
        <a:solidFill>
          <a:schemeClr val="accent4">
            <a:lumMod val="75000"/>
          </a:schemeClr>
        </a:solidFill>
        <a:effectLst>
          <a:glow rad="177800">
            <a:srgbClr val="22E4FF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gm:spPr>
      <dgm:t>
        <a:bodyPr/>
        <a:lstStyle/>
        <a:p>
          <a:r>
            <a:rPr lang="en-US" altLang="en-US" sz="1800" dirty="0" smtClean="0">
              <a:latin typeface="Avenir Next"/>
            </a:rPr>
            <a:t>Passes through the </a:t>
          </a:r>
          <a:r>
            <a:rPr lang="en-US" altLang="en-US" sz="1800" b="1" dirty="0" smtClean="0">
              <a:solidFill>
                <a:srgbClr val="C00000"/>
              </a:solidFill>
              <a:latin typeface="Avenir Next"/>
            </a:rPr>
            <a:t>Bicuspid Valve</a:t>
          </a:r>
        </a:p>
      </dgm:t>
    </dgm:pt>
    <dgm:pt modelId="{EF2A712D-7B1F-5D42-B48D-3465B74CB69D}" type="parTrans" cxnId="{A915C44F-0DB2-944A-A549-3DB89C3D1A78}">
      <dgm:prSet/>
      <dgm:spPr/>
      <dgm:t>
        <a:bodyPr/>
        <a:lstStyle/>
        <a:p>
          <a:endParaRPr lang="en-US"/>
        </a:p>
      </dgm:t>
    </dgm:pt>
    <dgm:pt modelId="{472135C7-CE9B-F947-8DB3-58E69190808E}" type="sibTrans" cxnId="{A915C44F-0DB2-944A-A549-3DB89C3D1A78}">
      <dgm:prSet/>
      <dgm:spPr>
        <a:solidFill>
          <a:schemeClr val="tx1">
            <a:lumMod val="50000"/>
          </a:schemeClr>
        </a:solidFill>
        <a:scene3d>
          <a:camera prst="orthographicFront"/>
          <a:lightRig rig="threePt" dir="t"/>
        </a:scene3d>
        <a:sp3d prstMaterial="metal"/>
      </dgm:spPr>
      <dgm:t>
        <a:bodyPr/>
        <a:lstStyle/>
        <a:p>
          <a:endParaRPr lang="en-US"/>
        </a:p>
      </dgm:t>
    </dgm:pt>
    <dgm:pt modelId="{A23D4588-669B-7E41-8CC8-2CC205134455}">
      <dgm:prSet custT="1"/>
      <dgm:spPr>
        <a:solidFill>
          <a:schemeClr val="accent4">
            <a:lumMod val="75000"/>
          </a:schemeClr>
        </a:solidFill>
        <a:effectLst>
          <a:glow rad="152400">
            <a:srgbClr val="6BFF61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gm:spPr>
      <dgm:t>
        <a:bodyPr/>
        <a:lstStyle/>
        <a:p>
          <a:r>
            <a:rPr lang="en-US" altLang="en-US" sz="1800" dirty="0" smtClean="0">
              <a:latin typeface="Avenir Next"/>
            </a:rPr>
            <a:t>Flows to the </a:t>
          </a:r>
          <a:r>
            <a:rPr lang="en-US" altLang="en-US" sz="1800" b="1" dirty="0" smtClean="0">
              <a:solidFill>
                <a:srgbClr val="C00000"/>
              </a:solidFill>
              <a:latin typeface="Avenir Next"/>
            </a:rPr>
            <a:t>Left Ventricle</a:t>
          </a:r>
          <a:endParaRPr lang="en-US" altLang="en-US" sz="1800" b="1" dirty="0" smtClean="0">
            <a:solidFill>
              <a:srgbClr val="C00000"/>
            </a:solidFill>
          </a:endParaRPr>
        </a:p>
      </dgm:t>
    </dgm:pt>
    <dgm:pt modelId="{8A2E0924-5C34-8043-99E7-471295190843}" type="parTrans" cxnId="{13651928-D9BD-704A-93B3-7607A9795FA2}">
      <dgm:prSet/>
      <dgm:spPr/>
      <dgm:t>
        <a:bodyPr/>
        <a:lstStyle/>
        <a:p>
          <a:endParaRPr lang="en-US"/>
        </a:p>
      </dgm:t>
    </dgm:pt>
    <dgm:pt modelId="{60249500-2B03-0042-95C0-EB3D07B054FC}" type="sibTrans" cxnId="{13651928-D9BD-704A-93B3-7607A9795FA2}">
      <dgm:prSet/>
      <dgm:spPr>
        <a:solidFill>
          <a:schemeClr val="tx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97FEEB7F-F3E4-4BAE-B613-22C20D1334DC}">
      <dgm:prSet custT="1"/>
      <dgm:spPr>
        <a:solidFill>
          <a:schemeClr val="accent4">
            <a:lumMod val="75000"/>
          </a:schemeClr>
        </a:solidFill>
        <a:effectLst>
          <a:glow rad="152400">
            <a:srgbClr val="FFFF00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gm:spPr>
      <dgm:t>
        <a:bodyPr/>
        <a:lstStyle/>
        <a:p>
          <a:r>
            <a:rPr lang="en-US" altLang="en-US" sz="1800" b="0" dirty="0" smtClean="0">
              <a:solidFill>
                <a:schemeClr val="tx1"/>
              </a:solidFill>
              <a:latin typeface="Avenir Next"/>
            </a:rPr>
            <a:t>Pumped to the </a:t>
          </a:r>
          <a:r>
            <a:rPr lang="en-US" altLang="en-US" sz="1800" b="1" dirty="0" smtClean="0">
              <a:solidFill>
                <a:srgbClr val="C00000"/>
              </a:solidFill>
              <a:latin typeface="Avenir Next"/>
            </a:rPr>
            <a:t>Aorta </a:t>
          </a:r>
          <a:r>
            <a:rPr lang="en-US" altLang="en-US" sz="1800" b="0" dirty="0" smtClean="0">
              <a:solidFill>
                <a:schemeClr val="tx1"/>
              </a:solidFill>
              <a:latin typeface="Avenir Next"/>
            </a:rPr>
            <a:t>and into the body to supply tissues with oxygen</a:t>
          </a:r>
          <a:endParaRPr lang="en-US" altLang="en-US" sz="3200" b="0" dirty="0" smtClean="0">
            <a:solidFill>
              <a:schemeClr val="tx1"/>
            </a:solidFill>
          </a:endParaRPr>
        </a:p>
      </dgm:t>
    </dgm:pt>
    <dgm:pt modelId="{56A8485E-3711-44E6-8BC3-15455ABFC7E5}" type="parTrans" cxnId="{C6C2B3AC-43F6-4807-88C5-E08F5E775E89}">
      <dgm:prSet/>
      <dgm:spPr/>
      <dgm:t>
        <a:bodyPr/>
        <a:lstStyle/>
        <a:p>
          <a:endParaRPr lang="en-IE"/>
        </a:p>
      </dgm:t>
    </dgm:pt>
    <dgm:pt modelId="{9A22B1A2-E177-42AD-A5D8-427F206DB4E1}" type="sibTrans" cxnId="{C6C2B3AC-43F6-4807-88C5-E08F5E775E89}">
      <dgm:prSet/>
      <dgm:spPr/>
      <dgm:t>
        <a:bodyPr/>
        <a:lstStyle/>
        <a:p>
          <a:endParaRPr lang="en-IE"/>
        </a:p>
      </dgm:t>
    </dgm:pt>
    <dgm:pt modelId="{7AA4E36D-190B-B342-9F02-0CA3A2D842FF}" type="pres">
      <dgm:prSet presAssocID="{6F9235C1-3275-3147-A9D0-41A9061D707A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CE5399F-3365-2E49-ADA5-31E71DCC28E6}" type="pres">
      <dgm:prSet presAssocID="{1B8BA200-45EE-2848-B1C1-130D9E174C13}" presName="node" presStyleLbl="node1" presStyleIdx="0" presStyleCnt="5" custScaleX="1697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3109B1-184E-744D-BCAA-20D878C2C8C4}" type="pres">
      <dgm:prSet presAssocID="{DA80A7C6-7D77-1741-8334-CD4082C06C6C}" presName="sibTrans" presStyleLbl="sibTrans2D1" presStyleIdx="0" presStyleCnt="4"/>
      <dgm:spPr/>
      <dgm:t>
        <a:bodyPr/>
        <a:lstStyle/>
        <a:p>
          <a:endParaRPr lang="en-US"/>
        </a:p>
      </dgm:t>
    </dgm:pt>
    <dgm:pt modelId="{FE59E45B-7292-9346-981B-04260224263C}" type="pres">
      <dgm:prSet presAssocID="{DA80A7C6-7D77-1741-8334-CD4082C06C6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233729CE-B366-B14C-9503-6E242660AAC4}" type="pres">
      <dgm:prSet presAssocID="{A6C864E3-1DD4-0847-9103-3859DD620599}" presName="node" presStyleLbl="node1" presStyleIdx="1" presStyleCnt="5" custScaleX="169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AFE40F-6550-F84F-95AD-CEA5F7CB5274}" type="pres">
      <dgm:prSet presAssocID="{221E5092-374C-4E4A-9603-1C98471A6EC9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D29DC95-39F2-6B4F-B6A1-8B9083F57C66}" type="pres">
      <dgm:prSet presAssocID="{221E5092-374C-4E4A-9603-1C98471A6EC9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E8EFFD6-1FF6-C244-98A8-62A63F0CDB0E}" type="pres">
      <dgm:prSet presAssocID="{A549F40A-B58B-5D45-A15D-30C39C88532C}" presName="node" presStyleLbl="node1" presStyleIdx="2" presStyleCnt="5" custScaleX="169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85A3E-AA23-A842-A08B-61FABA5CE1A5}" type="pres">
      <dgm:prSet presAssocID="{472135C7-CE9B-F947-8DB3-58E69190808E}" presName="sibTrans" presStyleLbl="sibTrans2D1" presStyleIdx="2" presStyleCnt="4"/>
      <dgm:spPr/>
      <dgm:t>
        <a:bodyPr/>
        <a:lstStyle/>
        <a:p>
          <a:endParaRPr lang="en-US"/>
        </a:p>
      </dgm:t>
    </dgm:pt>
    <dgm:pt modelId="{A1DB8633-51A9-FB46-82AB-22F4615B6DE1}" type="pres">
      <dgm:prSet presAssocID="{472135C7-CE9B-F947-8DB3-58E69190808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7688FCB-0C4D-4644-A56C-8B1474FA8ED0}" type="pres">
      <dgm:prSet presAssocID="{A23D4588-669B-7E41-8CC8-2CC205134455}" presName="node" presStyleLbl="node1" presStyleIdx="3" presStyleCnt="5" custScaleX="169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96A0AB-6E04-4964-AB17-A749BD1272F2}" type="pres">
      <dgm:prSet presAssocID="{60249500-2B03-0042-95C0-EB3D07B054FC}" presName="sibTrans" presStyleLbl="sibTrans2D1" presStyleIdx="3" presStyleCnt="4"/>
      <dgm:spPr/>
      <dgm:t>
        <a:bodyPr/>
        <a:lstStyle/>
        <a:p>
          <a:endParaRPr lang="en-IE"/>
        </a:p>
      </dgm:t>
    </dgm:pt>
    <dgm:pt modelId="{EBE7440C-4153-45F3-9E54-3F58B601807F}" type="pres">
      <dgm:prSet presAssocID="{60249500-2B03-0042-95C0-EB3D07B054FC}" presName="connectorText" presStyleLbl="sibTrans2D1" presStyleIdx="3" presStyleCnt="4"/>
      <dgm:spPr/>
      <dgm:t>
        <a:bodyPr/>
        <a:lstStyle/>
        <a:p>
          <a:endParaRPr lang="en-IE"/>
        </a:p>
      </dgm:t>
    </dgm:pt>
    <dgm:pt modelId="{688AB9EC-966F-4246-9333-2D5D6D5DE5C9}" type="pres">
      <dgm:prSet presAssocID="{97FEEB7F-F3E4-4BAE-B613-22C20D1334DC}" presName="node" presStyleLbl="node1" presStyleIdx="4" presStyleCnt="5" custScaleX="16975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00003BFE-9AD2-3447-8989-B01B59F49261}" srcId="{6F9235C1-3275-3147-A9D0-41A9061D707A}" destId="{1B8BA200-45EE-2848-B1C1-130D9E174C13}" srcOrd="0" destOrd="0" parTransId="{86877756-8CA0-8345-81C4-87B3E5A49AA8}" sibTransId="{DA80A7C6-7D77-1741-8334-CD4082C06C6C}"/>
    <dgm:cxn modelId="{A915C44F-0DB2-944A-A549-3DB89C3D1A78}" srcId="{6F9235C1-3275-3147-A9D0-41A9061D707A}" destId="{A549F40A-B58B-5D45-A15D-30C39C88532C}" srcOrd="2" destOrd="0" parTransId="{EF2A712D-7B1F-5D42-B48D-3465B74CB69D}" sibTransId="{472135C7-CE9B-F947-8DB3-58E69190808E}"/>
    <dgm:cxn modelId="{60F5813B-F024-4027-8552-FE1BDF7B8BDE}" type="presOf" srcId="{60249500-2B03-0042-95C0-EB3D07B054FC}" destId="{E196A0AB-6E04-4964-AB17-A749BD1272F2}" srcOrd="0" destOrd="0" presId="urn:microsoft.com/office/officeart/2005/8/layout/process2"/>
    <dgm:cxn modelId="{8D75D9A3-F504-4296-872A-92713917ACBB}" type="presOf" srcId="{A549F40A-B58B-5D45-A15D-30C39C88532C}" destId="{CE8EFFD6-1FF6-C244-98A8-62A63F0CDB0E}" srcOrd="0" destOrd="0" presId="urn:microsoft.com/office/officeart/2005/8/layout/process2"/>
    <dgm:cxn modelId="{5322CD32-F324-4BEB-8E5C-92C949211E0F}" type="presOf" srcId="{DA80A7C6-7D77-1741-8334-CD4082C06C6C}" destId="{FE59E45B-7292-9346-981B-04260224263C}" srcOrd="1" destOrd="0" presId="urn:microsoft.com/office/officeart/2005/8/layout/process2"/>
    <dgm:cxn modelId="{88AA134D-346B-4DEE-8AAE-FD0DD01F6454}" type="presOf" srcId="{60249500-2B03-0042-95C0-EB3D07B054FC}" destId="{EBE7440C-4153-45F3-9E54-3F58B601807F}" srcOrd="1" destOrd="0" presId="urn:microsoft.com/office/officeart/2005/8/layout/process2"/>
    <dgm:cxn modelId="{552BEF10-E61A-4732-A4EE-64419E93D559}" type="presOf" srcId="{97FEEB7F-F3E4-4BAE-B613-22C20D1334DC}" destId="{688AB9EC-966F-4246-9333-2D5D6D5DE5C9}" srcOrd="0" destOrd="0" presId="urn:microsoft.com/office/officeart/2005/8/layout/process2"/>
    <dgm:cxn modelId="{3C71FBA6-414F-4709-803A-1EE3AC99F6C5}" type="presOf" srcId="{1B8BA200-45EE-2848-B1C1-130D9E174C13}" destId="{6CE5399F-3365-2E49-ADA5-31E71DCC28E6}" srcOrd="0" destOrd="0" presId="urn:microsoft.com/office/officeart/2005/8/layout/process2"/>
    <dgm:cxn modelId="{F7A35564-AD9B-4E39-A3A0-623F659D4AFD}" type="presOf" srcId="{472135C7-CE9B-F947-8DB3-58E69190808E}" destId="{D8085A3E-AA23-A842-A08B-61FABA5CE1A5}" srcOrd="0" destOrd="0" presId="urn:microsoft.com/office/officeart/2005/8/layout/process2"/>
    <dgm:cxn modelId="{13651928-D9BD-704A-93B3-7607A9795FA2}" srcId="{6F9235C1-3275-3147-A9D0-41A9061D707A}" destId="{A23D4588-669B-7E41-8CC8-2CC205134455}" srcOrd="3" destOrd="0" parTransId="{8A2E0924-5C34-8043-99E7-471295190843}" sibTransId="{60249500-2B03-0042-95C0-EB3D07B054FC}"/>
    <dgm:cxn modelId="{555AFD50-B8E2-4CE9-A001-BE127D19450C}" type="presOf" srcId="{6F9235C1-3275-3147-A9D0-41A9061D707A}" destId="{7AA4E36D-190B-B342-9F02-0CA3A2D842FF}" srcOrd="0" destOrd="0" presId="urn:microsoft.com/office/officeart/2005/8/layout/process2"/>
    <dgm:cxn modelId="{EE7E79A6-5BFE-4689-8FFA-FD40A971FD76}" type="presOf" srcId="{472135C7-CE9B-F947-8DB3-58E69190808E}" destId="{A1DB8633-51A9-FB46-82AB-22F4615B6DE1}" srcOrd="1" destOrd="0" presId="urn:microsoft.com/office/officeart/2005/8/layout/process2"/>
    <dgm:cxn modelId="{C03B12F7-F5F1-4B40-85B5-D12A382B35A7}" type="presOf" srcId="{A23D4588-669B-7E41-8CC8-2CC205134455}" destId="{97688FCB-0C4D-4644-A56C-8B1474FA8ED0}" srcOrd="0" destOrd="0" presId="urn:microsoft.com/office/officeart/2005/8/layout/process2"/>
    <dgm:cxn modelId="{9CEC7CEE-0365-47A5-B101-D2C00B8DC235}" type="presOf" srcId="{221E5092-374C-4E4A-9603-1C98471A6EC9}" destId="{AD29DC95-39F2-6B4F-B6A1-8B9083F57C66}" srcOrd="1" destOrd="0" presId="urn:microsoft.com/office/officeart/2005/8/layout/process2"/>
    <dgm:cxn modelId="{146C665C-FE4A-6247-B17F-AF0F38E778FC}" srcId="{6F9235C1-3275-3147-A9D0-41A9061D707A}" destId="{A6C864E3-1DD4-0847-9103-3859DD620599}" srcOrd="1" destOrd="0" parTransId="{41C2D1A2-0E0B-7D4E-923F-7E135BB716C6}" sibTransId="{221E5092-374C-4E4A-9603-1C98471A6EC9}"/>
    <dgm:cxn modelId="{D435466F-8413-44F5-B6ED-D13850B17812}" type="presOf" srcId="{221E5092-374C-4E4A-9603-1C98471A6EC9}" destId="{DDAFE40F-6550-F84F-95AD-CEA5F7CB5274}" srcOrd="0" destOrd="0" presId="urn:microsoft.com/office/officeart/2005/8/layout/process2"/>
    <dgm:cxn modelId="{E6DE54FE-1689-4F26-B733-FA50E90CE948}" type="presOf" srcId="{A6C864E3-1DD4-0847-9103-3859DD620599}" destId="{233729CE-B366-B14C-9503-6E242660AAC4}" srcOrd="0" destOrd="0" presId="urn:microsoft.com/office/officeart/2005/8/layout/process2"/>
    <dgm:cxn modelId="{C6C2B3AC-43F6-4807-88C5-E08F5E775E89}" srcId="{6F9235C1-3275-3147-A9D0-41A9061D707A}" destId="{97FEEB7F-F3E4-4BAE-B613-22C20D1334DC}" srcOrd="4" destOrd="0" parTransId="{56A8485E-3711-44E6-8BC3-15455ABFC7E5}" sibTransId="{9A22B1A2-E177-42AD-A5D8-427F206DB4E1}"/>
    <dgm:cxn modelId="{CCBC6CC0-96A9-4A06-A011-04B610CB0F37}" type="presOf" srcId="{DA80A7C6-7D77-1741-8334-CD4082C06C6C}" destId="{5F3109B1-184E-744D-BCAA-20D878C2C8C4}" srcOrd="0" destOrd="0" presId="urn:microsoft.com/office/officeart/2005/8/layout/process2"/>
    <dgm:cxn modelId="{6BF3E6D5-E46D-4B2F-9470-D9D1D1AFA8A5}" type="presParOf" srcId="{7AA4E36D-190B-B342-9F02-0CA3A2D842FF}" destId="{6CE5399F-3365-2E49-ADA5-31E71DCC28E6}" srcOrd="0" destOrd="0" presId="urn:microsoft.com/office/officeart/2005/8/layout/process2"/>
    <dgm:cxn modelId="{98C562C1-091A-47D0-AD0C-8EF9B8566667}" type="presParOf" srcId="{7AA4E36D-190B-B342-9F02-0CA3A2D842FF}" destId="{5F3109B1-184E-744D-BCAA-20D878C2C8C4}" srcOrd="1" destOrd="0" presId="urn:microsoft.com/office/officeart/2005/8/layout/process2"/>
    <dgm:cxn modelId="{18B5DA5D-3950-475D-A868-018937CBCBC6}" type="presParOf" srcId="{5F3109B1-184E-744D-BCAA-20D878C2C8C4}" destId="{FE59E45B-7292-9346-981B-04260224263C}" srcOrd="0" destOrd="0" presId="urn:microsoft.com/office/officeart/2005/8/layout/process2"/>
    <dgm:cxn modelId="{84221525-CD63-4EE6-BBAD-D35028D51BF4}" type="presParOf" srcId="{7AA4E36D-190B-B342-9F02-0CA3A2D842FF}" destId="{233729CE-B366-B14C-9503-6E242660AAC4}" srcOrd="2" destOrd="0" presId="urn:microsoft.com/office/officeart/2005/8/layout/process2"/>
    <dgm:cxn modelId="{AD40C7F1-4305-4BFF-AC22-F53FED53FB9B}" type="presParOf" srcId="{7AA4E36D-190B-B342-9F02-0CA3A2D842FF}" destId="{DDAFE40F-6550-F84F-95AD-CEA5F7CB5274}" srcOrd="3" destOrd="0" presId="urn:microsoft.com/office/officeart/2005/8/layout/process2"/>
    <dgm:cxn modelId="{639DCB8B-FCE1-4672-B411-A1655882D2C2}" type="presParOf" srcId="{DDAFE40F-6550-F84F-95AD-CEA5F7CB5274}" destId="{AD29DC95-39F2-6B4F-B6A1-8B9083F57C66}" srcOrd="0" destOrd="0" presId="urn:microsoft.com/office/officeart/2005/8/layout/process2"/>
    <dgm:cxn modelId="{4AD9F9A6-0C3B-4335-9D74-AB3C53C5C825}" type="presParOf" srcId="{7AA4E36D-190B-B342-9F02-0CA3A2D842FF}" destId="{CE8EFFD6-1FF6-C244-98A8-62A63F0CDB0E}" srcOrd="4" destOrd="0" presId="urn:microsoft.com/office/officeart/2005/8/layout/process2"/>
    <dgm:cxn modelId="{598873CE-FFB8-49D1-ABAC-A73C21E627C2}" type="presParOf" srcId="{7AA4E36D-190B-B342-9F02-0CA3A2D842FF}" destId="{D8085A3E-AA23-A842-A08B-61FABA5CE1A5}" srcOrd="5" destOrd="0" presId="urn:microsoft.com/office/officeart/2005/8/layout/process2"/>
    <dgm:cxn modelId="{CCABF267-049B-442A-826A-EC8C7CFC7084}" type="presParOf" srcId="{D8085A3E-AA23-A842-A08B-61FABA5CE1A5}" destId="{A1DB8633-51A9-FB46-82AB-22F4615B6DE1}" srcOrd="0" destOrd="0" presId="urn:microsoft.com/office/officeart/2005/8/layout/process2"/>
    <dgm:cxn modelId="{C5E0C2D1-1473-483C-BD58-3F5716B033AF}" type="presParOf" srcId="{7AA4E36D-190B-B342-9F02-0CA3A2D842FF}" destId="{97688FCB-0C4D-4644-A56C-8B1474FA8ED0}" srcOrd="6" destOrd="0" presId="urn:microsoft.com/office/officeart/2005/8/layout/process2"/>
    <dgm:cxn modelId="{609C202D-C345-4479-A7A5-3675E7B85FF3}" type="presParOf" srcId="{7AA4E36D-190B-B342-9F02-0CA3A2D842FF}" destId="{E196A0AB-6E04-4964-AB17-A749BD1272F2}" srcOrd="7" destOrd="0" presId="urn:microsoft.com/office/officeart/2005/8/layout/process2"/>
    <dgm:cxn modelId="{8D4FC846-A2B0-4C67-8213-C7C4FCAB490D}" type="presParOf" srcId="{E196A0AB-6E04-4964-AB17-A749BD1272F2}" destId="{EBE7440C-4153-45F3-9E54-3F58B601807F}" srcOrd="0" destOrd="0" presId="urn:microsoft.com/office/officeart/2005/8/layout/process2"/>
    <dgm:cxn modelId="{A62B9F88-D3A7-4739-A75A-FA9402C2DEB9}" type="presParOf" srcId="{7AA4E36D-190B-B342-9F02-0CA3A2D842FF}" destId="{688AB9EC-966F-4246-9333-2D5D6D5DE5C9}" srcOrd="8" destOrd="0" presId="urn:microsoft.com/office/officeart/2005/8/layout/process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E027F9-42F5-1D40-ABAA-C21DC64D4737}" type="doc">
      <dgm:prSet loTypeId="urn:microsoft.com/office/officeart/2005/8/layout/cycle3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5F0A34-6386-8F45-A67F-A82174B5B028}">
      <dgm:prSet custT="1"/>
      <dgm:spPr>
        <a:solidFill>
          <a:srgbClr val="1AB3CA"/>
        </a:solidFill>
        <a:effectLst>
          <a:glow rad="177800">
            <a:srgbClr val="22E4FF">
              <a:alpha val="43000"/>
            </a:srgbClr>
          </a:glow>
        </a:effectLst>
        <a:scene3d>
          <a:camera prst="orthographicFront"/>
          <a:lightRig rig="threePt" dir="t"/>
        </a:scene3d>
        <a:sp3d>
          <a:bevelT w="177800" h="177800"/>
        </a:sp3d>
      </dgm:spPr>
      <dgm:t>
        <a:bodyPr/>
        <a:lstStyle/>
        <a:p>
          <a:pPr rtl="0"/>
          <a:r>
            <a:rPr lang="en-US" sz="1600" b="1" dirty="0" smtClean="0">
              <a:solidFill>
                <a:schemeClr val="tx1"/>
              </a:solidFill>
              <a:latin typeface="Avenir Next"/>
            </a:rPr>
            <a:t>Design Engineer</a:t>
          </a:r>
          <a:endParaRPr lang="en-US" sz="1600" dirty="0">
            <a:solidFill>
              <a:schemeClr val="tx1"/>
            </a:solidFill>
            <a:latin typeface="Avenir Next"/>
          </a:endParaRPr>
        </a:p>
      </dgm:t>
    </dgm:pt>
    <dgm:pt modelId="{C8F49E52-032A-AD42-B80F-7FF13666BB32}" type="parTrans" cxnId="{94C42391-DFB5-7A42-B6C8-B254D713446B}">
      <dgm:prSet/>
      <dgm:spPr/>
      <dgm:t>
        <a:bodyPr/>
        <a:lstStyle/>
        <a:p>
          <a:endParaRPr lang="en-US"/>
        </a:p>
      </dgm:t>
    </dgm:pt>
    <dgm:pt modelId="{ED051203-4429-C948-83BE-C216B0268F27}" type="sibTrans" cxnId="{94C42391-DFB5-7A42-B6C8-B254D713446B}">
      <dgm:prSet/>
      <dgm:spPr>
        <a:solidFill>
          <a:srgbClr val="271033"/>
        </a:solidFill>
      </dgm:spPr>
      <dgm:t>
        <a:bodyPr/>
        <a:lstStyle/>
        <a:p>
          <a:endParaRPr lang="en-US"/>
        </a:p>
      </dgm:t>
    </dgm:pt>
    <dgm:pt modelId="{70AFB56F-A1A7-EA49-B1D1-CFFC465E916D}">
      <dgm:prSet custT="1"/>
      <dgm:spPr>
        <a:solidFill>
          <a:srgbClr val="1AB3CA"/>
        </a:solidFill>
      </dgm:spPr>
      <dgm:t>
        <a:bodyPr/>
        <a:lstStyle/>
        <a:p>
          <a:pPr rtl="0"/>
          <a:r>
            <a:rPr lang="en-US" sz="1400" b="0" dirty="0" smtClean="0">
              <a:latin typeface="Avenir Next"/>
            </a:rPr>
            <a:t>Develops the medical device to make sure it               functions</a:t>
          </a:r>
          <a:endParaRPr lang="en-US" sz="1400" dirty="0">
            <a:latin typeface="Avenir Next"/>
          </a:endParaRPr>
        </a:p>
      </dgm:t>
    </dgm:pt>
    <dgm:pt modelId="{B2E8F037-2504-D34B-A570-E3225CE72E68}" type="parTrans" cxnId="{E0E87EDB-33DE-0945-8169-7534D1E8273B}">
      <dgm:prSet/>
      <dgm:spPr/>
      <dgm:t>
        <a:bodyPr/>
        <a:lstStyle/>
        <a:p>
          <a:endParaRPr lang="en-US"/>
        </a:p>
      </dgm:t>
    </dgm:pt>
    <dgm:pt modelId="{485A31F0-E357-A946-9976-AF7DEEABA263}" type="sibTrans" cxnId="{E0E87EDB-33DE-0945-8169-7534D1E8273B}">
      <dgm:prSet/>
      <dgm:spPr/>
      <dgm:t>
        <a:bodyPr/>
        <a:lstStyle/>
        <a:p>
          <a:endParaRPr lang="en-US"/>
        </a:p>
      </dgm:t>
    </dgm:pt>
    <dgm:pt modelId="{1347D3D0-3884-354C-9662-9F41D5AE1BD6}">
      <dgm:prSet custT="1"/>
      <dgm:spPr>
        <a:solidFill>
          <a:srgbClr val="EE48FF"/>
        </a:solidFill>
        <a:effectLst>
          <a:glow rad="215900">
            <a:srgbClr val="EE48FF">
              <a:alpha val="48000"/>
            </a:srgbClr>
          </a:glow>
        </a:effectLst>
        <a:scene3d>
          <a:camera prst="orthographicFront"/>
          <a:lightRig rig="threePt" dir="t"/>
        </a:scene3d>
        <a:sp3d>
          <a:bevelT w="177800" h="177800"/>
        </a:sp3d>
      </dgm:spPr>
      <dgm:t>
        <a:bodyPr/>
        <a:lstStyle/>
        <a:p>
          <a:pPr rtl="0"/>
          <a:r>
            <a:rPr lang="en-US" sz="1600" b="1" dirty="0" smtClean="0">
              <a:latin typeface="Avenir Next"/>
            </a:rPr>
            <a:t>Manufacturing Engineer</a:t>
          </a:r>
          <a:endParaRPr lang="en-US" sz="1600" dirty="0">
            <a:latin typeface="Avenir Next"/>
          </a:endParaRPr>
        </a:p>
      </dgm:t>
    </dgm:pt>
    <dgm:pt modelId="{59228567-9EC1-DF47-84A6-3B24E4B85B27}" type="parTrans" cxnId="{83DE8403-15ED-FF4F-B977-FF38A1277933}">
      <dgm:prSet/>
      <dgm:spPr/>
      <dgm:t>
        <a:bodyPr/>
        <a:lstStyle/>
        <a:p>
          <a:endParaRPr lang="en-US"/>
        </a:p>
      </dgm:t>
    </dgm:pt>
    <dgm:pt modelId="{FB07BA46-CBDC-4045-BC72-7D11A2E9F76C}" type="sibTrans" cxnId="{83DE8403-15ED-FF4F-B977-FF38A1277933}">
      <dgm:prSet/>
      <dgm:spPr/>
      <dgm:t>
        <a:bodyPr/>
        <a:lstStyle/>
        <a:p>
          <a:endParaRPr lang="en-US"/>
        </a:p>
      </dgm:t>
    </dgm:pt>
    <dgm:pt modelId="{124E4E1C-F395-BA44-A23E-B573EA94736C}">
      <dgm:prSet custT="1"/>
      <dgm:spPr>
        <a:solidFill>
          <a:srgbClr val="EE48FF"/>
        </a:solidFill>
      </dgm:spPr>
      <dgm:t>
        <a:bodyPr/>
        <a:lstStyle/>
        <a:p>
          <a:pPr rtl="0"/>
          <a:r>
            <a:rPr lang="en-US" sz="1400" b="0" dirty="0" smtClean="0">
              <a:latin typeface="Avenir Next"/>
            </a:rPr>
            <a:t>Makes sure the manufacturing line is working in the best way to make the medical device</a:t>
          </a:r>
          <a:endParaRPr lang="en-US" sz="1200" dirty="0">
            <a:latin typeface="Avenir Next"/>
          </a:endParaRPr>
        </a:p>
      </dgm:t>
    </dgm:pt>
    <dgm:pt modelId="{2CEE7354-A26A-164B-9074-F4ADE4C11C53}" type="parTrans" cxnId="{47BBD5AF-ABA8-3E47-AA79-9AA1232C8591}">
      <dgm:prSet/>
      <dgm:spPr/>
      <dgm:t>
        <a:bodyPr/>
        <a:lstStyle/>
        <a:p>
          <a:endParaRPr lang="en-US"/>
        </a:p>
      </dgm:t>
    </dgm:pt>
    <dgm:pt modelId="{EBBD7D81-1C77-9E4C-9574-98A47932536C}" type="sibTrans" cxnId="{47BBD5AF-ABA8-3E47-AA79-9AA1232C8591}">
      <dgm:prSet/>
      <dgm:spPr/>
      <dgm:t>
        <a:bodyPr/>
        <a:lstStyle/>
        <a:p>
          <a:endParaRPr lang="en-US"/>
        </a:p>
      </dgm:t>
    </dgm:pt>
    <dgm:pt modelId="{74032341-201B-D34B-844D-1F81F33CCA6F}">
      <dgm:prSet custT="1"/>
      <dgm:spPr>
        <a:solidFill>
          <a:srgbClr val="008000"/>
        </a:solidFill>
        <a:effectLst>
          <a:glow rad="152400">
            <a:srgbClr val="008000">
              <a:alpha val="43000"/>
            </a:srgbClr>
          </a:glow>
        </a:effectLst>
        <a:scene3d>
          <a:camera prst="orthographicFront"/>
          <a:lightRig rig="threePt" dir="t"/>
        </a:scene3d>
        <a:sp3d>
          <a:bevelT w="152400" h="120650"/>
        </a:sp3d>
      </dgm:spPr>
      <dgm:t>
        <a:bodyPr/>
        <a:lstStyle/>
        <a:p>
          <a:pPr rtl="0"/>
          <a:r>
            <a:rPr lang="en-US" sz="1600" b="1" dirty="0" smtClean="0">
              <a:latin typeface="Avenir Next"/>
            </a:rPr>
            <a:t>Quality Engineer</a:t>
          </a:r>
          <a:endParaRPr lang="en-US" sz="1600" dirty="0">
            <a:latin typeface="Avenir Next"/>
          </a:endParaRPr>
        </a:p>
      </dgm:t>
    </dgm:pt>
    <dgm:pt modelId="{AAEAC88B-D48F-4847-9C06-16BEB02BE347}" type="parTrans" cxnId="{8D310671-B46E-5146-93D2-A365913B2614}">
      <dgm:prSet/>
      <dgm:spPr/>
      <dgm:t>
        <a:bodyPr/>
        <a:lstStyle/>
        <a:p>
          <a:endParaRPr lang="en-US"/>
        </a:p>
      </dgm:t>
    </dgm:pt>
    <dgm:pt modelId="{0FDA8447-8240-E044-85AC-77363F7CB650}" type="sibTrans" cxnId="{8D310671-B46E-5146-93D2-A365913B2614}">
      <dgm:prSet/>
      <dgm:spPr/>
      <dgm:t>
        <a:bodyPr/>
        <a:lstStyle/>
        <a:p>
          <a:endParaRPr lang="en-US"/>
        </a:p>
      </dgm:t>
    </dgm:pt>
    <dgm:pt modelId="{F97E85BB-0A2C-8C49-8C89-4913316728E6}">
      <dgm:prSet/>
      <dgm:spPr>
        <a:solidFill>
          <a:srgbClr val="008000"/>
        </a:solidFill>
      </dgm:spPr>
      <dgm:t>
        <a:bodyPr/>
        <a:lstStyle/>
        <a:p>
          <a:pPr rtl="0"/>
          <a:r>
            <a:rPr lang="en-US" b="0" dirty="0" smtClean="0">
              <a:latin typeface="Avenir Next"/>
            </a:rPr>
            <a:t>Makes sure the medical device meets acceptable standards</a:t>
          </a:r>
          <a:endParaRPr lang="en-US" dirty="0"/>
        </a:p>
      </dgm:t>
    </dgm:pt>
    <dgm:pt modelId="{F1B75803-9BF5-BD4A-B8FB-AF96A5904F22}" type="parTrans" cxnId="{79EB6E36-8F58-8640-9E22-F6636388F8EA}">
      <dgm:prSet/>
      <dgm:spPr/>
      <dgm:t>
        <a:bodyPr/>
        <a:lstStyle/>
        <a:p>
          <a:endParaRPr lang="en-US"/>
        </a:p>
      </dgm:t>
    </dgm:pt>
    <dgm:pt modelId="{58F0BC91-596A-6040-9179-520396F06CF9}" type="sibTrans" cxnId="{79EB6E36-8F58-8640-9E22-F6636388F8EA}">
      <dgm:prSet/>
      <dgm:spPr/>
      <dgm:t>
        <a:bodyPr/>
        <a:lstStyle/>
        <a:p>
          <a:endParaRPr lang="en-US"/>
        </a:p>
      </dgm:t>
    </dgm:pt>
    <dgm:pt modelId="{8F08548D-93CB-A046-B9D6-A206DCE51EB1}">
      <dgm:prSet custT="1"/>
      <dgm:spPr>
        <a:solidFill>
          <a:srgbClr val="FF6600"/>
        </a:solidFill>
        <a:effectLst>
          <a:glow rad="177800">
            <a:srgbClr val="FF6600">
              <a:alpha val="40000"/>
            </a:srgbClr>
          </a:glow>
        </a:effectLst>
        <a:scene3d>
          <a:camera prst="orthographicFront"/>
          <a:lightRig rig="threePt" dir="t"/>
        </a:scene3d>
        <a:sp3d>
          <a:bevelT w="177800" h="177800"/>
        </a:sp3d>
      </dgm:spPr>
      <dgm:t>
        <a:bodyPr/>
        <a:lstStyle/>
        <a:p>
          <a:pPr rtl="0"/>
          <a:r>
            <a:rPr lang="en-US" sz="1600" b="1" dirty="0" smtClean="0"/>
            <a:t>Line Supervisor</a:t>
          </a:r>
          <a:endParaRPr lang="en-US" sz="1600" dirty="0"/>
        </a:p>
      </dgm:t>
    </dgm:pt>
    <dgm:pt modelId="{243308FF-6E72-C04E-BEC7-4A8B5CDA09BD}" type="parTrans" cxnId="{49B656EE-7034-264D-BB0B-CC132B0CD925}">
      <dgm:prSet/>
      <dgm:spPr/>
      <dgm:t>
        <a:bodyPr/>
        <a:lstStyle/>
        <a:p>
          <a:endParaRPr lang="en-US"/>
        </a:p>
      </dgm:t>
    </dgm:pt>
    <dgm:pt modelId="{96113C04-4F42-7E4A-A09F-4E2D22AE794A}" type="sibTrans" cxnId="{49B656EE-7034-264D-BB0B-CC132B0CD925}">
      <dgm:prSet/>
      <dgm:spPr/>
      <dgm:t>
        <a:bodyPr/>
        <a:lstStyle/>
        <a:p>
          <a:endParaRPr lang="en-US"/>
        </a:p>
      </dgm:t>
    </dgm:pt>
    <dgm:pt modelId="{0756ED3C-D4C8-D343-98CF-DAB59066C14D}">
      <dgm:prSet/>
      <dgm:spPr>
        <a:solidFill>
          <a:srgbClr val="FF6600"/>
        </a:solidFill>
      </dgm:spPr>
      <dgm:t>
        <a:bodyPr/>
        <a:lstStyle/>
        <a:p>
          <a:pPr rtl="0"/>
          <a:r>
            <a:rPr lang="en-US" b="0" dirty="0" smtClean="0">
              <a:latin typeface="Avenir Next"/>
            </a:rPr>
            <a:t>Manages staff on the manufacturing line to make the medical device</a:t>
          </a:r>
          <a:endParaRPr lang="en-US" dirty="0">
            <a:latin typeface="Avenir Next"/>
          </a:endParaRPr>
        </a:p>
      </dgm:t>
    </dgm:pt>
    <dgm:pt modelId="{C9A8D304-5E13-4E4F-B5D8-0BA89D506F1C}" type="parTrans" cxnId="{C156DF55-40AD-854C-AC93-87FD1DCD68A7}">
      <dgm:prSet/>
      <dgm:spPr/>
      <dgm:t>
        <a:bodyPr/>
        <a:lstStyle/>
        <a:p>
          <a:endParaRPr lang="en-US"/>
        </a:p>
      </dgm:t>
    </dgm:pt>
    <dgm:pt modelId="{862A9168-BB26-634B-B4DF-998D4CF9891A}" type="sibTrans" cxnId="{C156DF55-40AD-854C-AC93-87FD1DCD68A7}">
      <dgm:prSet/>
      <dgm:spPr/>
      <dgm:t>
        <a:bodyPr/>
        <a:lstStyle/>
        <a:p>
          <a:endParaRPr lang="en-US"/>
        </a:p>
      </dgm:t>
    </dgm:pt>
    <dgm:pt modelId="{FAB4320A-3507-CC4F-9765-382F64FE40EC}" type="pres">
      <dgm:prSet presAssocID="{A9E027F9-42F5-1D40-ABAA-C21DC64D47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E03AE7-FEA4-554A-873F-B6E5FAD4365F}" type="pres">
      <dgm:prSet presAssocID="{A9E027F9-42F5-1D40-ABAA-C21DC64D4737}" presName="cycle" presStyleCnt="0"/>
      <dgm:spPr/>
    </dgm:pt>
    <dgm:pt modelId="{E320E8E9-055B-2B43-8A7D-E4E9E91C3418}" type="pres">
      <dgm:prSet presAssocID="{8C5F0A34-6386-8F45-A67F-A82174B5B028}" presName="nodeFirstNode" presStyleLbl="node1" presStyleIdx="0" presStyleCnt="8" custScaleX="131006" custScaleY="1317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4FF22E-B817-3243-A0DD-D8D7BF5D8640}" type="pres">
      <dgm:prSet presAssocID="{ED051203-4429-C948-83BE-C216B0268F27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5AFC2760-7183-6A45-9F58-871D0A608A33}" type="pres">
      <dgm:prSet presAssocID="{70AFB56F-A1A7-EA49-B1D1-CFFC465E916D}" presName="nodeFollowingNodes" presStyleLbl="node1" presStyleIdx="1" presStyleCnt="8" custScaleX="128468" custScaleY="101004" custRadScaleRad="101498" custRadScaleInc="128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3431C7-D47B-AD40-8CB2-C5CF5982EF44}" type="pres">
      <dgm:prSet presAssocID="{1347D3D0-3884-354C-9662-9F41D5AE1BD6}" presName="nodeFollowingNodes" presStyleLbl="node1" presStyleIdx="2" presStyleCnt="8" custScaleX="141679" custScaleY="105154" custRadScaleRad="100225" custRadScaleInc="-117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C2EAA2-4511-E04C-A02F-3499C5CDB65B}" type="pres">
      <dgm:prSet presAssocID="{124E4E1C-F395-BA44-A23E-B573EA94736C}" presName="nodeFollowingNodes" presStyleLbl="node1" presStyleIdx="3" presStyleCnt="8" custScaleX="140029" custScaleY="115175" custRadScaleRad="111093" custRadScaleInc="-459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0520C-C8B3-7440-B3B8-D75ADD45AB41}" type="pres">
      <dgm:prSet presAssocID="{74032341-201B-D34B-844D-1F81F33CCA6F}" presName="nodeFollowingNodes" presStyleLbl="node1" presStyleIdx="4" presStyleCnt="8" custScaleX="154840" custScaleY="121250" custRadScaleRad="95760" custRadScaleInc="-67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9A6FC-F2CC-554F-A12F-C4F1A70BDFA3}" type="pres">
      <dgm:prSet presAssocID="{F97E85BB-0A2C-8C49-8C89-4913316728E6}" presName="nodeFollowingNodes" presStyleLbl="node1" presStyleIdx="5" presStyleCnt="8" custScaleX="132564" custScaleY="90627" custRadScaleRad="103434" custRadScaleInc="454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AAB3D7-707F-2844-995C-5C31FF06C0CD}" type="pres">
      <dgm:prSet presAssocID="{8F08548D-93CB-A046-B9D6-A206DCE51EB1}" presName="nodeFollowingNodes" presStyleLbl="node1" presStyleIdx="6" presStyleCnt="8" custScaleX="134659" custScaleY="98702" custRadScaleRad="97599" custRadScaleInc="124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4FB2F1-7CA5-2843-A30A-BEB433322566}" type="pres">
      <dgm:prSet presAssocID="{0756ED3C-D4C8-D343-98CF-DAB59066C14D}" presName="nodeFollowingNodes" presStyleLbl="node1" presStyleIdx="7" presStyleCnt="8" custScaleX="130769" custScaleY="101004" custRadScaleRad="102212" custRadScaleInc="-136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46DC7F-EEE2-D647-BE82-51699E7CF51A}" type="presOf" srcId="{8F08548D-93CB-A046-B9D6-A206DCE51EB1}" destId="{D6AAB3D7-707F-2844-995C-5C31FF06C0CD}" srcOrd="0" destOrd="0" presId="urn:microsoft.com/office/officeart/2005/8/layout/cycle3"/>
    <dgm:cxn modelId="{E0E87EDB-33DE-0945-8169-7534D1E8273B}" srcId="{A9E027F9-42F5-1D40-ABAA-C21DC64D4737}" destId="{70AFB56F-A1A7-EA49-B1D1-CFFC465E916D}" srcOrd="1" destOrd="0" parTransId="{B2E8F037-2504-D34B-A570-E3225CE72E68}" sibTransId="{485A31F0-E357-A946-9976-AF7DEEABA263}"/>
    <dgm:cxn modelId="{E413F7E4-DA36-1C44-9C99-578A0834EB0D}" type="presOf" srcId="{ED051203-4429-C948-83BE-C216B0268F27}" destId="{A24FF22E-B817-3243-A0DD-D8D7BF5D8640}" srcOrd="0" destOrd="0" presId="urn:microsoft.com/office/officeart/2005/8/layout/cycle3"/>
    <dgm:cxn modelId="{630D5F79-B4D8-F64A-9A10-8FF28E20BE81}" type="presOf" srcId="{70AFB56F-A1A7-EA49-B1D1-CFFC465E916D}" destId="{5AFC2760-7183-6A45-9F58-871D0A608A33}" srcOrd="0" destOrd="0" presId="urn:microsoft.com/office/officeart/2005/8/layout/cycle3"/>
    <dgm:cxn modelId="{83DE8403-15ED-FF4F-B977-FF38A1277933}" srcId="{A9E027F9-42F5-1D40-ABAA-C21DC64D4737}" destId="{1347D3D0-3884-354C-9662-9F41D5AE1BD6}" srcOrd="2" destOrd="0" parTransId="{59228567-9EC1-DF47-84A6-3B24E4B85B27}" sibTransId="{FB07BA46-CBDC-4045-BC72-7D11A2E9F76C}"/>
    <dgm:cxn modelId="{D282F36C-77C7-7840-A335-D4AFC92CA414}" type="presOf" srcId="{8C5F0A34-6386-8F45-A67F-A82174B5B028}" destId="{E320E8E9-055B-2B43-8A7D-E4E9E91C3418}" srcOrd="0" destOrd="0" presId="urn:microsoft.com/office/officeart/2005/8/layout/cycle3"/>
    <dgm:cxn modelId="{604942EB-DF64-C64F-8153-C31390AAC3D6}" type="presOf" srcId="{0756ED3C-D4C8-D343-98CF-DAB59066C14D}" destId="{8B4FB2F1-7CA5-2843-A30A-BEB433322566}" srcOrd="0" destOrd="0" presId="urn:microsoft.com/office/officeart/2005/8/layout/cycle3"/>
    <dgm:cxn modelId="{CA3B698E-B78E-8344-9E41-CB8C5D9ABBFB}" type="presOf" srcId="{A9E027F9-42F5-1D40-ABAA-C21DC64D4737}" destId="{FAB4320A-3507-CC4F-9765-382F64FE40EC}" srcOrd="0" destOrd="0" presId="urn:microsoft.com/office/officeart/2005/8/layout/cycle3"/>
    <dgm:cxn modelId="{47BBD5AF-ABA8-3E47-AA79-9AA1232C8591}" srcId="{A9E027F9-42F5-1D40-ABAA-C21DC64D4737}" destId="{124E4E1C-F395-BA44-A23E-B573EA94736C}" srcOrd="3" destOrd="0" parTransId="{2CEE7354-A26A-164B-9074-F4ADE4C11C53}" sibTransId="{EBBD7D81-1C77-9E4C-9574-98A47932536C}"/>
    <dgm:cxn modelId="{7AC4C456-F665-F049-B190-AB17E9CBD20F}" type="presOf" srcId="{1347D3D0-3884-354C-9662-9F41D5AE1BD6}" destId="{443431C7-D47B-AD40-8CB2-C5CF5982EF44}" srcOrd="0" destOrd="0" presId="urn:microsoft.com/office/officeart/2005/8/layout/cycle3"/>
    <dgm:cxn modelId="{94C42391-DFB5-7A42-B6C8-B254D713446B}" srcId="{A9E027F9-42F5-1D40-ABAA-C21DC64D4737}" destId="{8C5F0A34-6386-8F45-A67F-A82174B5B028}" srcOrd="0" destOrd="0" parTransId="{C8F49E52-032A-AD42-B80F-7FF13666BB32}" sibTransId="{ED051203-4429-C948-83BE-C216B0268F27}"/>
    <dgm:cxn modelId="{79EB6E36-8F58-8640-9E22-F6636388F8EA}" srcId="{A9E027F9-42F5-1D40-ABAA-C21DC64D4737}" destId="{F97E85BB-0A2C-8C49-8C89-4913316728E6}" srcOrd="5" destOrd="0" parTransId="{F1B75803-9BF5-BD4A-B8FB-AF96A5904F22}" sibTransId="{58F0BC91-596A-6040-9179-520396F06CF9}"/>
    <dgm:cxn modelId="{A5E18920-7FF0-A641-BF06-9A2414C9F77D}" type="presOf" srcId="{74032341-201B-D34B-844D-1F81F33CCA6F}" destId="{5950520C-C8B3-7440-B3B8-D75ADD45AB41}" srcOrd="0" destOrd="0" presId="urn:microsoft.com/office/officeart/2005/8/layout/cycle3"/>
    <dgm:cxn modelId="{8D310671-B46E-5146-93D2-A365913B2614}" srcId="{A9E027F9-42F5-1D40-ABAA-C21DC64D4737}" destId="{74032341-201B-D34B-844D-1F81F33CCA6F}" srcOrd="4" destOrd="0" parTransId="{AAEAC88B-D48F-4847-9C06-16BEB02BE347}" sibTransId="{0FDA8447-8240-E044-85AC-77363F7CB650}"/>
    <dgm:cxn modelId="{C156DF55-40AD-854C-AC93-87FD1DCD68A7}" srcId="{A9E027F9-42F5-1D40-ABAA-C21DC64D4737}" destId="{0756ED3C-D4C8-D343-98CF-DAB59066C14D}" srcOrd="7" destOrd="0" parTransId="{C9A8D304-5E13-4E4F-B5D8-0BA89D506F1C}" sibTransId="{862A9168-BB26-634B-B4DF-998D4CF9891A}"/>
    <dgm:cxn modelId="{CD4808C5-BF25-4C4F-B2CE-85CE1E995AA3}" type="presOf" srcId="{F97E85BB-0A2C-8C49-8C89-4913316728E6}" destId="{84F9A6FC-F2CC-554F-A12F-C4F1A70BDFA3}" srcOrd="0" destOrd="0" presId="urn:microsoft.com/office/officeart/2005/8/layout/cycle3"/>
    <dgm:cxn modelId="{D24E5317-60AB-D44A-BA0F-09099A095079}" type="presOf" srcId="{124E4E1C-F395-BA44-A23E-B573EA94736C}" destId="{8FC2EAA2-4511-E04C-A02F-3499C5CDB65B}" srcOrd="0" destOrd="0" presId="urn:microsoft.com/office/officeart/2005/8/layout/cycle3"/>
    <dgm:cxn modelId="{49B656EE-7034-264D-BB0B-CC132B0CD925}" srcId="{A9E027F9-42F5-1D40-ABAA-C21DC64D4737}" destId="{8F08548D-93CB-A046-B9D6-A206DCE51EB1}" srcOrd="6" destOrd="0" parTransId="{243308FF-6E72-C04E-BEC7-4A8B5CDA09BD}" sibTransId="{96113C04-4F42-7E4A-A09F-4E2D22AE794A}"/>
    <dgm:cxn modelId="{483C5784-4BF9-1241-A3A2-770DE00454FA}" type="presParOf" srcId="{FAB4320A-3507-CC4F-9765-382F64FE40EC}" destId="{B9E03AE7-FEA4-554A-873F-B6E5FAD4365F}" srcOrd="0" destOrd="0" presId="urn:microsoft.com/office/officeart/2005/8/layout/cycle3"/>
    <dgm:cxn modelId="{F9B44D92-3DAD-9E4C-AE1B-9ECDECA2BF3F}" type="presParOf" srcId="{B9E03AE7-FEA4-554A-873F-B6E5FAD4365F}" destId="{E320E8E9-055B-2B43-8A7D-E4E9E91C3418}" srcOrd="0" destOrd="0" presId="urn:microsoft.com/office/officeart/2005/8/layout/cycle3"/>
    <dgm:cxn modelId="{53BD5C3D-03AD-E547-9A3B-34241B674A35}" type="presParOf" srcId="{B9E03AE7-FEA4-554A-873F-B6E5FAD4365F}" destId="{A24FF22E-B817-3243-A0DD-D8D7BF5D8640}" srcOrd="1" destOrd="0" presId="urn:microsoft.com/office/officeart/2005/8/layout/cycle3"/>
    <dgm:cxn modelId="{ADC070C4-D061-0A48-8F32-6A046EAC8942}" type="presParOf" srcId="{B9E03AE7-FEA4-554A-873F-B6E5FAD4365F}" destId="{5AFC2760-7183-6A45-9F58-871D0A608A33}" srcOrd="2" destOrd="0" presId="urn:microsoft.com/office/officeart/2005/8/layout/cycle3"/>
    <dgm:cxn modelId="{F6C75848-F9A1-F84A-BFDD-2E4327F5973D}" type="presParOf" srcId="{B9E03AE7-FEA4-554A-873F-B6E5FAD4365F}" destId="{443431C7-D47B-AD40-8CB2-C5CF5982EF44}" srcOrd="3" destOrd="0" presId="urn:microsoft.com/office/officeart/2005/8/layout/cycle3"/>
    <dgm:cxn modelId="{736D82F4-A09E-7340-8FF3-025A46A79F58}" type="presParOf" srcId="{B9E03AE7-FEA4-554A-873F-B6E5FAD4365F}" destId="{8FC2EAA2-4511-E04C-A02F-3499C5CDB65B}" srcOrd="4" destOrd="0" presId="urn:microsoft.com/office/officeart/2005/8/layout/cycle3"/>
    <dgm:cxn modelId="{A95A1BAA-6BB2-0B4B-87F0-1B0D76E1DF7D}" type="presParOf" srcId="{B9E03AE7-FEA4-554A-873F-B6E5FAD4365F}" destId="{5950520C-C8B3-7440-B3B8-D75ADD45AB41}" srcOrd="5" destOrd="0" presId="urn:microsoft.com/office/officeart/2005/8/layout/cycle3"/>
    <dgm:cxn modelId="{98166ADA-7134-A744-BC69-DF7F4ABDB7AF}" type="presParOf" srcId="{B9E03AE7-FEA4-554A-873F-B6E5FAD4365F}" destId="{84F9A6FC-F2CC-554F-A12F-C4F1A70BDFA3}" srcOrd="6" destOrd="0" presId="urn:microsoft.com/office/officeart/2005/8/layout/cycle3"/>
    <dgm:cxn modelId="{A23938FC-D736-8344-BB2D-AF0EDFCBF949}" type="presParOf" srcId="{B9E03AE7-FEA4-554A-873F-B6E5FAD4365F}" destId="{D6AAB3D7-707F-2844-995C-5C31FF06C0CD}" srcOrd="7" destOrd="0" presId="urn:microsoft.com/office/officeart/2005/8/layout/cycle3"/>
    <dgm:cxn modelId="{6025FB78-1EE5-C34B-AF55-9EC24634E689}" type="presParOf" srcId="{B9E03AE7-FEA4-554A-873F-B6E5FAD4365F}" destId="{8B4FB2F1-7CA5-2843-A30A-BEB433322566}" srcOrd="8" destOrd="0" presId="urn:microsoft.com/office/officeart/2005/8/layout/cycle3"/>
  </dgm:cxnLst>
  <dgm:bg>
    <a:noFill/>
    <a:effectLst>
      <a:glow rad="228600">
        <a:schemeClr val="tx2">
          <a:lumMod val="40000"/>
          <a:lumOff val="60000"/>
          <a:alpha val="75000"/>
        </a:schemeClr>
      </a:glow>
    </a:effectLst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A3D2D6-B424-B540-97F5-E05D5B9A6ADF}" type="doc">
      <dgm:prSet loTypeId="urn:microsoft.com/office/officeart/2005/8/layout/venn2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1B6073-0CDB-1D43-9AEB-C64D027AEF59}">
      <dgm:prSet custT="1"/>
      <dgm:spPr>
        <a:solidFill>
          <a:srgbClr val="1AC0D7"/>
        </a:solidFill>
        <a:scene3d>
          <a:camera prst="orthographicFront"/>
          <a:lightRig rig="threePt" dir="t"/>
        </a:scene3d>
        <a:sp3d extrusionH="31750" prstMaterial="plastic">
          <a:bevelT w="127000"/>
        </a:sp3d>
      </dgm:spPr>
      <dgm:t>
        <a:bodyPr/>
        <a:lstStyle/>
        <a:p>
          <a:endParaRPr lang="en-US" altLang="en-US" sz="1000" b="1" i="0" dirty="0" smtClean="0">
            <a:solidFill>
              <a:schemeClr val="tx1"/>
            </a:solidFill>
            <a:latin typeface="Avenir Next"/>
          </a:endParaRPr>
        </a:p>
        <a:p>
          <a:endParaRPr lang="en-US" altLang="en-US" sz="1000" b="1" i="0" dirty="0" smtClean="0">
            <a:solidFill>
              <a:schemeClr val="tx1"/>
            </a:solidFill>
            <a:latin typeface="Avenir Next"/>
          </a:endParaRPr>
        </a:p>
        <a:p>
          <a:endParaRPr lang="en-US" altLang="en-US" sz="1000" b="1" i="0" dirty="0" smtClean="0">
            <a:solidFill>
              <a:schemeClr val="tx1"/>
            </a:solidFill>
            <a:latin typeface="Avenir Next"/>
          </a:endParaRPr>
        </a:p>
        <a:p>
          <a:endParaRPr lang="en-US" altLang="en-US" sz="1000" b="1" i="0" dirty="0" smtClean="0">
            <a:solidFill>
              <a:schemeClr val="tx1"/>
            </a:solidFill>
            <a:latin typeface="Avenir Next"/>
          </a:endParaRPr>
        </a:p>
        <a:p>
          <a:endParaRPr lang="en-US" altLang="en-US" sz="1000" b="1" i="0" dirty="0" smtClean="0">
            <a:solidFill>
              <a:schemeClr val="tx1"/>
            </a:solidFill>
            <a:latin typeface="Avenir Next"/>
          </a:endParaRPr>
        </a:p>
        <a:p>
          <a:r>
            <a:rPr lang="en-US" altLang="en-US" sz="1800" b="0" i="0" dirty="0" smtClean="0">
              <a:solidFill>
                <a:schemeClr val="tx1"/>
              </a:solidFill>
              <a:latin typeface="Avenir Next"/>
            </a:rPr>
            <a:t>Everyone is assigned a job on the line:</a:t>
          </a:r>
          <a:endParaRPr lang="en-US" altLang="en-US" sz="1800" b="0" i="0" dirty="0">
            <a:solidFill>
              <a:schemeClr val="tx1"/>
            </a:solidFill>
            <a:latin typeface="Avenir Next"/>
          </a:endParaRPr>
        </a:p>
      </dgm:t>
    </dgm:pt>
    <dgm:pt modelId="{25C52666-52F4-0343-8816-6E0AA2B96ED7}" type="parTrans" cxnId="{C1D9F6F9-A2CD-3740-A47E-5C8D35A8F394}">
      <dgm:prSet/>
      <dgm:spPr/>
      <dgm:t>
        <a:bodyPr/>
        <a:lstStyle/>
        <a:p>
          <a:endParaRPr lang="en-US"/>
        </a:p>
      </dgm:t>
    </dgm:pt>
    <dgm:pt modelId="{AB1C7F03-61AA-4C48-BBC0-A747D1255A0B}" type="sibTrans" cxnId="{C1D9F6F9-A2CD-3740-A47E-5C8D35A8F394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2C36E9CF-D707-F54C-AD3C-1FCD9E9B659B}">
      <dgm:prSet custT="1"/>
      <dgm:spPr>
        <a:solidFill>
          <a:srgbClr val="1AC0D7"/>
        </a:solidFill>
        <a:scene3d>
          <a:camera prst="orthographicFront"/>
          <a:lightRig rig="threePt" dir="t"/>
        </a:scene3d>
        <a:sp3d extrusionH="31750" prstMaterial="plastic">
          <a:bevelT w="127000"/>
        </a:sp3d>
      </dgm:spPr>
      <dgm:t>
        <a:bodyPr/>
        <a:lstStyle/>
        <a:p>
          <a:r>
            <a:rPr lang="en-US" altLang="en-US" sz="1800" b="0" i="0" dirty="0" smtClean="0">
              <a:solidFill>
                <a:schemeClr val="tx1"/>
              </a:solidFill>
              <a:latin typeface="Avenir Next"/>
            </a:rPr>
            <a:t>Design Engineer</a:t>
          </a:r>
          <a:endParaRPr lang="en-US" altLang="en-US" sz="1800" b="0" i="0" dirty="0">
            <a:solidFill>
              <a:schemeClr val="tx1"/>
            </a:solidFill>
            <a:latin typeface="Avenir Next"/>
          </a:endParaRPr>
        </a:p>
      </dgm:t>
    </dgm:pt>
    <dgm:pt modelId="{EBAC2DFB-93F1-BA4D-B3F6-E4DDAC8307F5}" type="parTrans" cxnId="{957404E6-93B5-AD46-B271-51C13046B4EE}">
      <dgm:prSet/>
      <dgm:spPr/>
      <dgm:t>
        <a:bodyPr/>
        <a:lstStyle/>
        <a:p>
          <a:endParaRPr lang="en-US"/>
        </a:p>
      </dgm:t>
    </dgm:pt>
    <dgm:pt modelId="{10D5B2F0-2D25-9E4A-9F7F-3A9E30758319}" type="sibTrans" cxnId="{957404E6-93B5-AD46-B271-51C13046B4EE}">
      <dgm:prSet/>
      <dgm:spPr/>
      <dgm:t>
        <a:bodyPr/>
        <a:lstStyle/>
        <a:p>
          <a:endParaRPr lang="en-US"/>
        </a:p>
      </dgm:t>
    </dgm:pt>
    <dgm:pt modelId="{62EBC713-05FD-5544-8063-6DC75CAC36DD}">
      <dgm:prSet custT="1"/>
      <dgm:spPr>
        <a:solidFill>
          <a:srgbClr val="1AC0D7"/>
        </a:solidFill>
        <a:scene3d>
          <a:camera prst="orthographicFront"/>
          <a:lightRig rig="threePt" dir="t"/>
        </a:scene3d>
        <a:sp3d extrusionH="31750" prstMaterial="plastic">
          <a:bevelT w="127000"/>
        </a:sp3d>
      </dgm:spPr>
      <dgm:t>
        <a:bodyPr/>
        <a:lstStyle/>
        <a:p>
          <a:r>
            <a:rPr lang="en-US" altLang="en-US" sz="1800" b="0" i="0" dirty="0" smtClean="0">
              <a:solidFill>
                <a:schemeClr val="tx1"/>
              </a:solidFill>
              <a:latin typeface="Avenir Next"/>
            </a:rPr>
            <a:t>Manufacturing Engineer </a:t>
          </a:r>
          <a:endParaRPr lang="en-US" altLang="en-US" sz="1800" b="0" i="0" dirty="0">
            <a:solidFill>
              <a:schemeClr val="tx1"/>
            </a:solidFill>
            <a:latin typeface="Avenir Next"/>
          </a:endParaRPr>
        </a:p>
      </dgm:t>
    </dgm:pt>
    <dgm:pt modelId="{39433F36-4207-4D42-B575-4EF40721B577}" type="parTrans" cxnId="{F1AA109C-8C92-BF45-AE81-4AD133758390}">
      <dgm:prSet/>
      <dgm:spPr/>
      <dgm:t>
        <a:bodyPr/>
        <a:lstStyle/>
        <a:p>
          <a:endParaRPr lang="en-US"/>
        </a:p>
      </dgm:t>
    </dgm:pt>
    <dgm:pt modelId="{C1FF673A-BB1E-4E49-BBE4-B2B5885D874F}" type="sibTrans" cxnId="{F1AA109C-8C92-BF45-AE81-4AD133758390}">
      <dgm:prSet/>
      <dgm:spPr/>
      <dgm:t>
        <a:bodyPr/>
        <a:lstStyle/>
        <a:p>
          <a:endParaRPr lang="en-US"/>
        </a:p>
      </dgm:t>
    </dgm:pt>
    <dgm:pt modelId="{E6C0FAFD-E545-C649-A2C8-7FFD43D41BA1}">
      <dgm:prSet custT="1"/>
      <dgm:spPr>
        <a:solidFill>
          <a:srgbClr val="1AC0D7"/>
        </a:solidFill>
        <a:scene3d>
          <a:camera prst="orthographicFront"/>
          <a:lightRig rig="threePt" dir="t"/>
        </a:scene3d>
        <a:sp3d extrusionH="31750" prstMaterial="plastic">
          <a:bevelT w="127000"/>
        </a:sp3d>
      </dgm:spPr>
      <dgm:t>
        <a:bodyPr/>
        <a:lstStyle/>
        <a:p>
          <a:r>
            <a:rPr lang="en-US" altLang="en-US" sz="1800" b="0" i="0" dirty="0" smtClean="0">
              <a:solidFill>
                <a:schemeClr val="tx1"/>
              </a:solidFill>
              <a:latin typeface="Avenir Next"/>
            </a:rPr>
            <a:t>Quality Engineer</a:t>
          </a:r>
          <a:endParaRPr lang="en-US" altLang="en-US" sz="1800" b="0" i="0" dirty="0">
            <a:solidFill>
              <a:schemeClr val="tx1"/>
            </a:solidFill>
            <a:latin typeface="Avenir Next"/>
          </a:endParaRPr>
        </a:p>
      </dgm:t>
    </dgm:pt>
    <dgm:pt modelId="{C43E9EAF-F00E-CF4B-A039-8A90C33CA15B}" type="parTrans" cxnId="{96781934-178E-AB48-AE3E-681F1693C3CB}">
      <dgm:prSet/>
      <dgm:spPr/>
      <dgm:t>
        <a:bodyPr/>
        <a:lstStyle/>
        <a:p>
          <a:endParaRPr lang="en-US"/>
        </a:p>
      </dgm:t>
    </dgm:pt>
    <dgm:pt modelId="{3BC2BDAC-8569-214C-9AE0-63E2B8BE87A7}" type="sibTrans" cxnId="{96781934-178E-AB48-AE3E-681F1693C3CB}">
      <dgm:prSet/>
      <dgm:spPr/>
      <dgm:t>
        <a:bodyPr/>
        <a:lstStyle/>
        <a:p>
          <a:endParaRPr lang="en-US"/>
        </a:p>
      </dgm:t>
    </dgm:pt>
    <dgm:pt modelId="{DBED790E-E35F-1749-9786-984F6EB77128}">
      <dgm:prSet custT="1"/>
      <dgm:spPr>
        <a:solidFill>
          <a:srgbClr val="1AC0D7"/>
        </a:solidFill>
        <a:scene3d>
          <a:camera prst="orthographicFront"/>
          <a:lightRig rig="threePt" dir="t"/>
        </a:scene3d>
        <a:sp3d extrusionH="31750" prstMaterial="plastic">
          <a:bevelT w="127000"/>
        </a:sp3d>
      </dgm:spPr>
      <dgm:t>
        <a:bodyPr/>
        <a:lstStyle/>
        <a:p>
          <a:r>
            <a:rPr lang="en-US" altLang="en-US" sz="1800" b="0" i="0" dirty="0" smtClean="0">
              <a:solidFill>
                <a:schemeClr val="tx1"/>
              </a:solidFill>
              <a:latin typeface="Avenir Next"/>
            </a:rPr>
            <a:t>Line Supervisor</a:t>
          </a:r>
        </a:p>
      </dgm:t>
    </dgm:pt>
    <dgm:pt modelId="{2412DAAF-7232-0845-8AA5-E123680FD260}" type="parTrans" cxnId="{7EDCBA6F-9196-BA4D-ADBF-E9F07B7EF009}">
      <dgm:prSet/>
      <dgm:spPr/>
      <dgm:t>
        <a:bodyPr/>
        <a:lstStyle/>
        <a:p>
          <a:endParaRPr lang="en-US"/>
        </a:p>
      </dgm:t>
    </dgm:pt>
    <dgm:pt modelId="{8DBFB264-244D-1A4C-A903-8A8477F3848E}" type="sibTrans" cxnId="{7EDCBA6F-9196-BA4D-ADBF-E9F07B7EF009}">
      <dgm:prSet/>
      <dgm:spPr/>
      <dgm:t>
        <a:bodyPr/>
        <a:lstStyle/>
        <a:p>
          <a:endParaRPr lang="en-US"/>
        </a:p>
      </dgm:t>
    </dgm:pt>
    <dgm:pt modelId="{B380055B-CA87-5543-81DA-8DE93E095331}">
      <dgm:prSet custT="1"/>
      <dgm:spPr>
        <a:solidFill>
          <a:srgbClr val="EE48FF"/>
        </a:solidFill>
        <a:scene3d>
          <a:camera prst="orthographicFront"/>
          <a:lightRig rig="threePt" dir="t"/>
        </a:scene3d>
        <a:sp3d extrusionH="19050" prstMaterial="plastic">
          <a:bevelT w="127000"/>
        </a:sp3d>
      </dgm:spPr>
      <dgm:t>
        <a:bodyPr anchor="ctr" anchorCtr="1"/>
        <a:lstStyle/>
        <a:p>
          <a:endParaRPr lang="en-US" altLang="en-US" sz="1000" dirty="0" smtClean="0">
            <a:solidFill>
              <a:schemeClr val="tx1"/>
            </a:solidFill>
            <a:latin typeface="Avenir Next"/>
          </a:endParaRPr>
        </a:p>
        <a:p>
          <a:endParaRPr lang="en-US" altLang="en-US" sz="1000" dirty="0" smtClean="0">
            <a:solidFill>
              <a:schemeClr val="tx1"/>
            </a:solidFill>
            <a:latin typeface="Avenir Next"/>
          </a:endParaRPr>
        </a:p>
        <a:p>
          <a:endParaRPr lang="en-US" altLang="en-US" sz="1000" dirty="0" smtClean="0">
            <a:solidFill>
              <a:schemeClr val="tx1"/>
            </a:solidFill>
            <a:latin typeface="Avenir Next"/>
          </a:endParaRPr>
        </a:p>
        <a:p>
          <a:endParaRPr lang="en-US" altLang="en-US" sz="1000" dirty="0" smtClean="0">
            <a:solidFill>
              <a:schemeClr val="tx1"/>
            </a:solidFill>
            <a:latin typeface="Avenir Next"/>
          </a:endParaRPr>
        </a:p>
        <a:p>
          <a:endParaRPr lang="en-US" altLang="en-US" sz="1000" dirty="0" smtClean="0">
            <a:solidFill>
              <a:schemeClr val="tx1"/>
            </a:solidFill>
            <a:latin typeface="Avenir Next"/>
          </a:endParaRPr>
        </a:p>
        <a:p>
          <a:endParaRPr lang="en-US" altLang="en-US" sz="1000" dirty="0" smtClean="0">
            <a:solidFill>
              <a:schemeClr val="tx1"/>
            </a:solidFill>
            <a:latin typeface="Avenir Next"/>
          </a:endParaRPr>
        </a:p>
        <a:p>
          <a:endParaRPr lang="en-US" altLang="en-US" sz="1000" dirty="0" smtClean="0">
            <a:solidFill>
              <a:schemeClr val="tx1"/>
            </a:solidFill>
            <a:latin typeface="Avenir Next"/>
          </a:endParaRP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  <a:p>
          <a:r>
            <a:rPr lang="en-US" altLang="en-US" sz="1800" dirty="0" smtClean="0">
              <a:solidFill>
                <a:schemeClr val="tx1"/>
              </a:solidFill>
              <a:latin typeface="Avenir Next"/>
            </a:rPr>
            <a:t>Everyone is assigned a part of the device to assemble (two catheter parts, balloon and </a:t>
          </a:r>
          <a:r>
            <a:rPr lang="en-US" altLang="en-US" sz="1800" dirty="0" err="1" smtClean="0">
              <a:solidFill>
                <a:schemeClr val="tx1"/>
              </a:solidFill>
              <a:latin typeface="Avenir Next"/>
            </a:rPr>
            <a:t>stent</a:t>
          </a:r>
          <a:r>
            <a:rPr lang="en-US" altLang="en-US" sz="1800" dirty="0" smtClean="0">
              <a:solidFill>
                <a:schemeClr val="tx1"/>
              </a:solidFill>
              <a:latin typeface="Avenir Next"/>
            </a:rPr>
            <a:t>).</a:t>
          </a:r>
          <a:endParaRPr lang="en-US" altLang="en-US" sz="1000" dirty="0" smtClean="0">
            <a:solidFill>
              <a:schemeClr val="tx1"/>
            </a:solidFill>
            <a:latin typeface="Avenir Next"/>
          </a:endParaRPr>
        </a:p>
      </dgm:t>
    </dgm:pt>
    <dgm:pt modelId="{4D82DA98-ED4E-1C44-94BD-F08BCB438110}" type="parTrans" cxnId="{1B21C810-65C3-224E-84C2-D50D6AF6DD9A}">
      <dgm:prSet/>
      <dgm:spPr/>
      <dgm:t>
        <a:bodyPr/>
        <a:lstStyle/>
        <a:p>
          <a:endParaRPr lang="en-US"/>
        </a:p>
      </dgm:t>
    </dgm:pt>
    <dgm:pt modelId="{1A5D6CEB-3E13-4041-91A7-20C71C09EDF5}" type="sibTrans" cxnId="{1B21C810-65C3-224E-84C2-D50D6AF6DD9A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91E3B9A9-CF79-CD43-A5FC-E04A9D5C4835}">
      <dgm:prSet custT="1"/>
      <dgm:spPr>
        <a:solidFill>
          <a:srgbClr val="3366FF"/>
        </a:solidFill>
        <a:scene3d>
          <a:camera prst="orthographicFront"/>
          <a:lightRig rig="threePt" dir="t"/>
        </a:scene3d>
        <a:sp3d>
          <a:bevelT w="127000"/>
        </a:sp3d>
      </dgm:spPr>
      <dgm:t>
        <a:bodyPr/>
        <a:lstStyle/>
        <a:p>
          <a:r>
            <a:rPr lang="en-US" altLang="en-US" sz="1800" dirty="0" smtClean="0">
              <a:solidFill>
                <a:schemeClr val="tx1"/>
              </a:solidFill>
              <a:latin typeface="Avenir Next"/>
            </a:rPr>
            <a:t>Fill out the evaluation form.</a:t>
          </a:r>
        </a:p>
      </dgm:t>
    </dgm:pt>
    <dgm:pt modelId="{C86779A4-182C-4946-8EE5-190876B2AF73}" type="parTrans" cxnId="{8D946BCF-C424-4749-8493-A097414BB449}">
      <dgm:prSet/>
      <dgm:spPr/>
      <dgm:t>
        <a:bodyPr/>
        <a:lstStyle/>
        <a:p>
          <a:endParaRPr lang="en-US"/>
        </a:p>
      </dgm:t>
    </dgm:pt>
    <dgm:pt modelId="{70FF50D6-72C7-7648-B8E7-D01958C31326}" type="sibTrans" cxnId="{8D946BCF-C424-4749-8493-A097414BB449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5704AAC2-C576-3642-A5BA-E7583EB92BBE}">
      <dgm:prSet phldrT="[Text]" custT="1"/>
      <dgm:spPr>
        <a:solidFill>
          <a:srgbClr val="77C04F"/>
        </a:solidFill>
        <a:scene3d>
          <a:camera prst="orthographicFront"/>
          <a:lightRig rig="threePt" dir="t"/>
        </a:scene3d>
        <a:sp3d prstMaterial="plastic">
          <a:bevelT w="127000"/>
        </a:sp3d>
      </dgm:spPr>
      <dgm:t>
        <a:bodyPr/>
        <a:lstStyle/>
        <a:p>
          <a:endParaRPr lang="en-US" altLang="en-US" sz="1400" dirty="0" smtClean="0">
            <a:solidFill>
              <a:schemeClr val="tx1"/>
            </a:solidFill>
            <a:latin typeface="Avenir Next"/>
          </a:endParaRPr>
        </a:p>
        <a:p>
          <a:endParaRPr lang="en-US" altLang="en-US" sz="1400" dirty="0" smtClean="0">
            <a:solidFill>
              <a:schemeClr val="tx1"/>
            </a:solidFill>
            <a:latin typeface="Avenir Next"/>
          </a:endParaRPr>
        </a:p>
        <a:p>
          <a:endParaRPr lang="en-US" altLang="en-US" sz="1400" dirty="0" smtClean="0">
            <a:solidFill>
              <a:schemeClr val="tx1"/>
            </a:solidFill>
            <a:latin typeface="Avenir Next"/>
          </a:endParaRPr>
        </a:p>
        <a:p>
          <a:endParaRPr lang="en-US" altLang="en-US" sz="1400" dirty="0" smtClean="0">
            <a:solidFill>
              <a:schemeClr val="tx1"/>
            </a:solidFill>
            <a:latin typeface="Avenir Next"/>
          </a:endParaRPr>
        </a:p>
        <a:p>
          <a:endParaRPr lang="en-US" altLang="en-US" sz="1400" dirty="0" smtClean="0">
            <a:solidFill>
              <a:schemeClr val="tx1"/>
            </a:solidFill>
            <a:latin typeface="Avenir Next"/>
          </a:endParaRPr>
        </a:p>
        <a:p>
          <a:endParaRPr lang="en-US" altLang="en-US" sz="1400" dirty="0" smtClean="0">
            <a:solidFill>
              <a:schemeClr val="tx1"/>
            </a:solidFill>
            <a:latin typeface="Avenir Next"/>
          </a:endParaRPr>
        </a:p>
        <a:p>
          <a:endParaRPr lang="en-US" altLang="en-US" sz="1400" dirty="0" smtClean="0">
            <a:solidFill>
              <a:schemeClr val="tx1"/>
            </a:solidFill>
            <a:latin typeface="Avenir Next"/>
          </a:endParaRPr>
        </a:p>
        <a:p>
          <a:endParaRPr lang="en-US" altLang="en-US" sz="1400" dirty="0" smtClean="0">
            <a:solidFill>
              <a:schemeClr val="tx1"/>
            </a:solidFill>
            <a:latin typeface="Avenir Next"/>
          </a:endParaRP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  <a:p>
          <a:r>
            <a:rPr lang="en-US" altLang="en-US" sz="1800" dirty="0" smtClean="0">
              <a:solidFill>
                <a:schemeClr val="tx1"/>
              </a:solidFill>
              <a:latin typeface="Avenir Next"/>
            </a:rPr>
            <a:t>Get into groups of four</a:t>
          </a:r>
          <a:r>
            <a:rPr lang="en-US" altLang="en-US" sz="1800" dirty="0" smtClean="0">
              <a:solidFill>
                <a:srgbClr val="000000"/>
              </a:solidFill>
              <a:latin typeface="Avenir Next"/>
            </a:rPr>
            <a:t> </a:t>
          </a:r>
          <a:endParaRPr lang="en-US" altLang="en-US" sz="1400" dirty="0" smtClean="0">
            <a:solidFill>
              <a:schemeClr val="tx1"/>
            </a:solidFill>
            <a:latin typeface="Avenir Next"/>
          </a:endParaRPr>
        </a:p>
      </dgm:t>
    </dgm:pt>
    <dgm:pt modelId="{9A248A71-1AE2-C940-ABBE-7A5EC574B84B}" type="sibTrans" cxnId="{6E713335-61B0-DB41-AC5B-ED92E90623EE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75BA7BD1-4761-4047-A35D-0B00C56789BF}" type="parTrans" cxnId="{6E713335-61B0-DB41-AC5B-ED92E90623EE}">
      <dgm:prSet/>
      <dgm:spPr/>
      <dgm:t>
        <a:bodyPr/>
        <a:lstStyle/>
        <a:p>
          <a:endParaRPr lang="en-US"/>
        </a:p>
      </dgm:t>
    </dgm:pt>
    <dgm:pt modelId="{C3F58D40-CDFC-464D-B8C0-36C99A0650A2}">
      <dgm:prSet custT="1"/>
      <dgm:spPr>
        <a:solidFill>
          <a:srgbClr val="FF6600"/>
        </a:solidFill>
        <a:scene3d>
          <a:camera prst="orthographicFront"/>
          <a:lightRig rig="threePt" dir="t"/>
        </a:scene3d>
        <a:sp3d extrusionH="31750" prstMaterial="plastic">
          <a:bevelT w="114300"/>
        </a:sp3d>
      </dgm:spPr>
      <dgm:t>
        <a:bodyPr/>
        <a:lstStyle/>
        <a:p>
          <a:endParaRPr lang="en-US" altLang="en-US" sz="1600" dirty="0" smtClean="0">
            <a:solidFill>
              <a:schemeClr val="tx1"/>
            </a:solidFill>
            <a:latin typeface="Avenir Next"/>
          </a:endParaRPr>
        </a:p>
        <a:p>
          <a:endParaRPr lang="en-US" altLang="en-US" sz="1600" dirty="0" smtClean="0">
            <a:solidFill>
              <a:schemeClr val="tx1"/>
            </a:solidFill>
            <a:latin typeface="Avenir Next"/>
          </a:endParaRPr>
        </a:p>
        <a:p>
          <a:endParaRPr lang="en-US" altLang="en-US" sz="1600" dirty="0" smtClean="0">
            <a:solidFill>
              <a:schemeClr val="tx1"/>
            </a:solidFill>
            <a:latin typeface="Avenir Next"/>
          </a:endParaRPr>
        </a:p>
        <a:p>
          <a:endParaRPr lang="en-US" altLang="en-US" sz="1600" dirty="0" smtClean="0">
            <a:solidFill>
              <a:schemeClr val="tx1"/>
            </a:solidFill>
            <a:latin typeface="Avenir Next"/>
          </a:endParaRPr>
        </a:p>
        <a:p>
          <a:endParaRPr lang="en-US" altLang="en-US" sz="1600" dirty="0" smtClean="0">
            <a:solidFill>
              <a:schemeClr val="tx1"/>
            </a:solidFill>
            <a:latin typeface="Avenir Next"/>
          </a:endParaRPr>
        </a:p>
        <a:p>
          <a:endParaRPr lang="en-US" altLang="en-US" sz="1600" dirty="0" smtClean="0">
            <a:solidFill>
              <a:schemeClr val="tx1"/>
            </a:solidFill>
            <a:latin typeface="Avenir Next"/>
          </a:endParaRPr>
        </a:p>
        <a:p>
          <a:endParaRPr lang="en-US" altLang="en-US" sz="1600" dirty="0" smtClean="0">
            <a:solidFill>
              <a:schemeClr val="tx1"/>
            </a:solidFill>
            <a:latin typeface="Avenir Next"/>
          </a:endParaRP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  <a:p>
          <a:r>
            <a:rPr lang="en-US" altLang="en-US" sz="1800" dirty="0" smtClean="0">
              <a:solidFill>
                <a:schemeClr val="tx1"/>
              </a:solidFill>
              <a:latin typeface="Avenir Next"/>
            </a:rPr>
            <a:t>Use the design and materials to build the medical device as a team. </a:t>
          </a:r>
        </a:p>
        <a:p>
          <a:endParaRPr lang="en-US" altLang="en-US" sz="1800" dirty="0" smtClean="0">
            <a:solidFill>
              <a:schemeClr val="tx1"/>
            </a:solidFill>
            <a:latin typeface="Avenir Next"/>
          </a:endParaRPr>
        </a:p>
      </dgm:t>
    </dgm:pt>
    <dgm:pt modelId="{1EB5A0B9-702E-8349-9F18-8E709799F854}" type="parTrans" cxnId="{706AB631-F249-A94D-A5A0-287BA89C5CC1}">
      <dgm:prSet/>
      <dgm:spPr/>
      <dgm:t>
        <a:bodyPr/>
        <a:lstStyle/>
        <a:p>
          <a:endParaRPr lang="en-US"/>
        </a:p>
      </dgm:t>
    </dgm:pt>
    <dgm:pt modelId="{5CE9E28F-162D-9A4C-953E-9074E81AFDE6}" type="sibTrans" cxnId="{706AB631-F249-A94D-A5A0-287BA89C5CC1}">
      <dgm:prSet/>
      <dgm:spPr/>
      <dgm:t>
        <a:bodyPr/>
        <a:lstStyle/>
        <a:p>
          <a:endParaRPr lang="en-US"/>
        </a:p>
      </dgm:t>
    </dgm:pt>
    <dgm:pt modelId="{041D875E-A00D-5E46-80B8-2B93D94338C0}" type="pres">
      <dgm:prSet presAssocID="{5DA3D2D6-B424-B540-97F5-E05D5B9A6ADF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570D5C-7124-AC4F-8D95-79F6C8FBA452}" type="pres">
      <dgm:prSet presAssocID="{5DA3D2D6-B424-B540-97F5-E05D5B9A6ADF}" presName="comp1" presStyleCnt="0"/>
      <dgm:spPr/>
    </dgm:pt>
    <dgm:pt modelId="{08D0DF7F-5ABE-A54D-BC2B-8653BF500FC5}" type="pres">
      <dgm:prSet presAssocID="{5DA3D2D6-B424-B540-97F5-E05D5B9A6ADF}" presName="circle1" presStyleLbl="node1" presStyleIdx="0" presStyleCnt="5" custLinFactNeighborX="1948" custLinFactNeighborY="6494"/>
      <dgm:spPr/>
      <dgm:t>
        <a:bodyPr/>
        <a:lstStyle/>
        <a:p>
          <a:endParaRPr lang="en-US"/>
        </a:p>
      </dgm:t>
    </dgm:pt>
    <dgm:pt modelId="{9E2A4DB3-5E9A-BC4E-A0C8-CB8A0203533C}" type="pres">
      <dgm:prSet presAssocID="{5DA3D2D6-B424-B540-97F5-E05D5B9A6ADF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EBC5D4-EBAB-0D43-8A63-873CFA0FC1F4}" type="pres">
      <dgm:prSet presAssocID="{5DA3D2D6-B424-B540-97F5-E05D5B9A6ADF}" presName="comp2" presStyleCnt="0"/>
      <dgm:spPr/>
    </dgm:pt>
    <dgm:pt modelId="{58CE4036-D554-3948-BBB8-913FD916731D}" type="pres">
      <dgm:prSet presAssocID="{5DA3D2D6-B424-B540-97F5-E05D5B9A6ADF}" presName="circle2" presStyleLbl="node1" presStyleIdx="1" presStyleCnt="5" custLinFactNeighborX="1108" custLinFactNeighborY="0"/>
      <dgm:spPr/>
      <dgm:t>
        <a:bodyPr/>
        <a:lstStyle/>
        <a:p>
          <a:endParaRPr lang="en-US"/>
        </a:p>
      </dgm:t>
    </dgm:pt>
    <dgm:pt modelId="{3CF78B05-4E26-0B45-A843-65293BEB1690}" type="pres">
      <dgm:prSet presAssocID="{5DA3D2D6-B424-B540-97F5-E05D5B9A6ADF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0838A4-4BFC-9D43-B870-F7DAF5E5CF0C}" type="pres">
      <dgm:prSet presAssocID="{5DA3D2D6-B424-B540-97F5-E05D5B9A6ADF}" presName="comp3" presStyleCnt="0"/>
      <dgm:spPr/>
    </dgm:pt>
    <dgm:pt modelId="{171659EC-60F9-794D-AA66-4D19B48E1D21}" type="pres">
      <dgm:prSet presAssocID="{5DA3D2D6-B424-B540-97F5-E05D5B9A6ADF}" presName="circle3" presStyleLbl="node1" presStyleIdx="2" presStyleCnt="5" custLinFactNeighborX="1763" custLinFactNeighborY="0"/>
      <dgm:spPr/>
      <dgm:t>
        <a:bodyPr/>
        <a:lstStyle/>
        <a:p>
          <a:endParaRPr lang="en-US"/>
        </a:p>
      </dgm:t>
    </dgm:pt>
    <dgm:pt modelId="{767FB128-49E8-224A-A189-B83CE774692B}" type="pres">
      <dgm:prSet presAssocID="{5DA3D2D6-B424-B540-97F5-E05D5B9A6ADF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96070F-CF7B-154B-986A-A2EF2AF4B6F3}" type="pres">
      <dgm:prSet presAssocID="{5DA3D2D6-B424-B540-97F5-E05D5B9A6ADF}" presName="comp4" presStyleCnt="0"/>
      <dgm:spPr/>
    </dgm:pt>
    <dgm:pt modelId="{FD5CB7B5-C7E5-BB4D-925D-07777D54F4C1}" type="pres">
      <dgm:prSet presAssocID="{5DA3D2D6-B424-B540-97F5-E05D5B9A6ADF}" presName="circle4" presStyleLbl="node1" presStyleIdx="3" presStyleCnt="5" custScaleX="93626" custScaleY="93624" custLinFactNeighborX="1949" custLinFactNeighborY="3188"/>
      <dgm:spPr/>
      <dgm:t>
        <a:bodyPr/>
        <a:lstStyle/>
        <a:p>
          <a:endParaRPr lang="en-US"/>
        </a:p>
      </dgm:t>
    </dgm:pt>
    <dgm:pt modelId="{30654B26-0689-5F4C-A70C-097291CFB59C}" type="pres">
      <dgm:prSet presAssocID="{5DA3D2D6-B424-B540-97F5-E05D5B9A6ADF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39F796-85F0-C242-9DAD-01FA35CC586E}" type="pres">
      <dgm:prSet presAssocID="{5DA3D2D6-B424-B540-97F5-E05D5B9A6ADF}" presName="comp5" presStyleCnt="0"/>
      <dgm:spPr/>
    </dgm:pt>
    <dgm:pt modelId="{330AA85B-0AC4-DF48-A39F-D8D01BAE115D}" type="pres">
      <dgm:prSet presAssocID="{5DA3D2D6-B424-B540-97F5-E05D5B9A6ADF}" presName="circle5" presStyleLbl="node1" presStyleIdx="4" presStyleCnt="5" custLinFactNeighborX="4545" custLinFactNeighborY="0"/>
      <dgm:spPr/>
      <dgm:t>
        <a:bodyPr/>
        <a:lstStyle/>
        <a:p>
          <a:endParaRPr lang="en-US"/>
        </a:p>
      </dgm:t>
    </dgm:pt>
    <dgm:pt modelId="{7430A3B4-A762-EC44-869E-749D09289067}" type="pres">
      <dgm:prSet presAssocID="{5DA3D2D6-B424-B540-97F5-E05D5B9A6ADF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206704-537A-D346-A856-34E442B0B67D}" type="presOf" srcId="{E6C0FAFD-E545-C649-A2C8-7FFD43D41BA1}" destId="{58CE4036-D554-3948-BBB8-913FD916731D}" srcOrd="0" destOrd="3" presId="urn:microsoft.com/office/officeart/2005/8/layout/venn2"/>
    <dgm:cxn modelId="{435755E3-BB56-3640-90F5-C892C0BA3A6C}" type="presOf" srcId="{62EBC713-05FD-5544-8063-6DC75CAC36DD}" destId="{3CF78B05-4E26-0B45-A843-65293BEB1690}" srcOrd="1" destOrd="2" presId="urn:microsoft.com/office/officeart/2005/8/layout/venn2"/>
    <dgm:cxn modelId="{8D946BCF-C424-4749-8493-A097414BB449}" srcId="{5DA3D2D6-B424-B540-97F5-E05D5B9A6ADF}" destId="{91E3B9A9-CF79-CD43-A5FC-E04A9D5C4835}" srcOrd="4" destOrd="0" parTransId="{C86779A4-182C-4946-8EE5-190876B2AF73}" sibTransId="{70FF50D6-72C7-7648-B8E7-D01958C31326}"/>
    <dgm:cxn modelId="{CEB716CA-D309-AC45-9587-0AA62E66A30C}" type="presOf" srcId="{C3F58D40-CDFC-464D-B8C0-36C99A0650A2}" destId="{30654B26-0689-5F4C-A70C-097291CFB59C}" srcOrd="1" destOrd="0" presId="urn:microsoft.com/office/officeart/2005/8/layout/venn2"/>
    <dgm:cxn modelId="{057585BA-E1F2-D544-BCF6-8F532CA1171B}" type="presOf" srcId="{141B6073-0CDB-1D43-9AEB-C64D027AEF59}" destId="{58CE4036-D554-3948-BBB8-913FD916731D}" srcOrd="0" destOrd="0" presId="urn:microsoft.com/office/officeart/2005/8/layout/venn2"/>
    <dgm:cxn modelId="{23D69AEF-35B5-6843-BD8D-CAC459121301}" type="presOf" srcId="{B380055B-CA87-5543-81DA-8DE93E095331}" destId="{171659EC-60F9-794D-AA66-4D19B48E1D21}" srcOrd="0" destOrd="0" presId="urn:microsoft.com/office/officeart/2005/8/layout/venn2"/>
    <dgm:cxn modelId="{6E713335-61B0-DB41-AC5B-ED92E90623EE}" srcId="{5DA3D2D6-B424-B540-97F5-E05D5B9A6ADF}" destId="{5704AAC2-C576-3642-A5BA-E7583EB92BBE}" srcOrd="0" destOrd="0" parTransId="{75BA7BD1-4761-4047-A35D-0B00C56789BF}" sibTransId="{9A248A71-1AE2-C940-ABBE-7A5EC574B84B}"/>
    <dgm:cxn modelId="{957404E6-93B5-AD46-B271-51C13046B4EE}" srcId="{141B6073-0CDB-1D43-9AEB-C64D027AEF59}" destId="{2C36E9CF-D707-F54C-AD3C-1FCD9E9B659B}" srcOrd="0" destOrd="0" parTransId="{EBAC2DFB-93F1-BA4D-B3F6-E4DDAC8307F5}" sibTransId="{10D5B2F0-2D25-9E4A-9F7F-3A9E30758319}"/>
    <dgm:cxn modelId="{C8E652B3-2E49-C94C-9C24-CFF0C1ADFB64}" type="presOf" srcId="{91E3B9A9-CF79-CD43-A5FC-E04A9D5C4835}" destId="{7430A3B4-A762-EC44-869E-749D09289067}" srcOrd="1" destOrd="0" presId="urn:microsoft.com/office/officeart/2005/8/layout/venn2"/>
    <dgm:cxn modelId="{591991C2-E8EC-A149-A06B-6C935137FF2A}" type="presOf" srcId="{91E3B9A9-CF79-CD43-A5FC-E04A9D5C4835}" destId="{330AA85B-0AC4-DF48-A39F-D8D01BAE115D}" srcOrd="0" destOrd="0" presId="urn:microsoft.com/office/officeart/2005/8/layout/venn2"/>
    <dgm:cxn modelId="{C1D9F6F9-A2CD-3740-A47E-5C8D35A8F394}" srcId="{5DA3D2D6-B424-B540-97F5-E05D5B9A6ADF}" destId="{141B6073-0CDB-1D43-9AEB-C64D027AEF59}" srcOrd="1" destOrd="0" parTransId="{25C52666-52F4-0343-8816-6E0AA2B96ED7}" sibTransId="{AB1C7F03-61AA-4C48-BBC0-A747D1255A0B}"/>
    <dgm:cxn modelId="{F6E4A110-53EE-624B-A64A-D2E1BDF1B990}" type="presOf" srcId="{E6C0FAFD-E545-C649-A2C8-7FFD43D41BA1}" destId="{3CF78B05-4E26-0B45-A843-65293BEB1690}" srcOrd="1" destOrd="3" presId="urn:microsoft.com/office/officeart/2005/8/layout/venn2"/>
    <dgm:cxn modelId="{195733F1-2AB2-8543-B538-778CE92F5130}" type="presOf" srcId="{DBED790E-E35F-1749-9786-984F6EB77128}" destId="{58CE4036-D554-3948-BBB8-913FD916731D}" srcOrd="0" destOrd="4" presId="urn:microsoft.com/office/officeart/2005/8/layout/venn2"/>
    <dgm:cxn modelId="{7EDCBA6F-9196-BA4D-ADBF-E9F07B7EF009}" srcId="{141B6073-0CDB-1D43-9AEB-C64D027AEF59}" destId="{DBED790E-E35F-1749-9786-984F6EB77128}" srcOrd="3" destOrd="0" parTransId="{2412DAAF-7232-0845-8AA5-E123680FD260}" sibTransId="{8DBFB264-244D-1A4C-A903-8A8477F3848E}"/>
    <dgm:cxn modelId="{1A241927-755C-C44C-86F8-60540180A9D6}" type="presOf" srcId="{2C36E9CF-D707-F54C-AD3C-1FCD9E9B659B}" destId="{58CE4036-D554-3948-BBB8-913FD916731D}" srcOrd="0" destOrd="1" presId="urn:microsoft.com/office/officeart/2005/8/layout/venn2"/>
    <dgm:cxn modelId="{3C091988-C6C0-1C43-9525-3F836361DCCD}" type="presOf" srcId="{141B6073-0CDB-1D43-9AEB-C64D027AEF59}" destId="{3CF78B05-4E26-0B45-A843-65293BEB1690}" srcOrd="1" destOrd="0" presId="urn:microsoft.com/office/officeart/2005/8/layout/venn2"/>
    <dgm:cxn modelId="{96781934-178E-AB48-AE3E-681F1693C3CB}" srcId="{141B6073-0CDB-1D43-9AEB-C64D027AEF59}" destId="{E6C0FAFD-E545-C649-A2C8-7FFD43D41BA1}" srcOrd="2" destOrd="0" parTransId="{C43E9EAF-F00E-CF4B-A039-8A90C33CA15B}" sibTransId="{3BC2BDAC-8569-214C-9AE0-63E2B8BE87A7}"/>
    <dgm:cxn modelId="{F55E97D1-9A2A-114D-8F21-A0A376F93360}" type="presOf" srcId="{5704AAC2-C576-3642-A5BA-E7583EB92BBE}" destId="{08D0DF7F-5ABE-A54D-BC2B-8653BF500FC5}" srcOrd="0" destOrd="0" presId="urn:microsoft.com/office/officeart/2005/8/layout/venn2"/>
    <dgm:cxn modelId="{922106E8-9CC4-474B-AC39-F2D997329E94}" type="presOf" srcId="{DBED790E-E35F-1749-9786-984F6EB77128}" destId="{3CF78B05-4E26-0B45-A843-65293BEB1690}" srcOrd="1" destOrd="4" presId="urn:microsoft.com/office/officeart/2005/8/layout/venn2"/>
    <dgm:cxn modelId="{3DCD02CD-E3FE-C540-9B65-F4909C7D735A}" type="presOf" srcId="{B380055B-CA87-5543-81DA-8DE93E095331}" destId="{767FB128-49E8-224A-A189-B83CE774692B}" srcOrd="1" destOrd="0" presId="urn:microsoft.com/office/officeart/2005/8/layout/venn2"/>
    <dgm:cxn modelId="{A75666C6-37F1-614F-B8E7-C51A53DE7CB3}" type="presOf" srcId="{2C36E9CF-D707-F54C-AD3C-1FCD9E9B659B}" destId="{3CF78B05-4E26-0B45-A843-65293BEB1690}" srcOrd="1" destOrd="1" presId="urn:microsoft.com/office/officeart/2005/8/layout/venn2"/>
    <dgm:cxn modelId="{DB9959AA-5D3C-9B46-9A40-A07028B4AD99}" type="presOf" srcId="{5704AAC2-C576-3642-A5BA-E7583EB92BBE}" destId="{9E2A4DB3-5E9A-BC4E-A0C8-CB8A0203533C}" srcOrd="1" destOrd="0" presId="urn:microsoft.com/office/officeart/2005/8/layout/venn2"/>
    <dgm:cxn modelId="{66D2AAF9-1695-8D45-93F4-10EB9AA4B0BC}" type="presOf" srcId="{5DA3D2D6-B424-B540-97F5-E05D5B9A6ADF}" destId="{041D875E-A00D-5E46-80B8-2B93D94338C0}" srcOrd="0" destOrd="0" presId="urn:microsoft.com/office/officeart/2005/8/layout/venn2"/>
    <dgm:cxn modelId="{D627CF40-3D78-324F-BA96-80FA0159F570}" type="presOf" srcId="{C3F58D40-CDFC-464D-B8C0-36C99A0650A2}" destId="{FD5CB7B5-C7E5-BB4D-925D-07777D54F4C1}" srcOrd="0" destOrd="0" presId="urn:microsoft.com/office/officeart/2005/8/layout/venn2"/>
    <dgm:cxn modelId="{1B21C810-65C3-224E-84C2-D50D6AF6DD9A}" srcId="{5DA3D2D6-B424-B540-97F5-E05D5B9A6ADF}" destId="{B380055B-CA87-5543-81DA-8DE93E095331}" srcOrd="2" destOrd="0" parTransId="{4D82DA98-ED4E-1C44-94BD-F08BCB438110}" sibTransId="{1A5D6CEB-3E13-4041-91A7-20C71C09EDF5}"/>
    <dgm:cxn modelId="{61A71303-2EFD-494E-8CD7-32D49723A0D8}" type="presOf" srcId="{62EBC713-05FD-5544-8063-6DC75CAC36DD}" destId="{58CE4036-D554-3948-BBB8-913FD916731D}" srcOrd="0" destOrd="2" presId="urn:microsoft.com/office/officeart/2005/8/layout/venn2"/>
    <dgm:cxn modelId="{706AB631-F249-A94D-A5A0-287BA89C5CC1}" srcId="{5DA3D2D6-B424-B540-97F5-E05D5B9A6ADF}" destId="{C3F58D40-CDFC-464D-B8C0-36C99A0650A2}" srcOrd="3" destOrd="0" parTransId="{1EB5A0B9-702E-8349-9F18-8E709799F854}" sibTransId="{5CE9E28F-162D-9A4C-953E-9074E81AFDE6}"/>
    <dgm:cxn modelId="{F1AA109C-8C92-BF45-AE81-4AD133758390}" srcId="{141B6073-0CDB-1D43-9AEB-C64D027AEF59}" destId="{62EBC713-05FD-5544-8063-6DC75CAC36DD}" srcOrd="1" destOrd="0" parTransId="{39433F36-4207-4D42-B575-4EF40721B577}" sibTransId="{C1FF673A-BB1E-4E49-BBE4-B2B5885D874F}"/>
    <dgm:cxn modelId="{E9D3A69E-E7C9-6646-93E5-9FB6DBC37E4B}" type="presParOf" srcId="{041D875E-A00D-5E46-80B8-2B93D94338C0}" destId="{95570D5C-7124-AC4F-8D95-79F6C8FBA452}" srcOrd="0" destOrd="0" presId="urn:microsoft.com/office/officeart/2005/8/layout/venn2"/>
    <dgm:cxn modelId="{3D2F6CE9-BAA7-3C4A-96E1-93B27F0C3F14}" type="presParOf" srcId="{95570D5C-7124-AC4F-8D95-79F6C8FBA452}" destId="{08D0DF7F-5ABE-A54D-BC2B-8653BF500FC5}" srcOrd="0" destOrd="0" presId="urn:microsoft.com/office/officeart/2005/8/layout/venn2"/>
    <dgm:cxn modelId="{1E19ABE3-7EAF-9541-9AC9-A37896F52535}" type="presParOf" srcId="{95570D5C-7124-AC4F-8D95-79F6C8FBA452}" destId="{9E2A4DB3-5E9A-BC4E-A0C8-CB8A0203533C}" srcOrd="1" destOrd="0" presId="urn:microsoft.com/office/officeart/2005/8/layout/venn2"/>
    <dgm:cxn modelId="{865ECC93-8B72-AB46-A78D-33D711BB3832}" type="presParOf" srcId="{041D875E-A00D-5E46-80B8-2B93D94338C0}" destId="{3FEBC5D4-EBAB-0D43-8A63-873CFA0FC1F4}" srcOrd="1" destOrd="0" presId="urn:microsoft.com/office/officeart/2005/8/layout/venn2"/>
    <dgm:cxn modelId="{24C32102-E34E-124F-80B7-12DE25C561F3}" type="presParOf" srcId="{3FEBC5D4-EBAB-0D43-8A63-873CFA0FC1F4}" destId="{58CE4036-D554-3948-BBB8-913FD916731D}" srcOrd="0" destOrd="0" presId="urn:microsoft.com/office/officeart/2005/8/layout/venn2"/>
    <dgm:cxn modelId="{2DC8589F-9402-1A42-A4CE-9D74DF12AB20}" type="presParOf" srcId="{3FEBC5D4-EBAB-0D43-8A63-873CFA0FC1F4}" destId="{3CF78B05-4E26-0B45-A843-65293BEB1690}" srcOrd="1" destOrd="0" presId="urn:microsoft.com/office/officeart/2005/8/layout/venn2"/>
    <dgm:cxn modelId="{26AD1C20-7544-414B-8AF5-58A16A674965}" type="presParOf" srcId="{041D875E-A00D-5E46-80B8-2B93D94338C0}" destId="{240838A4-4BFC-9D43-B870-F7DAF5E5CF0C}" srcOrd="2" destOrd="0" presId="urn:microsoft.com/office/officeart/2005/8/layout/venn2"/>
    <dgm:cxn modelId="{80897188-3D1C-4E43-A2A0-071DCDE7EA48}" type="presParOf" srcId="{240838A4-4BFC-9D43-B870-F7DAF5E5CF0C}" destId="{171659EC-60F9-794D-AA66-4D19B48E1D21}" srcOrd="0" destOrd="0" presId="urn:microsoft.com/office/officeart/2005/8/layout/venn2"/>
    <dgm:cxn modelId="{3ADA4D44-BE43-4141-BBD5-D5E43EBD9BDD}" type="presParOf" srcId="{240838A4-4BFC-9D43-B870-F7DAF5E5CF0C}" destId="{767FB128-49E8-224A-A189-B83CE774692B}" srcOrd="1" destOrd="0" presId="urn:microsoft.com/office/officeart/2005/8/layout/venn2"/>
    <dgm:cxn modelId="{C6C2A9BA-8004-C647-A2AB-8B132E2E1F58}" type="presParOf" srcId="{041D875E-A00D-5E46-80B8-2B93D94338C0}" destId="{DF96070F-CF7B-154B-986A-A2EF2AF4B6F3}" srcOrd="3" destOrd="0" presId="urn:microsoft.com/office/officeart/2005/8/layout/venn2"/>
    <dgm:cxn modelId="{615FAB8F-3A43-D445-ACB2-420A30C58CBA}" type="presParOf" srcId="{DF96070F-CF7B-154B-986A-A2EF2AF4B6F3}" destId="{FD5CB7B5-C7E5-BB4D-925D-07777D54F4C1}" srcOrd="0" destOrd="0" presId="urn:microsoft.com/office/officeart/2005/8/layout/venn2"/>
    <dgm:cxn modelId="{A58DA82E-08EB-0B4F-8799-72E0F82A63F1}" type="presParOf" srcId="{DF96070F-CF7B-154B-986A-A2EF2AF4B6F3}" destId="{30654B26-0689-5F4C-A70C-097291CFB59C}" srcOrd="1" destOrd="0" presId="urn:microsoft.com/office/officeart/2005/8/layout/venn2"/>
    <dgm:cxn modelId="{914F1E67-5D1D-1940-A77D-19E03D16A52E}" type="presParOf" srcId="{041D875E-A00D-5E46-80B8-2B93D94338C0}" destId="{5639F796-85F0-C242-9DAD-01FA35CC586E}" srcOrd="4" destOrd="0" presId="urn:microsoft.com/office/officeart/2005/8/layout/venn2"/>
    <dgm:cxn modelId="{43E5F0DA-6537-744B-892E-527A44CBEDA3}" type="presParOf" srcId="{5639F796-85F0-C242-9DAD-01FA35CC586E}" destId="{330AA85B-0AC4-DF48-A39F-D8D01BAE115D}" srcOrd="0" destOrd="0" presId="urn:microsoft.com/office/officeart/2005/8/layout/venn2"/>
    <dgm:cxn modelId="{6DB887C7-556E-6F47-969A-78919C02906D}" type="presParOf" srcId="{5639F796-85F0-C242-9DAD-01FA35CC586E}" destId="{7430A3B4-A762-EC44-869E-749D09289067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F47066-D674-D742-B948-82CE33418F22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</dgm:pt>
    <dgm:pt modelId="{B42C3AE2-090C-8F40-A06C-1835779E00E9}">
      <dgm:prSet phldrT="[Text]"/>
      <dgm:spPr>
        <a:solidFill>
          <a:srgbClr val="FF6600"/>
        </a:solidFill>
        <a:effectLst>
          <a:glow rad="139700">
            <a:schemeClr val="tx1">
              <a:lumMod val="95000"/>
              <a:alpha val="75000"/>
            </a:schemeClr>
          </a:glow>
        </a:effectLst>
        <a:scene3d>
          <a:camera prst="orthographicFront"/>
          <a:lightRig rig="threePt" dir="t"/>
        </a:scene3d>
        <a:sp3d>
          <a:bevelT w="152400"/>
        </a:sp3d>
      </dgm:spPr>
      <dgm:t>
        <a:bodyPr/>
        <a:lstStyle/>
        <a:p>
          <a:r>
            <a:rPr lang="en-IE" altLang="en-US" b="1" i="0" dirty="0" smtClean="0">
              <a:latin typeface="Avenir Next"/>
              <a:cs typeface="Arial" pitchFamily="34" charset="0"/>
            </a:rPr>
            <a:t>Person 1</a:t>
          </a:r>
        </a:p>
        <a:p>
          <a:r>
            <a:rPr lang="en-IE" altLang="en-US" dirty="0" smtClean="0">
              <a:latin typeface="Avenir Next"/>
              <a:cs typeface="Arial" pitchFamily="34" charset="0"/>
            </a:rPr>
            <a:t>1</a:t>
          </a:r>
          <a:r>
            <a:rPr lang="en-IE" altLang="en-US" baseline="30000" dirty="0" smtClean="0">
              <a:latin typeface="Avenir Next"/>
              <a:cs typeface="Arial" pitchFamily="34" charset="0"/>
            </a:rPr>
            <a:t>st</a:t>
          </a:r>
          <a:r>
            <a:rPr lang="en-IE" altLang="en-US" dirty="0" smtClean="0">
              <a:latin typeface="Avenir Next"/>
              <a:cs typeface="Arial" pitchFamily="34" charset="0"/>
            </a:rPr>
            <a:t> Part of catheter </a:t>
          </a:r>
          <a:endParaRPr lang="en-US" dirty="0">
            <a:latin typeface="Avenir Next"/>
          </a:endParaRPr>
        </a:p>
      </dgm:t>
    </dgm:pt>
    <dgm:pt modelId="{9DCDF99C-5C87-7F42-B1FE-1661BE378BB4}" type="parTrans" cxnId="{FA8C80FA-7BD6-9D48-9117-C441B5DB45AA}">
      <dgm:prSet/>
      <dgm:spPr/>
      <dgm:t>
        <a:bodyPr/>
        <a:lstStyle/>
        <a:p>
          <a:endParaRPr lang="en-US"/>
        </a:p>
      </dgm:t>
    </dgm:pt>
    <dgm:pt modelId="{FADED400-3145-E04C-B553-E9D6E7A08ED7}" type="sibTrans" cxnId="{FA8C80FA-7BD6-9D48-9117-C441B5DB45AA}">
      <dgm:prSet/>
      <dgm:spPr>
        <a:solidFill>
          <a:srgbClr val="FF6600"/>
        </a:solidFill>
      </dgm:spPr>
      <dgm:t>
        <a:bodyPr/>
        <a:lstStyle/>
        <a:p>
          <a:endParaRPr lang="en-US"/>
        </a:p>
      </dgm:t>
    </dgm:pt>
    <dgm:pt modelId="{382AB84B-C4CE-614B-BF27-4F333432E45E}">
      <dgm:prSet phldrT="[Text]"/>
      <dgm:spPr>
        <a:solidFill>
          <a:srgbClr val="3366FF"/>
        </a:solidFill>
        <a:scene3d>
          <a:camera prst="orthographicFront"/>
          <a:lightRig rig="threePt" dir="t"/>
        </a:scene3d>
        <a:sp3d>
          <a:bevelT w="152400"/>
        </a:sp3d>
      </dgm:spPr>
      <dgm:t>
        <a:bodyPr/>
        <a:lstStyle/>
        <a:p>
          <a:r>
            <a:rPr lang="en-IE" altLang="en-US" b="1" i="0" dirty="0" smtClean="0">
              <a:latin typeface="Avenir Next"/>
              <a:cs typeface="Arial" pitchFamily="34" charset="0"/>
            </a:rPr>
            <a:t>Person 2</a:t>
          </a:r>
        </a:p>
        <a:p>
          <a:r>
            <a:rPr lang="en-IE" altLang="en-US" dirty="0" smtClean="0">
              <a:latin typeface="Avenir Next"/>
              <a:cs typeface="Arial" pitchFamily="34" charset="0"/>
            </a:rPr>
            <a:t>2</a:t>
          </a:r>
          <a:r>
            <a:rPr lang="en-IE" altLang="en-US" baseline="30000" dirty="0" smtClean="0">
              <a:latin typeface="Avenir Next"/>
              <a:cs typeface="Arial" pitchFamily="34" charset="0"/>
            </a:rPr>
            <a:t>nd</a:t>
          </a:r>
          <a:r>
            <a:rPr lang="en-IE" altLang="en-US" dirty="0" smtClean="0">
              <a:latin typeface="Avenir Next"/>
              <a:cs typeface="Arial" pitchFamily="34" charset="0"/>
            </a:rPr>
            <a:t> Part of catheter </a:t>
          </a:r>
          <a:endParaRPr lang="en-US" dirty="0">
            <a:latin typeface="Avenir Next"/>
          </a:endParaRPr>
        </a:p>
      </dgm:t>
    </dgm:pt>
    <dgm:pt modelId="{AA76CFA0-92D7-D042-BB80-F8DAA1602C8E}" type="parTrans" cxnId="{4EB523D1-4A21-E044-96A4-5E9E8BAFDADF}">
      <dgm:prSet/>
      <dgm:spPr/>
      <dgm:t>
        <a:bodyPr/>
        <a:lstStyle/>
        <a:p>
          <a:endParaRPr lang="en-US"/>
        </a:p>
      </dgm:t>
    </dgm:pt>
    <dgm:pt modelId="{D6246185-DA22-6642-8E80-E6679C423F9E}" type="sibTrans" cxnId="{4EB523D1-4A21-E044-96A4-5E9E8BAFDADF}">
      <dgm:prSet/>
      <dgm:spPr>
        <a:solidFill>
          <a:srgbClr val="3366FF"/>
        </a:solidFill>
      </dgm:spPr>
      <dgm:t>
        <a:bodyPr/>
        <a:lstStyle/>
        <a:p>
          <a:endParaRPr lang="en-US"/>
        </a:p>
      </dgm:t>
    </dgm:pt>
    <dgm:pt modelId="{1B205CB7-8483-D24E-8C1A-520BFD33BA15}">
      <dgm:prSet phldrT="[Text]"/>
      <dgm:spPr>
        <a:solidFill>
          <a:srgbClr val="FF0000"/>
        </a:solidFill>
        <a:scene3d>
          <a:camera prst="orthographicFront"/>
          <a:lightRig rig="threePt" dir="t"/>
        </a:scene3d>
        <a:sp3d>
          <a:bevelT w="152400"/>
        </a:sp3d>
      </dgm:spPr>
      <dgm:t>
        <a:bodyPr/>
        <a:lstStyle/>
        <a:p>
          <a:r>
            <a:rPr lang="en-IE" altLang="en-US" b="1" i="0" dirty="0" smtClean="0">
              <a:latin typeface="Avenir Next"/>
              <a:cs typeface="Arial" pitchFamily="34" charset="0"/>
            </a:rPr>
            <a:t>Person 3</a:t>
          </a:r>
        </a:p>
        <a:p>
          <a:r>
            <a:rPr lang="en-IE" altLang="en-US" dirty="0" smtClean="0">
              <a:latin typeface="Avenir Next"/>
              <a:cs typeface="Arial" pitchFamily="34" charset="0"/>
            </a:rPr>
            <a:t>Balloon</a:t>
          </a:r>
          <a:endParaRPr lang="en-US" dirty="0">
            <a:latin typeface="Avenir Next"/>
          </a:endParaRPr>
        </a:p>
      </dgm:t>
    </dgm:pt>
    <dgm:pt modelId="{02743558-6CB8-5147-B8EA-86585FA72286}" type="parTrans" cxnId="{AB99450D-8B7C-AD44-B702-CA485A30C724}">
      <dgm:prSet/>
      <dgm:spPr/>
      <dgm:t>
        <a:bodyPr/>
        <a:lstStyle/>
        <a:p>
          <a:endParaRPr lang="en-US"/>
        </a:p>
      </dgm:t>
    </dgm:pt>
    <dgm:pt modelId="{D6D46117-B93A-2F4F-B364-DD3922CDE200}" type="sibTrans" cxnId="{AB99450D-8B7C-AD44-B702-CA485A30C724}">
      <dgm:prSet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F885FECB-A05D-624B-8B45-6A526354E2FC}">
      <dgm:prSet phldrT="[Text]"/>
      <dgm:spPr>
        <a:solidFill>
          <a:schemeClr val="accent6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52400"/>
        </a:sp3d>
      </dgm:spPr>
      <dgm:t>
        <a:bodyPr/>
        <a:lstStyle/>
        <a:p>
          <a:r>
            <a:rPr lang="en-IE" altLang="en-US" b="1" i="0" dirty="0" smtClean="0">
              <a:latin typeface="Avenir Next"/>
              <a:cs typeface="Arial" pitchFamily="34" charset="0"/>
            </a:rPr>
            <a:t>Person 4</a:t>
          </a:r>
        </a:p>
        <a:p>
          <a:r>
            <a:rPr lang="en-IE" altLang="en-US" dirty="0" smtClean="0">
              <a:latin typeface="Avenir Next"/>
              <a:cs typeface="Arial" pitchFamily="34" charset="0"/>
            </a:rPr>
            <a:t>Stent</a:t>
          </a:r>
          <a:endParaRPr lang="en-US" dirty="0">
            <a:latin typeface="Avenir Next"/>
          </a:endParaRPr>
        </a:p>
      </dgm:t>
    </dgm:pt>
    <dgm:pt modelId="{14A1181D-9F3A-DB48-B4DA-0963945B24E1}" type="parTrans" cxnId="{0AD36D0C-9D94-324E-BF06-2B565E06458F}">
      <dgm:prSet/>
      <dgm:spPr/>
      <dgm:t>
        <a:bodyPr/>
        <a:lstStyle/>
        <a:p>
          <a:endParaRPr lang="en-US"/>
        </a:p>
      </dgm:t>
    </dgm:pt>
    <dgm:pt modelId="{23106774-D65C-AE42-B4F5-0530AA23BF81}" type="sibTrans" cxnId="{0AD36D0C-9D94-324E-BF06-2B565E06458F}">
      <dgm:prSet/>
      <dgm:spPr/>
      <dgm:t>
        <a:bodyPr/>
        <a:lstStyle/>
        <a:p>
          <a:endParaRPr lang="en-US"/>
        </a:p>
      </dgm:t>
    </dgm:pt>
    <dgm:pt modelId="{F88924D1-7B81-2D42-B80F-F66E0B99539D}" type="pres">
      <dgm:prSet presAssocID="{B4F47066-D674-D742-B948-82CE33418F22}" presName="CompostProcess" presStyleCnt="0">
        <dgm:presLayoutVars>
          <dgm:dir/>
          <dgm:resizeHandles val="exact"/>
        </dgm:presLayoutVars>
      </dgm:prSet>
      <dgm:spPr/>
    </dgm:pt>
    <dgm:pt modelId="{5E96F4CE-0E77-0C43-97FF-86E91FAEAEBE}" type="pres">
      <dgm:prSet presAssocID="{B4F47066-D674-D742-B948-82CE33418F22}" presName="arrow" presStyleLbl="bgShp" presStyleIdx="0" presStyleCnt="1"/>
      <dgm:spPr>
        <a:solidFill>
          <a:srgbClr val="1DD3ED"/>
        </a:solidFill>
        <a:effectLst>
          <a:glow rad="165100">
            <a:srgbClr val="1DD3ED">
              <a:alpha val="67000"/>
            </a:srgbClr>
          </a:glow>
          <a:softEdge rad="114300"/>
        </a:effectLst>
      </dgm:spPr>
    </dgm:pt>
    <dgm:pt modelId="{6CBC146D-95DA-D045-8EBB-07D3E2DD7CE1}" type="pres">
      <dgm:prSet presAssocID="{B4F47066-D674-D742-B948-82CE33418F22}" presName="linearProcess" presStyleCnt="0"/>
      <dgm:spPr/>
    </dgm:pt>
    <dgm:pt modelId="{493590B9-9503-1E45-A44F-5BBED7B1ED91}" type="pres">
      <dgm:prSet presAssocID="{B42C3AE2-090C-8F40-A06C-1835779E00E9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B1234B-0A77-A541-B8D4-036470EA4CB0}" type="pres">
      <dgm:prSet presAssocID="{FADED400-3145-E04C-B553-E9D6E7A08ED7}" presName="sibTrans" presStyleCnt="0"/>
      <dgm:spPr/>
    </dgm:pt>
    <dgm:pt modelId="{0468719F-BA8E-B547-B001-37A8BE5977C7}" type="pres">
      <dgm:prSet presAssocID="{382AB84B-C4CE-614B-BF27-4F333432E45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C1856F-6104-0E43-A024-52B42D57F577}" type="pres">
      <dgm:prSet presAssocID="{D6246185-DA22-6642-8E80-E6679C423F9E}" presName="sibTrans" presStyleCnt="0"/>
      <dgm:spPr/>
    </dgm:pt>
    <dgm:pt modelId="{F3E58FC0-C4A7-3C4A-8066-C58F00C80495}" type="pres">
      <dgm:prSet presAssocID="{1B205CB7-8483-D24E-8C1A-520BFD33BA1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6D2F0-3352-FA44-B559-3229BDA058C1}" type="pres">
      <dgm:prSet presAssocID="{D6D46117-B93A-2F4F-B364-DD3922CDE200}" presName="sibTrans" presStyleCnt="0"/>
      <dgm:spPr/>
    </dgm:pt>
    <dgm:pt modelId="{2E28F485-153D-5A4C-8957-A2DC0F359A39}" type="pres">
      <dgm:prSet presAssocID="{F885FECB-A05D-624B-8B45-6A526354E2F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8C80FA-7BD6-9D48-9117-C441B5DB45AA}" srcId="{B4F47066-D674-D742-B948-82CE33418F22}" destId="{B42C3AE2-090C-8F40-A06C-1835779E00E9}" srcOrd="0" destOrd="0" parTransId="{9DCDF99C-5C87-7F42-B1FE-1661BE378BB4}" sibTransId="{FADED400-3145-E04C-B553-E9D6E7A08ED7}"/>
    <dgm:cxn modelId="{AB99450D-8B7C-AD44-B702-CA485A30C724}" srcId="{B4F47066-D674-D742-B948-82CE33418F22}" destId="{1B205CB7-8483-D24E-8C1A-520BFD33BA15}" srcOrd="2" destOrd="0" parTransId="{02743558-6CB8-5147-B8EA-86585FA72286}" sibTransId="{D6D46117-B93A-2F4F-B364-DD3922CDE200}"/>
    <dgm:cxn modelId="{4EB523D1-4A21-E044-96A4-5E9E8BAFDADF}" srcId="{B4F47066-D674-D742-B948-82CE33418F22}" destId="{382AB84B-C4CE-614B-BF27-4F333432E45E}" srcOrd="1" destOrd="0" parTransId="{AA76CFA0-92D7-D042-BB80-F8DAA1602C8E}" sibTransId="{D6246185-DA22-6642-8E80-E6679C423F9E}"/>
    <dgm:cxn modelId="{CF0407D8-BE0C-064E-A65E-234D290FCE69}" type="presOf" srcId="{B4F47066-D674-D742-B948-82CE33418F22}" destId="{F88924D1-7B81-2D42-B80F-F66E0B99539D}" srcOrd="0" destOrd="0" presId="urn:microsoft.com/office/officeart/2005/8/layout/hProcess9"/>
    <dgm:cxn modelId="{42CB9025-AC2E-A541-A6BD-7358B4767907}" type="presOf" srcId="{382AB84B-C4CE-614B-BF27-4F333432E45E}" destId="{0468719F-BA8E-B547-B001-37A8BE5977C7}" srcOrd="0" destOrd="0" presId="urn:microsoft.com/office/officeart/2005/8/layout/hProcess9"/>
    <dgm:cxn modelId="{775F7975-180A-BB49-B0F5-83359D383738}" type="presOf" srcId="{B42C3AE2-090C-8F40-A06C-1835779E00E9}" destId="{493590B9-9503-1E45-A44F-5BBED7B1ED91}" srcOrd="0" destOrd="0" presId="urn:microsoft.com/office/officeart/2005/8/layout/hProcess9"/>
    <dgm:cxn modelId="{5C5E2985-06F9-1B4C-9319-ECBAF2D17479}" type="presOf" srcId="{1B205CB7-8483-D24E-8C1A-520BFD33BA15}" destId="{F3E58FC0-C4A7-3C4A-8066-C58F00C80495}" srcOrd="0" destOrd="0" presId="urn:microsoft.com/office/officeart/2005/8/layout/hProcess9"/>
    <dgm:cxn modelId="{C072D0F8-8E09-9F4C-9585-D05FEFF9AC5B}" type="presOf" srcId="{F885FECB-A05D-624B-8B45-6A526354E2FC}" destId="{2E28F485-153D-5A4C-8957-A2DC0F359A39}" srcOrd="0" destOrd="0" presId="urn:microsoft.com/office/officeart/2005/8/layout/hProcess9"/>
    <dgm:cxn modelId="{0AD36D0C-9D94-324E-BF06-2B565E06458F}" srcId="{B4F47066-D674-D742-B948-82CE33418F22}" destId="{F885FECB-A05D-624B-8B45-6A526354E2FC}" srcOrd="3" destOrd="0" parTransId="{14A1181D-9F3A-DB48-B4DA-0963945B24E1}" sibTransId="{23106774-D65C-AE42-B4F5-0530AA23BF81}"/>
    <dgm:cxn modelId="{1329B465-78D4-3943-9CC4-81168AB4F734}" type="presParOf" srcId="{F88924D1-7B81-2D42-B80F-F66E0B99539D}" destId="{5E96F4CE-0E77-0C43-97FF-86E91FAEAEBE}" srcOrd="0" destOrd="0" presId="urn:microsoft.com/office/officeart/2005/8/layout/hProcess9"/>
    <dgm:cxn modelId="{9ABC7BFE-E8DA-5F43-925C-C0B783C74CC3}" type="presParOf" srcId="{F88924D1-7B81-2D42-B80F-F66E0B99539D}" destId="{6CBC146D-95DA-D045-8EBB-07D3E2DD7CE1}" srcOrd="1" destOrd="0" presId="urn:microsoft.com/office/officeart/2005/8/layout/hProcess9"/>
    <dgm:cxn modelId="{D1C054BA-3A14-1943-9665-BD04BBF595D6}" type="presParOf" srcId="{6CBC146D-95DA-D045-8EBB-07D3E2DD7CE1}" destId="{493590B9-9503-1E45-A44F-5BBED7B1ED91}" srcOrd="0" destOrd="0" presId="urn:microsoft.com/office/officeart/2005/8/layout/hProcess9"/>
    <dgm:cxn modelId="{2432F59E-893F-734A-A8BB-3B73480972EA}" type="presParOf" srcId="{6CBC146D-95DA-D045-8EBB-07D3E2DD7CE1}" destId="{C4B1234B-0A77-A541-B8D4-036470EA4CB0}" srcOrd="1" destOrd="0" presId="urn:microsoft.com/office/officeart/2005/8/layout/hProcess9"/>
    <dgm:cxn modelId="{D0EF95DF-4554-474B-BE37-66059542A512}" type="presParOf" srcId="{6CBC146D-95DA-D045-8EBB-07D3E2DD7CE1}" destId="{0468719F-BA8E-B547-B001-37A8BE5977C7}" srcOrd="2" destOrd="0" presId="urn:microsoft.com/office/officeart/2005/8/layout/hProcess9"/>
    <dgm:cxn modelId="{6E89AF30-80DA-0C46-A082-40164A466A44}" type="presParOf" srcId="{6CBC146D-95DA-D045-8EBB-07D3E2DD7CE1}" destId="{32C1856F-6104-0E43-A024-52B42D57F577}" srcOrd="3" destOrd="0" presId="urn:microsoft.com/office/officeart/2005/8/layout/hProcess9"/>
    <dgm:cxn modelId="{275DA59A-E2B0-9F4D-8B71-479864D4AA08}" type="presParOf" srcId="{6CBC146D-95DA-D045-8EBB-07D3E2DD7CE1}" destId="{F3E58FC0-C4A7-3C4A-8066-C58F00C80495}" srcOrd="4" destOrd="0" presId="urn:microsoft.com/office/officeart/2005/8/layout/hProcess9"/>
    <dgm:cxn modelId="{0EFED2CB-ED8F-A344-8B89-5526726EDA36}" type="presParOf" srcId="{6CBC146D-95DA-D045-8EBB-07D3E2DD7CE1}" destId="{9CA6D2F0-3352-FA44-B559-3229BDA058C1}" srcOrd="5" destOrd="0" presId="urn:microsoft.com/office/officeart/2005/8/layout/hProcess9"/>
    <dgm:cxn modelId="{7A726D0D-1CE7-7B4E-B971-4F24850798CD}" type="presParOf" srcId="{6CBC146D-95DA-D045-8EBB-07D3E2DD7CE1}" destId="{2E28F485-153D-5A4C-8957-A2DC0F359A39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5399F-3365-2E49-ADA5-31E71DCC28E6}">
      <dsp:nvSpPr>
        <dsp:cNvPr id="0" name=""/>
        <dsp:cNvSpPr/>
      </dsp:nvSpPr>
      <dsp:spPr>
        <a:xfrm>
          <a:off x="-4" y="3208"/>
          <a:ext cx="5094321" cy="75019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glow rad="152400">
            <a:schemeClr val="bg2">
              <a:lumMod val="60000"/>
              <a:lumOff val="40000"/>
              <a:alpha val="75000"/>
            </a:schemeClr>
          </a:glow>
        </a:effectLst>
        <a:scene3d>
          <a:camera prst="orthographicFront"/>
          <a:lightRig rig="soft" dir="t"/>
        </a:scene3d>
        <a:sp3d prstMaterial="plastic">
          <a:bevelT w="1016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>
              <a:latin typeface="Avenir Next"/>
            </a:rPr>
            <a:t>Enters the heart from two large veins:       </a:t>
          </a:r>
          <a:r>
            <a:rPr lang="en-US" altLang="en-US" sz="1800" b="1" kern="1200" baseline="0" dirty="0" smtClean="0">
              <a:solidFill>
                <a:srgbClr val="22E4FF"/>
              </a:solidFill>
              <a:latin typeface="Avenir Next"/>
            </a:rPr>
            <a:t>Superior Vena Cava </a:t>
          </a:r>
          <a:r>
            <a:rPr lang="en-US" altLang="en-US" sz="1800" kern="1200" dirty="0" smtClean="0">
              <a:latin typeface="Avenir Next"/>
            </a:rPr>
            <a:t>and </a:t>
          </a:r>
          <a:r>
            <a:rPr lang="en-US" altLang="en-US" sz="1800" b="1" kern="1200" baseline="0" dirty="0" smtClean="0">
              <a:solidFill>
                <a:srgbClr val="22E4FF"/>
              </a:solidFill>
              <a:latin typeface="Avenir Next"/>
            </a:rPr>
            <a:t>Inferior Vena Cava</a:t>
          </a:r>
          <a:endParaRPr lang="en-US" sz="1800" kern="1200" baseline="0" dirty="0">
            <a:solidFill>
              <a:srgbClr val="22E4FF"/>
            </a:solidFill>
            <a:latin typeface="Avenir Next"/>
          </a:endParaRPr>
        </a:p>
      </dsp:txBody>
      <dsp:txXfrm>
        <a:off x="21969" y="25181"/>
        <a:ext cx="5050375" cy="706251"/>
      </dsp:txXfrm>
    </dsp:sp>
    <dsp:sp modelId="{5F3109B1-184E-744D-BCAA-20D878C2C8C4}">
      <dsp:nvSpPr>
        <dsp:cNvPr id="0" name=""/>
        <dsp:cNvSpPr/>
      </dsp:nvSpPr>
      <dsp:spPr>
        <a:xfrm rot="5400000">
          <a:off x="2406493" y="772160"/>
          <a:ext cx="281324" cy="33758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metal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445880" y="800292"/>
        <a:ext cx="202552" cy="196927"/>
      </dsp:txXfrm>
    </dsp:sp>
    <dsp:sp modelId="{233729CE-B366-B14C-9503-6E242660AAC4}">
      <dsp:nvSpPr>
        <dsp:cNvPr id="0" name=""/>
        <dsp:cNvSpPr/>
      </dsp:nvSpPr>
      <dsp:spPr>
        <a:xfrm>
          <a:off x="160" y="1128504"/>
          <a:ext cx="5093991" cy="75019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glow rad="139700">
            <a:srgbClr val="EE48FF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0" i="0" kern="1200" dirty="0" smtClean="0">
              <a:solidFill>
                <a:schemeClr val="tx1"/>
              </a:solidFill>
              <a:latin typeface="Avenir Next"/>
            </a:rPr>
            <a:t>Flows to the </a:t>
          </a:r>
          <a:r>
            <a:rPr lang="en-US" altLang="en-US" sz="1800" b="1" i="0" kern="1200" dirty="0" smtClean="0">
              <a:solidFill>
                <a:srgbClr val="22E4FF"/>
              </a:solidFill>
              <a:latin typeface="Avenir Next"/>
            </a:rPr>
            <a:t>R</a:t>
          </a:r>
          <a:r>
            <a:rPr lang="en-US" altLang="en-US" sz="1800" b="1" i="0" kern="1200" baseline="0" dirty="0" smtClean="0">
              <a:solidFill>
                <a:srgbClr val="22E4FF"/>
              </a:solidFill>
              <a:latin typeface="Avenir Next"/>
            </a:rPr>
            <a:t>ight Atrium</a:t>
          </a:r>
        </a:p>
      </dsp:txBody>
      <dsp:txXfrm>
        <a:off x="22133" y="1150477"/>
        <a:ext cx="5050045" cy="706251"/>
      </dsp:txXfrm>
    </dsp:sp>
    <dsp:sp modelId="{DDAFE40F-6550-F84F-95AD-CEA5F7CB5274}">
      <dsp:nvSpPr>
        <dsp:cNvPr id="0" name=""/>
        <dsp:cNvSpPr/>
      </dsp:nvSpPr>
      <dsp:spPr>
        <a:xfrm rot="5400000">
          <a:off x="2406493" y="1897457"/>
          <a:ext cx="281324" cy="33758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metal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445880" y="1925589"/>
        <a:ext cx="202552" cy="196927"/>
      </dsp:txXfrm>
    </dsp:sp>
    <dsp:sp modelId="{CE8EFFD6-1FF6-C244-98A8-62A63F0CDB0E}">
      <dsp:nvSpPr>
        <dsp:cNvPr id="0" name=""/>
        <dsp:cNvSpPr/>
      </dsp:nvSpPr>
      <dsp:spPr>
        <a:xfrm>
          <a:off x="160" y="2253801"/>
          <a:ext cx="5093991" cy="75019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glow rad="177800">
            <a:srgbClr val="22E4FF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>
              <a:latin typeface="Avenir Next"/>
            </a:rPr>
            <a:t>Passes through the </a:t>
          </a:r>
          <a:r>
            <a:rPr lang="en-US" altLang="en-US" sz="1800" b="1" kern="1200" baseline="0" dirty="0" smtClean="0">
              <a:solidFill>
                <a:srgbClr val="22E4FF"/>
              </a:solidFill>
              <a:latin typeface="Avenir Next"/>
            </a:rPr>
            <a:t>Tricuspid Valve</a:t>
          </a:r>
        </a:p>
      </dsp:txBody>
      <dsp:txXfrm>
        <a:off x="22133" y="2275774"/>
        <a:ext cx="5050045" cy="706251"/>
      </dsp:txXfrm>
    </dsp:sp>
    <dsp:sp modelId="{D8085A3E-AA23-A842-A08B-61FABA5CE1A5}">
      <dsp:nvSpPr>
        <dsp:cNvPr id="0" name=""/>
        <dsp:cNvSpPr/>
      </dsp:nvSpPr>
      <dsp:spPr>
        <a:xfrm rot="5400000">
          <a:off x="2406493" y="3022753"/>
          <a:ext cx="281324" cy="33758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metal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445880" y="3050885"/>
        <a:ext cx="202552" cy="196927"/>
      </dsp:txXfrm>
    </dsp:sp>
    <dsp:sp modelId="{97688FCB-0C4D-4644-A56C-8B1474FA8ED0}">
      <dsp:nvSpPr>
        <dsp:cNvPr id="0" name=""/>
        <dsp:cNvSpPr/>
      </dsp:nvSpPr>
      <dsp:spPr>
        <a:xfrm>
          <a:off x="160" y="3379097"/>
          <a:ext cx="5093991" cy="75019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glow rad="152400">
            <a:srgbClr val="6BFF61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>
              <a:latin typeface="Avenir Next"/>
            </a:rPr>
            <a:t>Flows to the </a:t>
          </a:r>
          <a:r>
            <a:rPr lang="en-US" altLang="en-US" sz="1800" b="1" kern="1200" baseline="0" dirty="0" smtClean="0">
              <a:solidFill>
                <a:srgbClr val="22E4FF"/>
              </a:solidFill>
              <a:latin typeface="Avenir Next"/>
            </a:rPr>
            <a:t>Right Ventricle</a:t>
          </a:r>
          <a:endParaRPr lang="en-US" altLang="en-US" sz="1800" b="1" kern="1200" baseline="0" dirty="0" smtClean="0">
            <a:solidFill>
              <a:srgbClr val="22E4FF"/>
            </a:solidFill>
          </a:endParaRPr>
        </a:p>
      </dsp:txBody>
      <dsp:txXfrm>
        <a:off x="22133" y="3401070"/>
        <a:ext cx="5050045" cy="706251"/>
      </dsp:txXfrm>
    </dsp:sp>
    <dsp:sp modelId="{E196A0AB-6E04-4964-AB17-A749BD1272F2}">
      <dsp:nvSpPr>
        <dsp:cNvPr id="0" name=""/>
        <dsp:cNvSpPr/>
      </dsp:nvSpPr>
      <dsp:spPr>
        <a:xfrm rot="5400000">
          <a:off x="2406493" y="4148050"/>
          <a:ext cx="281324" cy="33758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445880" y="4176182"/>
        <a:ext cx="202552" cy="196927"/>
      </dsp:txXfrm>
    </dsp:sp>
    <dsp:sp modelId="{688AB9EC-966F-4246-9333-2D5D6D5DE5C9}">
      <dsp:nvSpPr>
        <dsp:cNvPr id="0" name=""/>
        <dsp:cNvSpPr/>
      </dsp:nvSpPr>
      <dsp:spPr>
        <a:xfrm>
          <a:off x="160" y="4504393"/>
          <a:ext cx="5093991" cy="75019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glow rad="152400">
            <a:srgbClr val="FFFF00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0" kern="1200" dirty="0" smtClean="0">
              <a:solidFill>
                <a:schemeClr val="tx1"/>
              </a:solidFill>
              <a:latin typeface="Avenir Next"/>
            </a:rPr>
            <a:t>Pumped to the </a:t>
          </a:r>
          <a:r>
            <a:rPr lang="en-US" altLang="en-US" sz="1800" b="1" kern="1200" baseline="0" dirty="0" smtClean="0">
              <a:solidFill>
                <a:srgbClr val="22E4FF"/>
              </a:solidFill>
              <a:latin typeface="Avenir Next"/>
            </a:rPr>
            <a:t>Pulmonary Arteries </a:t>
          </a:r>
          <a:r>
            <a:rPr lang="en-US" altLang="en-US" sz="1800" b="0" kern="1200" dirty="0" smtClean="0">
              <a:solidFill>
                <a:schemeClr val="tx1"/>
              </a:solidFill>
              <a:latin typeface="Avenir Next"/>
            </a:rPr>
            <a:t>and into the lungs to get oxygen</a:t>
          </a:r>
          <a:endParaRPr lang="en-US" altLang="en-US" sz="3200" b="0" kern="1200" dirty="0" smtClean="0">
            <a:solidFill>
              <a:schemeClr val="tx1"/>
            </a:solidFill>
          </a:endParaRPr>
        </a:p>
      </dsp:txBody>
      <dsp:txXfrm>
        <a:off x="22133" y="4526366"/>
        <a:ext cx="5050045" cy="7062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5399F-3365-2E49-ADA5-31E71DCC28E6}">
      <dsp:nvSpPr>
        <dsp:cNvPr id="0" name=""/>
        <dsp:cNvSpPr/>
      </dsp:nvSpPr>
      <dsp:spPr>
        <a:xfrm>
          <a:off x="-4" y="3208"/>
          <a:ext cx="5094321" cy="75019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glow rad="152400">
            <a:schemeClr val="bg2">
              <a:lumMod val="60000"/>
              <a:lumOff val="40000"/>
              <a:alpha val="75000"/>
            </a:schemeClr>
          </a:glow>
        </a:effectLst>
        <a:scene3d>
          <a:camera prst="orthographicFront"/>
          <a:lightRig rig="soft" dir="t"/>
        </a:scene3d>
        <a:sp3d prstMaterial="plastic">
          <a:bevelT w="1016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>
              <a:latin typeface="Avenir Next"/>
            </a:rPr>
            <a:t>Enters the heart from four </a:t>
          </a:r>
          <a:r>
            <a:rPr lang="en-US" altLang="en-US" sz="1800" b="1" kern="1200" dirty="0" smtClean="0">
              <a:solidFill>
                <a:srgbClr val="C00000"/>
              </a:solidFill>
              <a:latin typeface="Avenir Next"/>
            </a:rPr>
            <a:t>Pulmonary Veins</a:t>
          </a:r>
          <a:endParaRPr lang="en-US" sz="1800" kern="1200" dirty="0">
            <a:latin typeface="Avenir Next"/>
          </a:endParaRPr>
        </a:p>
      </dsp:txBody>
      <dsp:txXfrm>
        <a:off x="21969" y="25181"/>
        <a:ext cx="5050375" cy="706251"/>
      </dsp:txXfrm>
    </dsp:sp>
    <dsp:sp modelId="{5F3109B1-184E-744D-BCAA-20D878C2C8C4}">
      <dsp:nvSpPr>
        <dsp:cNvPr id="0" name=""/>
        <dsp:cNvSpPr/>
      </dsp:nvSpPr>
      <dsp:spPr>
        <a:xfrm rot="5400000">
          <a:off x="2406493" y="772160"/>
          <a:ext cx="281324" cy="33758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metal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445880" y="800292"/>
        <a:ext cx="202552" cy="196927"/>
      </dsp:txXfrm>
    </dsp:sp>
    <dsp:sp modelId="{233729CE-B366-B14C-9503-6E242660AAC4}">
      <dsp:nvSpPr>
        <dsp:cNvPr id="0" name=""/>
        <dsp:cNvSpPr/>
      </dsp:nvSpPr>
      <dsp:spPr>
        <a:xfrm>
          <a:off x="160" y="1128504"/>
          <a:ext cx="5093991" cy="75019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glow rad="139700">
            <a:srgbClr val="EE48FF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0" i="0" kern="1200" dirty="0" smtClean="0">
              <a:solidFill>
                <a:schemeClr val="tx1"/>
              </a:solidFill>
              <a:latin typeface="Avenir Next"/>
            </a:rPr>
            <a:t>Flows to the </a:t>
          </a:r>
          <a:r>
            <a:rPr lang="en-US" altLang="en-US" sz="1800" b="1" i="0" kern="1200" dirty="0" smtClean="0">
              <a:solidFill>
                <a:srgbClr val="C00000"/>
              </a:solidFill>
              <a:latin typeface="Avenir Next"/>
            </a:rPr>
            <a:t>Left Atrium</a:t>
          </a:r>
        </a:p>
      </dsp:txBody>
      <dsp:txXfrm>
        <a:off x="22133" y="1150477"/>
        <a:ext cx="5050045" cy="706251"/>
      </dsp:txXfrm>
    </dsp:sp>
    <dsp:sp modelId="{DDAFE40F-6550-F84F-95AD-CEA5F7CB5274}">
      <dsp:nvSpPr>
        <dsp:cNvPr id="0" name=""/>
        <dsp:cNvSpPr/>
      </dsp:nvSpPr>
      <dsp:spPr>
        <a:xfrm rot="5400000">
          <a:off x="2406493" y="1897457"/>
          <a:ext cx="281324" cy="33758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metal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445880" y="1925589"/>
        <a:ext cx="202552" cy="196927"/>
      </dsp:txXfrm>
    </dsp:sp>
    <dsp:sp modelId="{CE8EFFD6-1FF6-C244-98A8-62A63F0CDB0E}">
      <dsp:nvSpPr>
        <dsp:cNvPr id="0" name=""/>
        <dsp:cNvSpPr/>
      </dsp:nvSpPr>
      <dsp:spPr>
        <a:xfrm>
          <a:off x="160" y="2253801"/>
          <a:ext cx="5093991" cy="75019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glow rad="177800">
            <a:srgbClr val="22E4FF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>
              <a:latin typeface="Avenir Next"/>
            </a:rPr>
            <a:t>Passes through the </a:t>
          </a:r>
          <a:r>
            <a:rPr lang="en-US" altLang="en-US" sz="1800" b="1" kern="1200" dirty="0" smtClean="0">
              <a:solidFill>
                <a:srgbClr val="C00000"/>
              </a:solidFill>
              <a:latin typeface="Avenir Next"/>
            </a:rPr>
            <a:t>Bicuspid Valve</a:t>
          </a:r>
        </a:p>
      </dsp:txBody>
      <dsp:txXfrm>
        <a:off x="22133" y="2275774"/>
        <a:ext cx="5050045" cy="706251"/>
      </dsp:txXfrm>
    </dsp:sp>
    <dsp:sp modelId="{D8085A3E-AA23-A842-A08B-61FABA5CE1A5}">
      <dsp:nvSpPr>
        <dsp:cNvPr id="0" name=""/>
        <dsp:cNvSpPr/>
      </dsp:nvSpPr>
      <dsp:spPr>
        <a:xfrm rot="5400000">
          <a:off x="2406493" y="3022753"/>
          <a:ext cx="281324" cy="33758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metal"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445880" y="3050885"/>
        <a:ext cx="202552" cy="196927"/>
      </dsp:txXfrm>
    </dsp:sp>
    <dsp:sp modelId="{97688FCB-0C4D-4644-A56C-8B1474FA8ED0}">
      <dsp:nvSpPr>
        <dsp:cNvPr id="0" name=""/>
        <dsp:cNvSpPr/>
      </dsp:nvSpPr>
      <dsp:spPr>
        <a:xfrm>
          <a:off x="160" y="3379097"/>
          <a:ext cx="5093991" cy="75019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glow rad="152400">
            <a:srgbClr val="6BFF61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>
              <a:latin typeface="Avenir Next"/>
            </a:rPr>
            <a:t>Flows to the </a:t>
          </a:r>
          <a:r>
            <a:rPr lang="en-US" altLang="en-US" sz="1800" b="1" kern="1200" dirty="0" smtClean="0">
              <a:solidFill>
                <a:srgbClr val="C00000"/>
              </a:solidFill>
              <a:latin typeface="Avenir Next"/>
            </a:rPr>
            <a:t>Left Ventricle</a:t>
          </a:r>
          <a:endParaRPr lang="en-US" altLang="en-US" sz="1800" b="1" kern="1200" dirty="0" smtClean="0">
            <a:solidFill>
              <a:srgbClr val="C00000"/>
            </a:solidFill>
          </a:endParaRPr>
        </a:p>
      </dsp:txBody>
      <dsp:txXfrm>
        <a:off x="22133" y="3401070"/>
        <a:ext cx="5050045" cy="706251"/>
      </dsp:txXfrm>
    </dsp:sp>
    <dsp:sp modelId="{E196A0AB-6E04-4964-AB17-A749BD1272F2}">
      <dsp:nvSpPr>
        <dsp:cNvPr id="0" name=""/>
        <dsp:cNvSpPr/>
      </dsp:nvSpPr>
      <dsp:spPr>
        <a:xfrm rot="5400000">
          <a:off x="2406493" y="4148050"/>
          <a:ext cx="281324" cy="33758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2445880" y="4176182"/>
        <a:ext cx="202552" cy="196927"/>
      </dsp:txXfrm>
    </dsp:sp>
    <dsp:sp modelId="{688AB9EC-966F-4246-9333-2D5D6D5DE5C9}">
      <dsp:nvSpPr>
        <dsp:cNvPr id="0" name=""/>
        <dsp:cNvSpPr/>
      </dsp:nvSpPr>
      <dsp:spPr>
        <a:xfrm>
          <a:off x="160" y="4504393"/>
          <a:ext cx="5093991" cy="75019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>
          <a:glow rad="152400">
            <a:srgbClr val="FFFF00">
              <a:alpha val="75000"/>
            </a:srgbClr>
          </a:glow>
        </a:effectLst>
        <a:scene3d>
          <a:camera prst="orthographicFront"/>
          <a:lightRig rig="soft" dir="t"/>
        </a:scene3d>
        <a:sp3d prstMaterial="plastic">
          <a:bevelT w="1016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0" kern="1200" dirty="0" smtClean="0">
              <a:solidFill>
                <a:schemeClr val="tx1"/>
              </a:solidFill>
              <a:latin typeface="Avenir Next"/>
            </a:rPr>
            <a:t>Pumped to the </a:t>
          </a:r>
          <a:r>
            <a:rPr lang="en-US" altLang="en-US" sz="1800" b="1" kern="1200" dirty="0" smtClean="0">
              <a:solidFill>
                <a:srgbClr val="C00000"/>
              </a:solidFill>
              <a:latin typeface="Avenir Next"/>
            </a:rPr>
            <a:t>Aorta </a:t>
          </a:r>
          <a:r>
            <a:rPr lang="en-US" altLang="en-US" sz="1800" b="0" kern="1200" dirty="0" smtClean="0">
              <a:solidFill>
                <a:schemeClr val="tx1"/>
              </a:solidFill>
              <a:latin typeface="Avenir Next"/>
            </a:rPr>
            <a:t>and into the body to supply tissues with oxygen</a:t>
          </a:r>
          <a:endParaRPr lang="en-US" altLang="en-US" sz="3200" b="0" kern="1200" dirty="0" smtClean="0">
            <a:solidFill>
              <a:schemeClr val="tx1"/>
            </a:solidFill>
          </a:endParaRPr>
        </a:p>
      </dsp:txBody>
      <dsp:txXfrm>
        <a:off x="22133" y="4526366"/>
        <a:ext cx="5050045" cy="7062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4FF22E-B817-3243-A0DD-D8D7BF5D8640}">
      <dsp:nvSpPr>
        <dsp:cNvPr id="0" name=""/>
        <dsp:cNvSpPr/>
      </dsp:nvSpPr>
      <dsp:spPr>
        <a:xfrm>
          <a:off x="1253703" y="-138884"/>
          <a:ext cx="6268999" cy="6268999"/>
        </a:xfrm>
        <a:prstGeom prst="circularArrow">
          <a:avLst>
            <a:gd name="adj1" fmla="val 5544"/>
            <a:gd name="adj2" fmla="val 330680"/>
            <a:gd name="adj3" fmla="val 14228730"/>
            <a:gd name="adj4" fmla="val 17116114"/>
            <a:gd name="adj5" fmla="val 5757"/>
          </a:avLst>
        </a:prstGeom>
        <a:solidFill>
          <a:srgbClr val="27103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20E8E9-055B-2B43-8A7D-E4E9E91C3418}">
      <dsp:nvSpPr>
        <dsp:cNvPr id="0" name=""/>
        <dsp:cNvSpPr/>
      </dsp:nvSpPr>
      <dsp:spPr>
        <a:xfrm>
          <a:off x="3216362" y="-114937"/>
          <a:ext cx="2343682" cy="1178585"/>
        </a:xfrm>
        <a:prstGeom prst="roundRect">
          <a:avLst/>
        </a:prstGeom>
        <a:solidFill>
          <a:srgbClr val="1AB3CA"/>
        </a:solidFill>
        <a:ln>
          <a:noFill/>
        </a:ln>
        <a:effectLst>
          <a:glow rad="177800">
            <a:srgbClr val="22E4FF">
              <a:alpha val="43000"/>
            </a:srgbClr>
          </a:glow>
        </a:effectLst>
        <a:scene3d>
          <a:camera prst="orthographicFront"/>
          <a:lightRig rig="threePt" dir="t"/>
        </a:scene3d>
        <a:sp3d>
          <a:bevelT w="177800" h="177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tx1"/>
              </a:solidFill>
              <a:latin typeface="Avenir Next"/>
            </a:rPr>
            <a:t>Design Engineer</a:t>
          </a:r>
          <a:endParaRPr lang="en-US" sz="1600" kern="1200" dirty="0">
            <a:solidFill>
              <a:schemeClr val="tx1"/>
            </a:solidFill>
            <a:latin typeface="Avenir Next"/>
          </a:endParaRPr>
        </a:p>
      </dsp:txBody>
      <dsp:txXfrm>
        <a:off x="3273896" y="-57403"/>
        <a:ext cx="2228614" cy="1063517"/>
      </dsp:txXfrm>
    </dsp:sp>
    <dsp:sp modelId="{5AFC2760-7183-6A45-9F58-871D0A608A33}">
      <dsp:nvSpPr>
        <dsp:cNvPr id="0" name=""/>
        <dsp:cNvSpPr/>
      </dsp:nvSpPr>
      <dsp:spPr>
        <a:xfrm>
          <a:off x="5322034" y="957073"/>
          <a:ext cx="2298277" cy="903474"/>
        </a:xfrm>
        <a:prstGeom prst="roundRect">
          <a:avLst/>
        </a:prstGeom>
        <a:solidFill>
          <a:srgbClr val="1AB3C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Avenir Next"/>
            </a:rPr>
            <a:t>Develops the medical device to make sure it               functions</a:t>
          </a:r>
          <a:endParaRPr lang="en-US" sz="1400" kern="1200" dirty="0">
            <a:latin typeface="Avenir Next"/>
          </a:endParaRPr>
        </a:p>
      </dsp:txBody>
      <dsp:txXfrm>
        <a:off x="5366138" y="1001177"/>
        <a:ext cx="2210069" cy="815266"/>
      </dsp:txXfrm>
    </dsp:sp>
    <dsp:sp modelId="{443431C7-D47B-AD40-8CB2-C5CF5982EF44}">
      <dsp:nvSpPr>
        <dsp:cNvPr id="0" name=""/>
        <dsp:cNvSpPr/>
      </dsp:nvSpPr>
      <dsp:spPr>
        <a:xfrm>
          <a:off x="5791211" y="2457451"/>
          <a:ext cx="2534620" cy="940596"/>
        </a:xfrm>
        <a:prstGeom prst="roundRect">
          <a:avLst/>
        </a:prstGeom>
        <a:solidFill>
          <a:srgbClr val="EE48FF"/>
        </a:solidFill>
        <a:ln>
          <a:noFill/>
        </a:ln>
        <a:effectLst>
          <a:glow rad="215900">
            <a:srgbClr val="EE48FF">
              <a:alpha val="48000"/>
            </a:srgbClr>
          </a:glow>
        </a:effectLst>
        <a:scene3d>
          <a:camera prst="orthographicFront"/>
          <a:lightRig rig="threePt" dir="t"/>
        </a:scene3d>
        <a:sp3d>
          <a:bevelT w="177800" h="177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Avenir Next"/>
            </a:rPr>
            <a:t>Manufacturing Engineer</a:t>
          </a:r>
          <a:endParaRPr lang="en-US" sz="1600" kern="1200" dirty="0">
            <a:latin typeface="Avenir Next"/>
          </a:endParaRPr>
        </a:p>
      </dsp:txBody>
      <dsp:txXfrm>
        <a:off x="5837127" y="2503367"/>
        <a:ext cx="2442788" cy="848764"/>
      </dsp:txXfrm>
    </dsp:sp>
    <dsp:sp modelId="{8FC2EAA2-4511-E04C-A02F-3499C5CDB65B}">
      <dsp:nvSpPr>
        <dsp:cNvPr id="0" name=""/>
        <dsp:cNvSpPr/>
      </dsp:nvSpPr>
      <dsp:spPr>
        <a:xfrm>
          <a:off x="5791193" y="3962405"/>
          <a:ext cx="2505102" cy="1030233"/>
        </a:xfrm>
        <a:prstGeom prst="roundRect">
          <a:avLst/>
        </a:prstGeom>
        <a:solidFill>
          <a:srgbClr val="EE48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Avenir Next"/>
            </a:rPr>
            <a:t>Makes sure the manufacturing line is working in the best way to make the medical device</a:t>
          </a:r>
          <a:endParaRPr lang="en-US" sz="1200" kern="1200" dirty="0">
            <a:latin typeface="Avenir Next"/>
          </a:endParaRPr>
        </a:p>
      </dsp:txBody>
      <dsp:txXfrm>
        <a:off x="5841485" y="4012697"/>
        <a:ext cx="2404518" cy="929649"/>
      </dsp:txXfrm>
    </dsp:sp>
    <dsp:sp modelId="{5950520C-C8B3-7440-B3B8-D75ADD45AB41}">
      <dsp:nvSpPr>
        <dsp:cNvPr id="0" name=""/>
        <dsp:cNvSpPr/>
      </dsp:nvSpPr>
      <dsp:spPr>
        <a:xfrm>
          <a:off x="3124207" y="5162550"/>
          <a:ext cx="2770069" cy="1084574"/>
        </a:xfrm>
        <a:prstGeom prst="roundRect">
          <a:avLst/>
        </a:prstGeom>
        <a:solidFill>
          <a:srgbClr val="008000"/>
        </a:solidFill>
        <a:ln>
          <a:noFill/>
        </a:ln>
        <a:effectLst>
          <a:glow rad="152400">
            <a:srgbClr val="008000">
              <a:alpha val="43000"/>
            </a:srgbClr>
          </a:glow>
        </a:effectLst>
        <a:scene3d>
          <a:camera prst="orthographicFront"/>
          <a:lightRig rig="threePt" dir="t"/>
        </a:scene3d>
        <a:sp3d>
          <a:bevelT w="152400" h="12065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Avenir Next"/>
            </a:rPr>
            <a:t>Quality Engineer</a:t>
          </a:r>
          <a:endParaRPr lang="en-US" sz="1600" kern="1200" dirty="0">
            <a:latin typeface="Avenir Next"/>
          </a:endParaRPr>
        </a:p>
      </dsp:txBody>
      <dsp:txXfrm>
        <a:off x="3177152" y="5215495"/>
        <a:ext cx="2664179" cy="978684"/>
      </dsp:txXfrm>
    </dsp:sp>
    <dsp:sp modelId="{84F9A6FC-F2CC-554F-A12F-C4F1A70BDFA3}">
      <dsp:nvSpPr>
        <dsp:cNvPr id="0" name=""/>
        <dsp:cNvSpPr/>
      </dsp:nvSpPr>
      <dsp:spPr>
        <a:xfrm>
          <a:off x="734709" y="3989947"/>
          <a:ext cx="2371554" cy="810653"/>
        </a:xfrm>
        <a:prstGeom prst="roundRect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latin typeface="Avenir Next"/>
            </a:rPr>
            <a:t>Makes sure the medical device meets acceptable standards</a:t>
          </a:r>
          <a:endParaRPr lang="en-US" sz="1500" kern="1200" dirty="0"/>
        </a:p>
      </dsp:txBody>
      <dsp:txXfrm>
        <a:off x="774282" y="4029520"/>
        <a:ext cx="2292408" cy="731507"/>
      </dsp:txXfrm>
    </dsp:sp>
    <dsp:sp modelId="{D6AAB3D7-707F-2844-995C-5C31FF06C0CD}">
      <dsp:nvSpPr>
        <dsp:cNvPr id="0" name=""/>
        <dsp:cNvSpPr/>
      </dsp:nvSpPr>
      <dsp:spPr>
        <a:xfrm>
          <a:off x="584297" y="2480654"/>
          <a:ext cx="2409033" cy="882883"/>
        </a:xfrm>
        <a:prstGeom prst="roundRect">
          <a:avLst/>
        </a:prstGeom>
        <a:solidFill>
          <a:srgbClr val="FF6600"/>
        </a:solidFill>
        <a:ln>
          <a:noFill/>
        </a:ln>
        <a:effectLst>
          <a:glow rad="177800">
            <a:srgbClr val="FF6600">
              <a:alpha val="40000"/>
            </a:srgbClr>
          </a:glow>
        </a:effectLst>
        <a:scene3d>
          <a:camera prst="orthographicFront"/>
          <a:lightRig rig="threePt" dir="t"/>
        </a:scene3d>
        <a:sp3d>
          <a:bevelT w="177800" h="1778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Line Supervisor</a:t>
          </a:r>
          <a:endParaRPr lang="en-US" sz="1600" kern="1200" dirty="0"/>
        </a:p>
      </dsp:txBody>
      <dsp:txXfrm>
        <a:off x="627396" y="2523753"/>
        <a:ext cx="2322835" cy="796685"/>
      </dsp:txXfrm>
    </dsp:sp>
    <dsp:sp modelId="{8B4FB2F1-7CA5-2843-A30A-BEB433322566}">
      <dsp:nvSpPr>
        <dsp:cNvPr id="0" name=""/>
        <dsp:cNvSpPr/>
      </dsp:nvSpPr>
      <dsp:spPr>
        <a:xfrm>
          <a:off x="1110711" y="957068"/>
          <a:ext cx="2339442" cy="903474"/>
        </a:xfrm>
        <a:prstGeom prst="round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kern="1200" dirty="0" smtClean="0">
              <a:latin typeface="Avenir Next"/>
            </a:rPr>
            <a:t>Manages staff on the manufacturing line to make the medical device</a:t>
          </a:r>
          <a:endParaRPr lang="en-US" sz="1500" kern="1200" dirty="0">
            <a:latin typeface="Avenir Next"/>
          </a:endParaRPr>
        </a:p>
      </dsp:txBody>
      <dsp:txXfrm>
        <a:off x="1154815" y="1001172"/>
        <a:ext cx="2251234" cy="8152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D0DF7F-5ABE-A54D-BC2B-8653BF500FC5}">
      <dsp:nvSpPr>
        <dsp:cNvPr id="0" name=""/>
        <dsp:cNvSpPr/>
      </dsp:nvSpPr>
      <dsp:spPr>
        <a:xfrm>
          <a:off x="1600196" y="0"/>
          <a:ext cx="5867399" cy="5867399"/>
        </a:xfrm>
        <a:prstGeom prst="ellipse">
          <a:avLst/>
        </a:prstGeom>
        <a:solidFill>
          <a:srgbClr val="77C04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4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>
              <a:solidFill>
                <a:schemeClr val="tx1"/>
              </a:solidFill>
              <a:latin typeface="Avenir Next"/>
            </a:rPr>
            <a:t>Get into groups of four</a:t>
          </a:r>
          <a:r>
            <a:rPr lang="en-US" altLang="en-US" sz="1800" kern="1200" dirty="0" smtClean="0">
              <a:solidFill>
                <a:srgbClr val="000000"/>
              </a:solidFill>
              <a:latin typeface="Avenir Next"/>
            </a:rPr>
            <a:t> </a:t>
          </a:r>
          <a:endParaRPr lang="en-US" altLang="en-US" sz="1400" kern="1200" dirty="0" smtClean="0">
            <a:solidFill>
              <a:schemeClr val="tx1"/>
            </a:solidFill>
            <a:latin typeface="Avenir Next"/>
          </a:endParaRPr>
        </a:p>
      </dsp:txBody>
      <dsp:txXfrm>
        <a:off x="3433759" y="293369"/>
        <a:ext cx="2200275" cy="586739"/>
      </dsp:txXfrm>
    </dsp:sp>
    <dsp:sp modelId="{58CE4036-D554-3948-BBB8-913FD916731D}">
      <dsp:nvSpPr>
        <dsp:cNvPr id="0" name=""/>
        <dsp:cNvSpPr/>
      </dsp:nvSpPr>
      <dsp:spPr>
        <a:xfrm>
          <a:off x="1981214" y="880109"/>
          <a:ext cx="4987290" cy="4987290"/>
        </a:xfrm>
        <a:prstGeom prst="ellipse">
          <a:avLst/>
        </a:prstGeom>
        <a:solidFill>
          <a:srgbClr val="1AC0D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extrusionH="31750" prstMaterial="plastic">
          <a:bevelT w="127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b="1" i="0" kern="1200" dirty="0" smtClean="0">
            <a:solidFill>
              <a:schemeClr val="tx1"/>
            </a:solidFill>
            <a:latin typeface="Avenir Next"/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b="1" i="0" kern="1200" dirty="0" smtClean="0">
            <a:solidFill>
              <a:schemeClr val="tx1"/>
            </a:solidFill>
            <a:latin typeface="Avenir Next"/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b="1" i="0" kern="1200" dirty="0" smtClean="0">
            <a:solidFill>
              <a:schemeClr val="tx1"/>
            </a:solidFill>
            <a:latin typeface="Avenir Next"/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b="1" i="0" kern="1200" dirty="0" smtClean="0">
            <a:solidFill>
              <a:schemeClr val="tx1"/>
            </a:solidFill>
            <a:latin typeface="Avenir Next"/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b="1" i="0" kern="1200" dirty="0" smtClean="0">
            <a:solidFill>
              <a:schemeClr val="tx1"/>
            </a:solidFill>
            <a:latin typeface="Avenir Next"/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b="0" i="0" kern="1200" dirty="0" smtClean="0">
              <a:solidFill>
                <a:schemeClr val="tx1"/>
              </a:solidFill>
              <a:latin typeface="Avenir Next"/>
            </a:rPr>
            <a:t>Everyone is assigned a job on the line:</a:t>
          </a:r>
          <a:endParaRPr lang="en-US" altLang="en-US" sz="1800" b="0" i="0" kern="1200" dirty="0">
            <a:solidFill>
              <a:schemeClr val="tx1"/>
            </a:solidFill>
            <a:latin typeface="Avenir Nex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800" b="0" i="0" kern="1200" dirty="0" smtClean="0">
              <a:solidFill>
                <a:schemeClr val="tx1"/>
              </a:solidFill>
              <a:latin typeface="Avenir Next"/>
            </a:rPr>
            <a:t>Design Engineer</a:t>
          </a:r>
          <a:endParaRPr lang="en-US" altLang="en-US" sz="1800" b="0" i="0" kern="1200" dirty="0">
            <a:solidFill>
              <a:schemeClr val="tx1"/>
            </a:solidFill>
            <a:latin typeface="Avenir Nex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800" b="0" i="0" kern="1200" dirty="0" smtClean="0">
              <a:solidFill>
                <a:schemeClr val="tx1"/>
              </a:solidFill>
              <a:latin typeface="Avenir Next"/>
            </a:rPr>
            <a:t>Manufacturing Engineer </a:t>
          </a:r>
          <a:endParaRPr lang="en-US" altLang="en-US" sz="1800" b="0" i="0" kern="1200" dirty="0">
            <a:solidFill>
              <a:schemeClr val="tx1"/>
            </a:solidFill>
            <a:latin typeface="Avenir Nex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800" b="0" i="0" kern="1200" dirty="0" smtClean="0">
              <a:solidFill>
                <a:schemeClr val="tx1"/>
              </a:solidFill>
              <a:latin typeface="Avenir Next"/>
            </a:rPr>
            <a:t>Quality Engineer</a:t>
          </a:r>
          <a:endParaRPr lang="en-US" altLang="en-US" sz="1800" b="0" i="0" kern="1200" dirty="0">
            <a:solidFill>
              <a:schemeClr val="tx1"/>
            </a:solidFill>
            <a:latin typeface="Avenir Nex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en-US" sz="1800" b="0" i="0" kern="1200" dirty="0" smtClean="0">
              <a:solidFill>
                <a:schemeClr val="tx1"/>
              </a:solidFill>
              <a:latin typeface="Avenir Next"/>
            </a:rPr>
            <a:t>Line Supervisor</a:t>
          </a:r>
        </a:p>
      </dsp:txBody>
      <dsp:txXfrm>
        <a:off x="3399474" y="1166879"/>
        <a:ext cx="2150768" cy="573538"/>
      </dsp:txXfrm>
    </dsp:sp>
    <dsp:sp modelId="{171659EC-60F9-794D-AA66-4D19B48E1D21}">
      <dsp:nvSpPr>
        <dsp:cNvPr id="0" name=""/>
        <dsp:cNvSpPr/>
      </dsp:nvSpPr>
      <dsp:spPr>
        <a:xfrm>
          <a:off x="2438419" y="1760219"/>
          <a:ext cx="4107180" cy="4107180"/>
        </a:xfrm>
        <a:prstGeom prst="ellipse">
          <a:avLst/>
        </a:prstGeom>
        <a:solidFill>
          <a:srgbClr val="EE48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extrusionH="19050" prstMaterial="plastic">
          <a:bevelT w="127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1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0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>
              <a:solidFill>
                <a:schemeClr val="tx1"/>
              </a:solidFill>
              <a:latin typeface="Avenir Next"/>
            </a:rPr>
            <a:t>Everyone is assigned a part of the device to assemble (two catheter parts, balloon and </a:t>
          </a:r>
          <a:r>
            <a:rPr lang="en-US" altLang="en-US" sz="1800" kern="1200" dirty="0" err="1" smtClean="0">
              <a:solidFill>
                <a:schemeClr val="tx1"/>
              </a:solidFill>
              <a:latin typeface="Avenir Next"/>
            </a:rPr>
            <a:t>stent</a:t>
          </a:r>
          <a:r>
            <a:rPr lang="en-US" altLang="en-US" sz="1800" kern="1200" dirty="0" smtClean="0">
              <a:solidFill>
                <a:schemeClr val="tx1"/>
              </a:solidFill>
              <a:latin typeface="Avenir Next"/>
            </a:rPr>
            <a:t>).</a:t>
          </a:r>
          <a:endParaRPr lang="en-US" altLang="en-US" sz="1000" kern="1200" dirty="0" smtClean="0">
            <a:solidFill>
              <a:schemeClr val="tx1"/>
            </a:solidFill>
            <a:latin typeface="Avenir Next"/>
          </a:endParaRPr>
        </a:p>
      </dsp:txBody>
      <dsp:txXfrm>
        <a:off x="3429276" y="2043615"/>
        <a:ext cx="2125465" cy="566790"/>
      </dsp:txXfrm>
    </dsp:sp>
    <dsp:sp modelId="{FD5CB7B5-C7E5-BB4D-925D-07777D54F4C1}">
      <dsp:nvSpPr>
        <dsp:cNvPr id="0" name=""/>
        <dsp:cNvSpPr/>
      </dsp:nvSpPr>
      <dsp:spPr>
        <a:xfrm>
          <a:off x="2971807" y="2846087"/>
          <a:ext cx="3021376" cy="3021312"/>
        </a:xfrm>
        <a:prstGeom prst="ellipse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extrusionH="31750" prstMaterial="plastic">
          <a:bevelT w="1143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chemeClr val="tx1"/>
            </a:solidFill>
            <a:latin typeface="Avenir Nex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chemeClr val="tx1"/>
            </a:solidFill>
            <a:latin typeface="Avenir Nex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chemeClr val="tx1"/>
            </a:solidFill>
            <a:latin typeface="Avenir Nex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chemeClr val="tx1"/>
            </a:solidFill>
            <a:latin typeface="Avenir Nex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chemeClr val="tx1"/>
            </a:solidFill>
            <a:latin typeface="Avenir Nex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chemeClr val="tx1"/>
            </a:solidFill>
            <a:latin typeface="Avenir Nex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600" kern="1200" dirty="0" smtClean="0">
            <a:solidFill>
              <a:schemeClr val="tx1"/>
            </a:solidFill>
            <a:latin typeface="Avenir Nex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>
              <a:solidFill>
                <a:schemeClr val="tx1"/>
              </a:solidFill>
              <a:latin typeface="Avenir Next"/>
            </a:rPr>
            <a:t>Use the design and materials to build the medical device as a team.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en-US" sz="1800" kern="1200" dirty="0" smtClean="0">
            <a:solidFill>
              <a:schemeClr val="tx1"/>
            </a:solidFill>
            <a:latin typeface="Avenir Next"/>
          </a:endParaRPr>
        </a:p>
      </dsp:txBody>
      <dsp:txXfrm>
        <a:off x="3666723" y="3118006"/>
        <a:ext cx="1631543" cy="543836"/>
      </dsp:txXfrm>
    </dsp:sp>
    <dsp:sp modelId="{330AA85B-0AC4-DF48-A39F-D8D01BAE115D}">
      <dsp:nvSpPr>
        <dsp:cNvPr id="0" name=""/>
        <dsp:cNvSpPr/>
      </dsp:nvSpPr>
      <dsp:spPr>
        <a:xfrm>
          <a:off x="3352789" y="3520440"/>
          <a:ext cx="2346959" cy="2346959"/>
        </a:xfrm>
        <a:prstGeom prst="ellipse">
          <a:avLst/>
        </a:prstGeom>
        <a:solidFill>
          <a:srgbClr val="33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 w="1270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>
              <a:solidFill>
                <a:schemeClr val="tx1"/>
              </a:solidFill>
              <a:latin typeface="Avenir Next"/>
            </a:rPr>
            <a:t>Fill out the evaluation form.</a:t>
          </a:r>
        </a:p>
      </dsp:txBody>
      <dsp:txXfrm>
        <a:off x="3696493" y="4107180"/>
        <a:ext cx="1659551" cy="11734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6F4CE-0E77-0C43-97FF-86E91FAEAEBE}">
      <dsp:nvSpPr>
        <dsp:cNvPr id="0" name=""/>
        <dsp:cNvSpPr/>
      </dsp:nvSpPr>
      <dsp:spPr>
        <a:xfrm>
          <a:off x="651509" y="0"/>
          <a:ext cx="7383780" cy="2667000"/>
        </a:xfrm>
        <a:prstGeom prst="rightArrow">
          <a:avLst/>
        </a:prstGeom>
        <a:solidFill>
          <a:srgbClr val="1DD3ED"/>
        </a:solidFill>
        <a:ln>
          <a:noFill/>
        </a:ln>
        <a:effectLst>
          <a:glow rad="165100">
            <a:srgbClr val="1DD3ED">
              <a:alpha val="67000"/>
            </a:srgbClr>
          </a:glow>
          <a:softEdge rad="114300"/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93590B9-9503-1E45-A44F-5BBED7B1ED91}">
      <dsp:nvSpPr>
        <dsp:cNvPr id="0" name=""/>
        <dsp:cNvSpPr/>
      </dsp:nvSpPr>
      <dsp:spPr>
        <a:xfrm>
          <a:off x="7422" y="800099"/>
          <a:ext cx="2078278" cy="1066800"/>
        </a:xfrm>
        <a:prstGeom prst="roundRect">
          <a:avLst/>
        </a:prstGeom>
        <a:solidFill>
          <a:srgbClr val="FF6600"/>
        </a:solidFill>
        <a:ln>
          <a:noFill/>
        </a:ln>
        <a:effectLst>
          <a:glow rad="139700">
            <a:schemeClr val="tx1">
              <a:lumMod val="95000"/>
              <a:alpha val="75000"/>
            </a:schemeClr>
          </a:glow>
        </a:effectLst>
        <a:scene3d>
          <a:camera prst="orthographicFront"/>
          <a:lightRig rig="threePt" dir="t"/>
        </a:scene3d>
        <a:sp3d>
          <a:bevelT w="152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altLang="en-US" sz="1800" b="1" i="0" kern="1200" dirty="0" smtClean="0">
              <a:latin typeface="Avenir Next"/>
              <a:cs typeface="Arial" pitchFamily="34" charset="0"/>
            </a:rPr>
            <a:t>Person 1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altLang="en-US" sz="1800" kern="1200" dirty="0" smtClean="0">
              <a:latin typeface="Avenir Next"/>
              <a:cs typeface="Arial" pitchFamily="34" charset="0"/>
            </a:rPr>
            <a:t>1</a:t>
          </a:r>
          <a:r>
            <a:rPr lang="en-IE" altLang="en-US" sz="1800" kern="1200" baseline="30000" dirty="0" smtClean="0">
              <a:latin typeface="Avenir Next"/>
              <a:cs typeface="Arial" pitchFamily="34" charset="0"/>
            </a:rPr>
            <a:t>st</a:t>
          </a:r>
          <a:r>
            <a:rPr lang="en-IE" altLang="en-US" sz="1800" kern="1200" dirty="0" smtClean="0">
              <a:latin typeface="Avenir Next"/>
              <a:cs typeface="Arial" pitchFamily="34" charset="0"/>
            </a:rPr>
            <a:t> Part of catheter </a:t>
          </a:r>
          <a:endParaRPr lang="en-US" sz="1800" kern="1200" dirty="0">
            <a:latin typeface="Avenir Next"/>
          </a:endParaRPr>
        </a:p>
      </dsp:txBody>
      <dsp:txXfrm>
        <a:off x="59499" y="852176"/>
        <a:ext cx="1974124" cy="962646"/>
      </dsp:txXfrm>
    </dsp:sp>
    <dsp:sp modelId="{0468719F-BA8E-B547-B001-37A8BE5977C7}">
      <dsp:nvSpPr>
        <dsp:cNvPr id="0" name=""/>
        <dsp:cNvSpPr/>
      </dsp:nvSpPr>
      <dsp:spPr>
        <a:xfrm>
          <a:off x="2205314" y="800099"/>
          <a:ext cx="2078278" cy="1066800"/>
        </a:xfrm>
        <a:prstGeom prst="roundRect">
          <a:avLst/>
        </a:prstGeom>
        <a:solidFill>
          <a:srgbClr val="33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 w="152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altLang="en-US" sz="1800" b="1" i="0" kern="1200" dirty="0" smtClean="0">
              <a:latin typeface="Avenir Next"/>
              <a:cs typeface="Arial" pitchFamily="34" charset="0"/>
            </a:rPr>
            <a:t>Person 2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altLang="en-US" sz="1800" kern="1200" dirty="0" smtClean="0">
              <a:latin typeface="Avenir Next"/>
              <a:cs typeface="Arial" pitchFamily="34" charset="0"/>
            </a:rPr>
            <a:t>2</a:t>
          </a:r>
          <a:r>
            <a:rPr lang="en-IE" altLang="en-US" sz="1800" kern="1200" baseline="30000" dirty="0" smtClean="0">
              <a:latin typeface="Avenir Next"/>
              <a:cs typeface="Arial" pitchFamily="34" charset="0"/>
            </a:rPr>
            <a:t>nd</a:t>
          </a:r>
          <a:r>
            <a:rPr lang="en-IE" altLang="en-US" sz="1800" kern="1200" dirty="0" smtClean="0">
              <a:latin typeface="Avenir Next"/>
              <a:cs typeface="Arial" pitchFamily="34" charset="0"/>
            </a:rPr>
            <a:t> Part of catheter </a:t>
          </a:r>
          <a:endParaRPr lang="en-US" sz="1800" kern="1200" dirty="0">
            <a:latin typeface="Avenir Next"/>
          </a:endParaRPr>
        </a:p>
      </dsp:txBody>
      <dsp:txXfrm>
        <a:off x="2257391" y="852176"/>
        <a:ext cx="1974124" cy="962646"/>
      </dsp:txXfrm>
    </dsp:sp>
    <dsp:sp modelId="{F3E58FC0-C4A7-3C4A-8066-C58F00C80495}">
      <dsp:nvSpPr>
        <dsp:cNvPr id="0" name=""/>
        <dsp:cNvSpPr/>
      </dsp:nvSpPr>
      <dsp:spPr>
        <a:xfrm>
          <a:off x="4403206" y="800099"/>
          <a:ext cx="2078278" cy="106680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 w="152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altLang="en-US" sz="1800" b="1" i="0" kern="1200" dirty="0" smtClean="0">
              <a:latin typeface="Avenir Next"/>
              <a:cs typeface="Arial" pitchFamily="34" charset="0"/>
            </a:rPr>
            <a:t>Person 3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altLang="en-US" sz="1800" kern="1200" dirty="0" smtClean="0">
              <a:latin typeface="Avenir Next"/>
              <a:cs typeface="Arial" pitchFamily="34" charset="0"/>
            </a:rPr>
            <a:t>Balloon</a:t>
          </a:r>
          <a:endParaRPr lang="en-US" sz="1800" kern="1200" dirty="0">
            <a:latin typeface="Avenir Next"/>
          </a:endParaRPr>
        </a:p>
      </dsp:txBody>
      <dsp:txXfrm>
        <a:off x="4455283" y="852176"/>
        <a:ext cx="1974124" cy="962646"/>
      </dsp:txXfrm>
    </dsp:sp>
    <dsp:sp modelId="{2E28F485-153D-5A4C-8957-A2DC0F359A39}">
      <dsp:nvSpPr>
        <dsp:cNvPr id="0" name=""/>
        <dsp:cNvSpPr/>
      </dsp:nvSpPr>
      <dsp:spPr>
        <a:xfrm>
          <a:off x="6601098" y="800099"/>
          <a:ext cx="2078278" cy="1066800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>
          <a:bevelT w="152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altLang="en-US" sz="1800" b="1" i="0" kern="1200" dirty="0" smtClean="0">
              <a:latin typeface="Avenir Next"/>
              <a:cs typeface="Arial" pitchFamily="34" charset="0"/>
            </a:rPr>
            <a:t>Person 4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altLang="en-US" sz="1800" kern="1200" dirty="0" smtClean="0">
              <a:latin typeface="Avenir Next"/>
              <a:cs typeface="Arial" pitchFamily="34" charset="0"/>
            </a:rPr>
            <a:t>Stent</a:t>
          </a:r>
          <a:endParaRPr lang="en-US" sz="1800" kern="1200" dirty="0">
            <a:latin typeface="Avenir Next"/>
          </a:endParaRPr>
        </a:p>
      </dsp:txBody>
      <dsp:txXfrm>
        <a:off x="6653175" y="852176"/>
        <a:ext cx="1974124" cy="962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 b="0"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latin typeface="Comic Sans MS" pitchFamily="66" charset="0"/>
              </a:defRPr>
            </a:lvl1pPr>
          </a:lstStyle>
          <a:p>
            <a:pPr>
              <a:defRPr/>
            </a:pPr>
            <a:fld id="{1BF2FDA3-2DF4-4246-83B4-C79B5072E2CC}" type="datetimeFigureOut">
              <a:rPr lang="en-GB" altLang="en-US"/>
              <a:pPr>
                <a:defRPr/>
              </a:pPr>
              <a:t>12/09/2017</a:t>
            </a:fld>
            <a:endParaRPr lang="en-GB" alt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 b="0"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latin typeface="Comic Sans MS" pitchFamily="66" charset="0"/>
              </a:defRPr>
            </a:lvl1pPr>
          </a:lstStyle>
          <a:p>
            <a:pPr>
              <a:defRPr/>
            </a:pPr>
            <a:fld id="{0BAA65D5-C1DD-4EA1-BBB6-0D5208E9440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1747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pitchFamily="34" charset="0"/>
              </a:defRPr>
            </a:lvl1pPr>
          </a:lstStyle>
          <a:p>
            <a:pPr>
              <a:defRPr/>
            </a:pPr>
            <a:fld id="{AB17F1D2-BA8B-4D2A-9A9C-F3957713ED9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162952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Image: http://media.istockphoto.com/illustrations/antique-medical-scientific-illustration-highresolution-heart-illustration-id168644886?k=6&amp;m=168644886&amp;s=612x612&amp;w=0&amp;h=-D49pZ9AgCsBmB2FYBU9Nv47pKVE1oK146XZBL4evug=,</a:t>
            </a:r>
            <a:r>
              <a:rPr lang="en-IE" baseline="0" dirty="0" smtClean="0"/>
              <a:t> </a:t>
            </a:r>
            <a:r>
              <a:rPr lang="en-IE" dirty="0" smtClean="0"/>
              <a:t>Henry </a:t>
            </a:r>
            <a:r>
              <a:rPr lang="en-IE" dirty="0" err="1" smtClean="0"/>
              <a:t>Gray</a:t>
            </a:r>
            <a:r>
              <a:rPr lang="en-IE" dirty="0" smtClean="0"/>
              <a:t> (1918) Anatomy of the Human Body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17F1D2-BA8B-4D2A-9A9C-F3957713ED92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73126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dirty="0" smtClean="0">
                <a:latin typeface="Arial" pitchFamily="34" charset="0"/>
              </a:rPr>
              <a:t>https://www.flickr.com/photos/80497449@N04/10011940914</a:t>
            </a:r>
          </a:p>
          <a:p>
            <a:endParaRPr lang="en-IE" altLang="en-US" dirty="0" smtClean="0">
              <a:latin typeface="Arial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5951D00-9426-4DBC-9273-1377842FE683}" type="slidenum">
              <a:rPr lang="en-GB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>
                <a:latin typeface="Arial" pitchFamily="34" charset="0"/>
              </a:rPr>
              <a:t>https://cdn.pixabay.com/photo/2017/07/31/23/22/heart-2561958_960_720.jpg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IE" altLang="en-US" dirty="0" smtClean="0">
                <a:latin typeface="Arial" pitchFamily="34" charset="0"/>
              </a:rPr>
              <a:t>By Own work, CC BY-SA 3.0, https://commons.wikimedia.org/w/index.php?curid=830253</a:t>
            </a:r>
            <a:endParaRPr lang="en-US" alt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Servier</a:t>
            </a:r>
            <a:r>
              <a:rPr lang="en-IE" baseline="0" dirty="0" smtClean="0"/>
              <a:t> Medical Art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17F1D2-BA8B-4D2A-9A9C-F3957713ED92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33283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https://upload.wikimedia.org/wikipedia/commons/f/fb/Blausen_0463_HeartAttack.png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17F1D2-BA8B-4D2A-9A9C-F3957713ED92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33283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https://upload.wikimedia.org/wikipedia/en/2/2e/Coronary_angiography_of_a_STEMI_patient%2C_showing_partial_occlusion_of_left_circumflex_coronary_artery.jpg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17F1D2-BA8B-4D2A-9A9C-F3957713ED92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33283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mtClean="0"/>
              <a:t>https://upload.wikimedia.org/wikipedia/commons/8/87/Angioplasty_-_Balloon_Inflated_with_Stent.png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17F1D2-BA8B-4D2A-9A9C-F3957713ED92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33283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https://i.vimeocdn.com/video/563620225_1280x720.jpg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17F1D2-BA8B-4D2A-9A9C-F3957713ED92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6728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3603977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04813"/>
            <a:ext cx="9144000" cy="5976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1011256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44450"/>
            <a:ext cx="2286000" cy="6337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4450"/>
            <a:ext cx="6705600" cy="63373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1471330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404813"/>
            <a:ext cx="9144000" cy="5976937"/>
          </a:xfrm>
          <a:prstGeom prst="rect">
            <a:avLst/>
          </a:prstGeom>
        </p:spPr>
        <p:txBody>
          <a:bodyPr/>
          <a:lstStyle/>
          <a:p>
            <a:pPr lvl="0"/>
            <a:endParaRPr lang="en-I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1313110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404813"/>
            <a:ext cx="4495800" cy="5976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04813"/>
            <a:ext cx="4495800" cy="5976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1572261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2939106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4813"/>
            <a:ext cx="9144000" cy="5976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1893543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784147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04813"/>
            <a:ext cx="4495800" cy="59769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04813"/>
            <a:ext cx="4495800" cy="59769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31625510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2144340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3151915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4813"/>
            <a:ext cx="9144000" cy="5976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30189506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30422679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6024728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430583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04813"/>
            <a:ext cx="9144000" cy="5976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326712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44450"/>
            <a:ext cx="2286000" cy="6337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4450"/>
            <a:ext cx="6705600" cy="63373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42791102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404813"/>
            <a:ext cx="9144000" cy="5976937"/>
          </a:xfrm>
          <a:prstGeom prst="rect">
            <a:avLst/>
          </a:prstGeom>
        </p:spPr>
        <p:txBody>
          <a:bodyPr/>
          <a:lstStyle/>
          <a:p>
            <a:pPr lvl="0"/>
            <a:endParaRPr lang="en-I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42948141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404813"/>
            <a:ext cx="4495800" cy="5976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04813"/>
            <a:ext cx="4495800" cy="5976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3798654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1883294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04813"/>
            <a:ext cx="4495800" cy="59769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04813"/>
            <a:ext cx="4495800" cy="59769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792662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3119576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25" y="44450"/>
            <a:ext cx="5483225" cy="2746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1036107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374448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2622437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8043863" cy="4048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Unit 5A: Keeping Healthy</a:t>
            </a:r>
          </a:p>
        </p:txBody>
      </p:sp>
    </p:spTree>
    <p:extLst>
      <p:ext uri="{BB962C8B-B14F-4D97-AF65-F5344CB8AC3E}">
        <p14:creationId xmlns:p14="http://schemas.microsoft.com/office/powerpoint/2010/main" val="110584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chemeClr val="bg2">
                <a:lumMod val="60000"/>
                <a:lumOff val="4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2000">
              <a:schemeClr val="bg2">
                <a:lumMod val="60000"/>
                <a:lumOff val="4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887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e13TGGccvT4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lt7Tj_KGTNE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457200" y="685800"/>
            <a:ext cx="8458200" cy="5181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  <a:t>     </a:t>
            </a:r>
            <a:b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IE" altLang="en-US" dirty="0" smtClean="0">
                <a:effectLst>
                  <a:outerShdw blurRad="50800" dist="38100" dir="684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IE" altLang="en-US" sz="6000" b="0" dirty="0" smtClean="0">
                <a:solidFill>
                  <a:schemeClr val="tx1"/>
                </a:solidFill>
                <a:effectLst>
                  <a:glow rad="63500">
                    <a:schemeClr val="tx1">
                      <a:alpha val="75000"/>
                    </a:schemeClr>
                  </a:glow>
                  <a:outerShdw blurRad="50800" dist="38100" dir="684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Avenir Next"/>
              </a:rPr>
              <a:t>Introducing the</a:t>
            </a:r>
            <a:r>
              <a:rPr lang="en-IE" altLang="en-US" sz="6000" b="0" dirty="0" smtClean="0">
                <a:solidFill>
                  <a:schemeClr val="tx1"/>
                </a:solidFill>
                <a:effectLst>
                  <a:glow rad="50800">
                    <a:schemeClr val="accent5">
                      <a:lumMod val="60000"/>
                      <a:lumOff val="40000"/>
                      <a:alpha val="75000"/>
                    </a:schemeClr>
                  </a:glow>
                  <a:outerShdw blurRad="50800" dist="38100" dir="684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Avenir Next"/>
              </a:rPr>
              <a:t> </a:t>
            </a:r>
            <a:r>
              <a:rPr lang="en-IE" altLang="en-US" sz="6600" b="0" i="1" dirty="0" smtClean="0">
                <a:solidFill>
                  <a:srgbClr val="EE48FF"/>
                </a:solidFill>
                <a:effectLst>
                  <a:glow rad="88900">
                    <a:schemeClr val="tx1">
                      <a:alpha val="36000"/>
                    </a:schemeClr>
                  </a:glow>
                  <a:outerShdw blurRad="50800" dist="38100" dir="684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Avenir Next"/>
              </a:rPr>
              <a:t>HEART</a:t>
            </a:r>
            <a:endParaRPr lang="en-US" altLang="en-US" sz="6600" b="0" i="1" dirty="0" smtClean="0">
              <a:solidFill>
                <a:srgbClr val="EE48FF"/>
              </a:solidFill>
              <a:effectLst>
                <a:glow rad="88900">
                  <a:schemeClr val="tx1">
                    <a:alpha val="36000"/>
                  </a:schemeClr>
                </a:glow>
                <a:outerShdw blurRad="50800" dist="38100" dir="6840000" algn="tl" rotWithShape="0">
                  <a:srgbClr val="000000">
                    <a:alpha val="43000"/>
                  </a:srgbClr>
                </a:outerShdw>
                <a:reflection stA="50000" endPos="75000" dist="12700" dir="5400000" sy="-100000" algn="bl" rotWithShape="0"/>
              </a:effectLst>
              <a:latin typeface="Avenir Next"/>
            </a:endParaRPr>
          </a:p>
        </p:txBody>
      </p:sp>
    </p:spTree>
  </p:cSld>
  <p:clrMapOvr>
    <a:masterClrMapping/>
  </p:clrMapOvr>
  <p:transition advTm="67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ly I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953" y="1085781"/>
            <a:ext cx="4680520" cy="570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dirty="0">
                <a:solidFill>
                  <a:srgbClr val="C00000"/>
                </a:solidFill>
                <a:latin typeface="Avenir Next"/>
              </a:rPr>
              <a:t>Atherosclerosis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Build up of cholesterol and fat that narrows the coronary arteries causing less blood to reach the heart 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tissue</a:t>
            </a:r>
            <a:endParaRPr lang="en-IE" altLang="en-US" sz="2400" dirty="0" smtClean="0">
              <a:solidFill>
                <a:schemeClr val="accent1"/>
              </a:solidFill>
              <a:latin typeface="Avenir Next"/>
            </a:endParaRP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dirty="0" smtClean="0">
                <a:solidFill>
                  <a:srgbClr val="C00000"/>
                </a:solidFill>
                <a:latin typeface="Avenir Next"/>
              </a:rPr>
              <a:t>Myocardial Infarction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When the arteries become blocked stopping the blood from reaching the heart causing the tissue to die, </a:t>
            </a:r>
            <a:r>
              <a:rPr lang="en-IE" altLang="en-US" sz="2400" b="0" dirty="0" err="1" smtClean="0">
                <a:solidFill>
                  <a:srgbClr val="000000"/>
                </a:solidFill>
                <a:latin typeface="Avenir Next"/>
              </a:rPr>
              <a:t>ie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. </a:t>
            </a:r>
            <a:r>
              <a:rPr lang="en-IE" altLang="en-US" sz="2400" dirty="0" smtClean="0">
                <a:solidFill>
                  <a:srgbClr val="C00000"/>
                </a:solidFill>
                <a:latin typeface="Avenir Next"/>
              </a:rPr>
              <a:t>heart attack</a:t>
            </a:r>
          </a:p>
          <a:p>
            <a:pPr marL="342900" indent="-342900">
              <a:spcBef>
                <a:spcPct val="30000"/>
              </a:spcBef>
            </a:pP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A blockage in the </a:t>
            </a:r>
            <a:r>
              <a:rPr lang="en-IE" altLang="en-US" sz="2400" dirty="0">
                <a:solidFill>
                  <a:srgbClr val="C00000"/>
                </a:solidFill>
                <a:latin typeface="Avenir Next"/>
              </a:rPr>
              <a:t>left coronary artery </a:t>
            </a: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can cause a massive heart 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attack, </a:t>
            </a:r>
            <a:r>
              <a:rPr lang="en-IE" altLang="en-US" sz="2400" b="0" dirty="0" err="1" smtClean="0">
                <a:solidFill>
                  <a:srgbClr val="000000"/>
                </a:solidFill>
                <a:latin typeface="Avenir Next"/>
              </a:rPr>
              <a:t>ie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. Widow Maker</a:t>
            </a:r>
            <a:endParaRPr lang="en-IE" altLang="en-US" sz="2400" b="0" dirty="0">
              <a:solidFill>
                <a:srgbClr val="000000"/>
              </a:solidFill>
              <a:latin typeface="Avenir Nex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85800" y="247581"/>
            <a:ext cx="77724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3600" dirty="0" smtClean="0">
                <a:solidFill>
                  <a:srgbClr val="000000"/>
                </a:solidFill>
                <a:latin typeface="Avenir Next"/>
              </a:rPr>
              <a:t>Blocked Coronary Arteries</a:t>
            </a:r>
            <a:endParaRPr lang="en-US" altLang="en-US" sz="2400" dirty="0" smtClean="0">
              <a:solidFill>
                <a:srgbClr val="000000"/>
              </a:solidFill>
              <a:latin typeface="Avenir Next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40294"/>
            <a:ext cx="3597864" cy="47971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5850608"/>
      </p:ext>
    </p:extLst>
  </p:cSld>
  <p:clrMapOvr>
    <a:masterClrMapping/>
  </p:clrMapOvr>
  <p:transition advTm="469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395079"/>
            <a:ext cx="77724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400" b="0" dirty="0" smtClean="0">
                <a:latin typeface="Avenir Next"/>
              </a:rPr>
              <a:t>Look at this video which shows how an angioplasty is performed.</a:t>
            </a:r>
          </a:p>
          <a:p>
            <a:r>
              <a:rPr lang="en-US" altLang="en-US" sz="2400" b="0" dirty="0" smtClean="0">
                <a:latin typeface="Avenir Next"/>
              </a:rPr>
              <a:t>      https</a:t>
            </a:r>
            <a:r>
              <a:rPr lang="en-US" altLang="en-US" sz="2400" b="0" dirty="0">
                <a:latin typeface="Avenir Next"/>
              </a:rPr>
              <a:t>://www.youtube.com/watch?v=e13TGGccvT4</a:t>
            </a:r>
            <a:endParaRPr lang="en-US" altLang="en-US" sz="2400" b="0" dirty="0" smtClean="0">
              <a:latin typeface="Avenir Next"/>
            </a:endParaRPr>
          </a:p>
          <a:p>
            <a:endParaRPr lang="en-US" altLang="en-US" sz="2400" b="0" dirty="0" smtClean="0">
              <a:latin typeface="Avenir Next"/>
            </a:endParaRPr>
          </a:p>
          <a:p>
            <a:endParaRPr lang="en-US" dirty="0"/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106000"/>
            <a:ext cx="604837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68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399714"/>
            <a:ext cx="4680520" cy="533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dirty="0" smtClean="0">
                <a:solidFill>
                  <a:srgbClr val="C00000"/>
                </a:solidFill>
                <a:latin typeface="Avenir Next"/>
              </a:rPr>
              <a:t>Angioplasty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Procedure that opens </a:t>
            </a: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a blocked 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artery </a:t>
            </a: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using a balloon like device 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dirty="0" smtClean="0">
                <a:solidFill>
                  <a:srgbClr val="000000"/>
                </a:solidFill>
                <a:latin typeface="Avenir Next"/>
              </a:rPr>
              <a:t>Steps:</a:t>
            </a:r>
            <a:endParaRPr lang="en-IE" altLang="en-US" sz="2400" b="0" dirty="0" smtClean="0">
              <a:solidFill>
                <a:srgbClr val="000000"/>
              </a:solidFill>
              <a:latin typeface="Avenir Next"/>
            </a:endParaRPr>
          </a:p>
          <a:p>
            <a:pPr marL="457200" indent="-457200" eaLnBrk="1" hangingPunct="1">
              <a:spcBef>
                <a:spcPct val="30000"/>
              </a:spcBef>
              <a:buAutoNum type="arabicParenR"/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A long</a:t>
            </a: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, thin tube 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called a </a:t>
            </a:r>
            <a:r>
              <a:rPr lang="en-IE" altLang="en-US" sz="2400" dirty="0" smtClean="0">
                <a:solidFill>
                  <a:srgbClr val="C00000"/>
                </a:solidFill>
                <a:latin typeface="Avenir Next"/>
              </a:rPr>
              <a:t>catheter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 </a:t>
            </a: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is inserted into an artery in your leg, wrist or arm to reach your coronary 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artery</a:t>
            </a:r>
          </a:p>
          <a:p>
            <a:pPr marL="457200" indent="-457200" eaLnBrk="1" hangingPunct="1">
              <a:spcBef>
                <a:spcPct val="30000"/>
              </a:spcBef>
              <a:buAutoNum type="arabicParenR"/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Dye is injected into the catheter which shows on an x-ray any blockages in the arteries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85800" y="247581"/>
            <a:ext cx="77724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3600" dirty="0" smtClean="0">
                <a:solidFill>
                  <a:srgbClr val="000000"/>
                </a:solidFill>
                <a:latin typeface="Avenir Next"/>
              </a:rPr>
              <a:t>Treatment for Blocked Coronary Arteries</a:t>
            </a:r>
            <a:endParaRPr lang="en-US" altLang="en-US" sz="2400" dirty="0" smtClean="0">
              <a:solidFill>
                <a:srgbClr val="000000"/>
              </a:solidFill>
              <a:latin typeface="Avenir Next"/>
            </a:endParaRP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78742"/>
            <a:ext cx="4097187" cy="38879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32039" y="5661248"/>
            <a:ext cx="40971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E" sz="1400" b="0" dirty="0" smtClean="0">
                <a:solidFill>
                  <a:srgbClr val="000000"/>
                </a:solidFill>
                <a:latin typeface="Avenir Next"/>
              </a:rPr>
              <a:t>Arrow </a:t>
            </a:r>
            <a:r>
              <a:rPr lang="en-IE" sz="1400" b="0" dirty="0">
                <a:solidFill>
                  <a:srgbClr val="000000"/>
                </a:solidFill>
                <a:latin typeface="Avenir Next"/>
              </a:rPr>
              <a:t>points at </a:t>
            </a:r>
            <a:r>
              <a:rPr lang="en-IE" sz="1400" b="0" dirty="0" smtClean="0">
                <a:solidFill>
                  <a:srgbClr val="000000"/>
                </a:solidFill>
                <a:latin typeface="Avenir Next"/>
              </a:rPr>
              <a:t>a blockage in the circumflex </a:t>
            </a:r>
            <a:r>
              <a:rPr lang="en-IE" sz="1400" b="0" dirty="0">
                <a:solidFill>
                  <a:srgbClr val="000000"/>
                </a:solidFill>
                <a:latin typeface="Avenir Next"/>
              </a:rPr>
              <a:t>coronary </a:t>
            </a:r>
            <a:r>
              <a:rPr lang="en-IE" sz="1400" b="0" dirty="0" smtClean="0">
                <a:solidFill>
                  <a:srgbClr val="000000"/>
                </a:solidFill>
                <a:latin typeface="Avenir Next"/>
              </a:rPr>
              <a:t>artery. Star </a:t>
            </a:r>
            <a:r>
              <a:rPr lang="en-IE" sz="1400" b="0" dirty="0">
                <a:solidFill>
                  <a:srgbClr val="000000"/>
                </a:solidFill>
                <a:latin typeface="Avenir Next"/>
              </a:rPr>
              <a:t>indicates tip of the guide wire that has been inserted </a:t>
            </a:r>
            <a:r>
              <a:rPr lang="en-IE" sz="1400" b="0" dirty="0" smtClean="0">
                <a:solidFill>
                  <a:srgbClr val="000000"/>
                </a:solidFill>
                <a:latin typeface="Avenir Next"/>
              </a:rPr>
              <a:t>into </a:t>
            </a:r>
            <a:r>
              <a:rPr lang="en-IE" sz="1400" b="0" dirty="0">
                <a:solidFill>
                  <a:srgbClr val="000000"/>
                </a:solidFill>
                <a:latin typeface="Avenir Next"/>
              </a:rPr>
              <a:t>the artery </a:t>
            </a:r>
            <a:r>
              <a:rPr lang="en-IE" sz="1400" b="0" dirty="0" smtClean="0">
                <a:solidFill>
                  <a:srgbClr val="000000"/>
                </a:solidFill>
                <a:latin typeface="Avenir Next"/>
              </a:rPr>
              <a:t>which has passed through </a:t>
            </a:r>
            <a:r>
              <a:rPr lang="en-IE" sz="1400" b="0" dirty="0">
                <a:solidFill>
                  <a:srgbClr val="000000"/>
                </a:solidFill>
                <a:latin typeface="Avenir Next"/>
              </a:rPr>
              <a:t>the </a:t>
            </a:r>
            <a:r>
              <a:rPr lang="en-IE" sz="1400" b="0" dirty="0" smtClean="0">
                <a:solidFill>
                  <a:srgbClr val="000000"/>
                </a:solidFill>
                <a:latin typeface="Avenir Next"/>
              </a:rPr>
              <a:t>blockage.</a:t>
            </a:r>
            <a:endParaRPr lang="en-IE" sz="1400" b="0" dirty="0">
              <a:solidFill>
                <a:srgbClr val="000000"/>
              </a:solidFill>
              <a:latin typeface="Avenir Nex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5934467"/>
      </p:ext>
    </p:extLst>
  </p:cSld>
  <p:clrMapOvr>
    <a:masterClrMapping/>
  </p:clrMapOvr>
  <p:transition advTm="469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1209967"/>
            <a:ext cx="4680520" cy="570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dirty="0" smtClean="0">
                <a:solidFill>
                  <a:srgbClr val="000000"/>
                </a:solidFill>
                <a:latin typeface="Avenir Next"/>
              </a:rPr>
              <a:t>Steps:</a:t>
            </a:r>
            <a:endParaRPr lang="en-IE" altLang="en-US" sz="2400" b="0" dirty="0" smtClean="0">
              <a:solidFill>
                <a:srgbClr val="000000"/>
              </a:solidFill>
              <a:latin typeface="Avenir Next"/>
            </a:endParaRPr>
          </a:p>
          <a:p>
            <a:pPr marL="457200" indent="-457200" eaLnBrk="1" hangingPunct="1">
              <a:spcBef>
                <a:spcPct val="30000"/>
              </a:spcBef>
              <a:buFont typeface="+mj-lt"/>
              <a:buAutoNum type="arabicParenR" startAt="3"/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A </a:t>
            </a:r>
            <a:r>
              <a:rPr lang="en-IE" altLang="en-US" sz="2400" dirty="0" smtClean="0">
                <a:solidFill>
                  <a:srgbClr val="C00000"/>
                </a:solidFill>
                <a:latin typeface="Avenir Next"/>
              </a:rPr>
              <a:t>guide wire 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is inserted into the blocked artery to serve as a guide for a balloon catheter</a:t>
            </a:r>
          </a:p>
          <a:p>
            <a:pPr marL="457200" indent="-457200" eaLnBrk="1" hangingPunct="1">
              <a:spcBef>
                <a:spcPct val="30000"/>
              </a:spcBef>
              <a:buFont typeface="+mj-lt"/>
              <a:buAutoNum type="arabicParenR" startAt="3"/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The </a:t>
            </a:r>
            <a:r>
              <a:rPr lang="en-IE" altLang="en-US" sz="2400" dirty="0" smtClean="0">
                <a:solidFill>
                  <a:srgbClr val="C00000"/>
                </a:solidFill>
                <a:latin typeface="Avenir Next"/>
              </a:rPr>
              <a:t>balloon catheter 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is inserted over the guide wire</a:t>
            </a:r>
          </a:p>
          <a:p>
            <a:pPr marL="457200" indent="-457200" eaLnBrk="1" hangingPunct="1">
              <a:spcBef>
                <a:spcPct val="30000"/>
              </a:spcBef>
              <a:buFont typeface="+mj-lt"/>
              <a:buAutoNum type="arabicParenR" startAt="3"/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The balloon is inflated which opens the blockage by squeezing </a:t>
            </a: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the cholesterol and fat 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against the wall</a:t>
            </a:r>
          </a:p>
          <a:p>
            <a:pPr marL="457200" indent="-457200" eaLnBrk="1" hangingPunct="1">
              <a:spcBef>
                <a:spcPct val="30000"/>
              </a:spcBef>
              <a:buFont typeface="+mj-lt"/>
              <a:buAutoNum type="arabicParenR" startAt="3"/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A tiny tube made of wire mesh called a </a:t>
            </a:r>
            <a:r>
              <a:rPr lang="en-IE" altLang="en-US" sz="2400" dirty="0" smtClean="0">
                <a:solidFill>
                  <a:srgbClr val="C00000"/>
                </a:solidFill>
                <a:latin typeface="Avenir Next"/>
              </a:rPr>
              <a:t>stent</a:t>
            </a:r>
            <a:r>
              <a:rPr lang="en-IE" altLang="en-US" sz="2400" dirty="0" smtClean="0">
                <a:solidFill>
                  <a:srgbClr val="000000"/>
                </a:solidFill>
                <a:latin typeface="Avenir Next"/>
              </a:rPr>
              <a:t> 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can be placed inside the artery to keep it open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85800" y="247581"/>
            <a:ext cx="77724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3600" dirty="0" smtClean="0">
                <a:solidFill>
                  <a:srgbClr val="000000"/>
                </a:solidFill>
                <a:latin typeface="Avenir Next"/>
              </a:rPr>
              <a:t>Treatment for Blocked Coronary Arteries</a:t>
            </a:r>
            <a:endParaRPr lang="en-US" altLang="en-US" sz="2400" dirty="0" smtClean="0">
              <a:solidFill>
                <a:srgbClr val="000000"/>
              </a:solidFill>
              <a:latin typeface="Avenir Next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862" y="1355090"/>
            <a:ext cx="3658213" cy="54582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98735" y="3515330"/>
            <a:ext cx="1105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>
                <a:solidFill>
                  <a:srgbClr val="000000"/>
                </a:solidFill>
                <a:latin typeface="Avenir Next"/>
              </a:rPr>
              <a:t>Guide wire</a:t>
            </a:r>
            <a:endParaRPr lang="en-IE" sz="1400" dirty="0">
              <a:solidFill>
                <a:srgbClr val="000000"/>
              </a:solidFill>
              <a:latin typeface="Avenir Nex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157111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>
                <a:solidFill>
                  <a:srgbClr val="000000"/>
                </a:solidFill>
                <a:latin typeface="Avenir Next"/>
              </a:rPr>
              <a:t>Balloon catheter</a:t>
            </a:r>
            <a:endParaRPr lang="en-IE" sz="1400" dirty="0">
              <a:solidFill>
                <a:srgbClr val="000000"/>
              </a:solidFill>
              <a:latin typeface="Avenir Next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5887367" y="1801113"/>
            <a:ext cx="328120" cy="1138153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9" idx="0"/>
          </p:cNvCxnSpPr>
          <p:nvPr/>
        </p:nvCxnSpPr>
        <p:spPr bwMode="auto">
          <a:xfrm flipH="1" flipV="1">
            <a:off x="5796138" y="3380442"/>
            <a:ext cx="455354" cy="134888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5680801" y="4235410"/>
            <a:ext cx="1033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>
                <a:solidFill>
                  <a:srgbClr val="000000"/>
                </a:solidFill>
                <a:latin typeface="Avenir Next"/>
              </a:rPr>
              <a:t>Balloon</a:t>
            </a:r>
            <a:endParaRPr lang="en-IE" sz="1400" dirty="0">
              <a:solidFill>
                <a:srgbClr val="000000"/>
              </a:solidFill>
              <a:latin typeface="Avenir Nex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80800" y="6179626"/>
            <a:ext cx="1033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 smtClean="0">
                <a:solidFill>
                  <a:srgbClr val="000000"/>
                </a:solidFill>
                <a:latin typeface="Avenir Next"/>
              </a:rPr>
              <a:t>Stent</a:t>
            </a:r>
            <a:endParaRPr lang="en-IE" sz="1400" dirty="0">
              <a:solidFill>
                <a:srgbClr val="000000"/>
              </a:solidFill>
              <a:latin typeface="Avenir Next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285497" y="5099507"/>
            <a:ext cx="1310839" cy="1234007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6096864" y="4521996"/>
            <a:ext cx="707384" cy="361486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1074046045"/>
      </p:ext>
    </p:extLst>
  </p:cSld>
  <p:clrMapOvr>
    <a:masterClrMapping/>
  </p:clrMapOvr>
  <p:transition advTm="469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361518"/>
            <a:ext cx="77724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3600" dirty="0" smtClean="0">
                <a:latin typeface="Avenir Next"/>
              </a:rPr>
              <a:t>Production of Medical Devices</a:t>
            </a:r>
            <a:endParaRPr lang="en-US" altLang="en-US" sz="2400" dirty="0" smtClean="0">
              <a:latin typeface="Avenir Next"/>
            </a:endParaRPr>
          </a:p>
          <a:p>
            <a:endParaRPr lang="en-US" dirty="0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51520" y="1238681"/>
            <a:ext cx="5040560" cy="513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latin typeface="Avenir Next"/>
              </a:rPr>
              <a:t>Medtronic and Boston Scientific are major producers of balloon catheters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latin typeface="Avenir Next"/>
              </a:rPr>
              <a:t>Medical devices, such as balloon catheters, are made on a manufacturing line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>
                <a:latin typeface="Avenir Next"/>
              </a:rPr>
              <a:t>Manufacturing line=Multiple processes that work together to assemble the components and materials to build a </a:t>
            </a:r>
            <a:r>
              <a:rPr lang="en-IE" altLang="en-US" sz="2400" b="0" dirty="0" smtClean="0">
                <a:latin typeface="Avenir Next"/>
              </a:rPr>
              <a:t>product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latin typeface="Avenir Next"/>
              </a:rPr>
              <a:t>Multiple career opportunities available within a manufacturing line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1"/>
          <a:stretch/>
        </p:blipFill>
        <p:spPr>
          <a:xfrm>
            <a:off x="5148064" y="1340768"/>
            <a:ext cx="3779911" cy="275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81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6"/>
          <p:cNvSpPr txBox="1">
            <a:spLocks noChangeArrowheads="1"/>
          </p:cNvSpPr>
          <p:nvPr/>
        </p:nvSpPr>
        <p:spPr bwMode="auto">
          <a:xfrm>
            <a:off x="1331913" y="620713"/>
            <a:ext cx="5621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000">
              <a:latin typeface="Arial Unicode MS" pitchFamily="34" charset="-12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10879905"/>
              </p:ext>
            </p:extLst>
          </p:nvPr>
        </p:nvGraphicFramePr>
        <p:xfrm>
          <a:off x="0" y="304800"/>
          <a:ext cx="8839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A019189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8353827" flipV="1">
            <a:off x="6751689" y="1774218"/>
            <a:ext cx="1592115" cy="966155"/>
          </a:xfrm>
          <a:prstGeom prst="rect">
            <a:avLst/>
          </a:prstGeom>
        </p:spPr>
      </p:pic>
      <p:pic>
        <p:nvPicPr>
          <p:cNvPr id="7" name="Picture 6" descr="BU005259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2600" y="5105400"/>
            <a:ext cx="1221040" cy="1090613"/>
          </a:xfrm>
          <a:prstGeom prst="rect">
            <a:avLst/>
          </a:prstGeom>
        </p:spPr>
      </p:pic>
      <p:pic>
        <p:nvPicPr>
          <p:cNvPr id="8" name="Picture 7" descr="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24200" y="2286000"/>
            <a:ext cx="2514600" cy="2514600"/>
          </a:xfrm>
          <a:prstGeom prst="rect">
            <a:avLst/>
          </a:prstGeom>
          <a:solidFill>
            <a:schemeClr val="tx1">
              <a:lumMod val="85000"/>
              <a:alpha val="0"/>
            </a:schemeClr>
          </a:solidFill>
        </p:spPr>
      </p:pic>
      <p:sp>
        <p:nvSpPr>
          <p:cNvPr id="9" name="Action Button: Home 8">
            <a:hlinkClick r:id="" action="ppaction://hlinkshowjump?jump=firstslide" highlightClick="1"/>
          </p:cNvPr>
          <p:cNvSpPr/>
          <p:nvPr/>
        </p:nvSpPr>
        <p:spPr bwMode="auto">
          <a:xfrm>
            <a:off x="7239000" y="2362200"/>
            <a:ext cx="45719" cy="152400"/>
          </a:xfrm>
          <a:prstGeom prst="actionButtonHom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rtlCol="0" anchor="ctr"/>
          <a:lstStyle/>
          <a:p>
            <a:pPr algn="ctr" eaLnBrk="1" hangingPunct="1">
              <a:spcBef>
                <a:spcPct val="0"/>
              </a:spcBef>
            </a:pPr>
            <a:endParaRPr lang="en-US" sz="1200" b="0">
              <a:latin typeface="Comic Sans MS" pitchFamily="66" charset="0"/>
            </a:endParaRPr>
          </a:p>
        </p:txBody>
      </p:sp>
    </p:spTree>
  </p:cSld>
  <p:clrMapOvr>
    <a:masterClrMapping/>
  </p:clrMapOvr>
  <p:transition advTm="23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320E8E9-055B-2B43-8A7D-E4E9E91C3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E320E8E9-055B-2B43-8A7D-E4E9E91C34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graphicEl>
                                              <a:dgm id="{E320E8E9-055B-2B43-8A7D-E4E9E91C3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5">
                                            <p:graphicEl>
                                              <a:dgm id="{E320E8E9-055B-2B43-8A7D-E4E9E91C3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320E8E9-055B-2B43-8A7D-E4E9E91C3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24FF22E-B817-3243-A0DD-D8D7BF5D86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A24FF22E-B817-3243-A0DD-D8D7BF5D86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graphicEl>
                                              <a:dgm id="{A24FF22E-B817-3243-A0DD-D8D7BF5D86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5">
                                            <p:graphicEl>
                                              <a:dgm id="{A24FF22E-B817-3243-A0DD-D8D7BF5D86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24FF22E-B817-3243-A0DD-D8D7BF5D86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AFC2760-7183-6A45-9F58-871D0A608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graphicEl>
                                              <a:dgm id="{5AFC2760-7183-6A45-9F58-871D0A608A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graphicEl>
                                              <a:dgm id="{5AFC2760-7183-6A45-9F58-871D0A608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5">
                                            <p:graphicEl>
                                              <a:dgm id="{5AFC2760-7183-6A45-9F58-871D0A608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AFC2760-7183-6A45-9F58-871D0A608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43431C7-D47B-AD40-8CB2-C5CF5982E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>
                                            <p:graphicEl>
                                              <a:dgm id="{443431C7-D47B-AD40-8CB2-C5CF5982EF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graphicEl>
                                              <a:dgm id="{443431C7-D47B-AD40-8CB2-C5CF5982E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0" decel="100000" fill="hold"/>
                                        <p:tgtEl>
                                          <p:spTgt spid="5">
                                            <p:graphicEl>
                                              <a:dgm id="{443431C7-D47B-AD40-8CB2-C5CF5982E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43431C7-D47B-AD40-8CB2-C5CF5982E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FC2EAA2-4511-E04C-A02F-3499C5CDB6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graphicEl>
                                              <a:dgm id="{8FC2EAA2-4511-E04C-A02F-3499C5CDB6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graphicEl>
                                              <a:dgm id="{8FC2EAA2-4511-E04C-A02F-3499C5CDB6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0" decel="100000" fill="hold"/>
                                        <p:tgtEl>
                                          <p:spTgt spid="5">
                                            <p:graphicEl>
                                              <a:dgm id="{8FC2EAA2-4511-E04C-A02F-3499C5CDB6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FC2EAA2-4511-E04C-A02F-3499C5CDB6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950520C-C8B3-7440-B3B8-D75ADD45AB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>
                                            <p:graphicEl>
                                              <a:dgm id="{5950520C-C8B3-7440-B3B8-D75ADD45AB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>
                                            <p:graphicEl>
                                              <a:dgm id="{5950520C-C8B3-7440-B3B8-D75ADD45AB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800" decel="100000" fill="hold"/>
                                        <p:tgtEl>
                                          <p:spTgt spid="5">
                                            <p:graphicEl>
                                              <a:dgm id="{5950520C-C8B3-7440-B3B8-D75ADD45AB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950520C-C8B3-7440-B3B8-D75ADD45AB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4F9A6FC-F2CC-554F-A12F-C4F1A70BDF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5">
                                            <p:graphicEl>
                                              <a:dgm id="{84F9A6FC-F2CC-554F-A12F-C4F1A70BDF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">
                                            <p:graphicEl>
                                              <a:dgm id="{84F9A6FC-F2CC-554F-A12F-C4F1A70BDF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800" decel="100000" fill="hold"/>
                                        <p:tgtEl>
                                          <p:spTgt spid="5">
                                            <p:graphicEl>
                                              <a:dgm id="{84F9A6FC-F2CC-554F-A12F-C4F1A70BDF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4F9A6FC-F2CC-554F-A12F-C4F1A70BDF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AAB3D7-707F-2844-995C-5C31FF06C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>
                                            <p:graphicEl>
                                              <a:dgm id="{D6AAB3D7-707F-2844-995C-5C31FF06C0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">
                                            <p:graphicEl>
                                              <a:dgm id="{D6AAB3D7-707F-2844-995C-5C31FF06C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800" decel="100000" fill="hold"/>
                                        <p:tgtEl>
                                          <p:spTgt spid="5">
                                            <p:graphicEl>
                                              <a:dgm id="{D6AAB3D7-707F-2844-995C-5C31FF06C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AAB3D7-707F-2844-995C-5C31FF06C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4FB2F1-7CA5-2843-A30A-BEB433322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">
                                            <p:graphicEl>
                                              <a:dgm id="{8B4FB2F1-7CA5-2843-A30A-BEB4333225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">
                                            <p:graphicEl>
                                              <a:dgm id="{8B4FB2F1-7CA5-2843-A30A-BEB433322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800" decel="100000" fill="hold"/>
                                        <p:tgtEl>
                                          <p:spTgt spid="5">
                                            <p:graphicEl>
                                              <a:dgm id="{8B4FB2F1-7CA5-2843-A30A-BEB433322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4FB2F1-7CA5-2843-A30A-BEB4333225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05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304800" y="990600"/>
          <a:ext cx="88392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14400" y="304800"/>
            <a:ext cx="7543800" cy="609600"/>
          </a:xfrm>
        </p:spPr>
        <p:txBody>
          <a:bodyPr/>
          <a:lstStyle/>
          <a:p>
            <a:r>
              <a:rPr lang="en-US" altLang="en-US" sz="2800" b="0" dirty="0" smtClean="0">
                <a:solidFill>
                  <a:schemeClr val="tx1"/>
                </a:solidFill>
                <a:latin typeface="Avenir Next"/>
              </a:rPr>
              <a:t>Now you will create your own production line</a:t>
            </a:r>
            <a:endParaRPr lang="en-US" sz="2800" b="0" dirty="0">
              <a:latin typeface="Avenir Next"/>
            </a:endParaRPr>
          </a:p>
        </p:txBody>
      </p:sp>
    </p:spTree>
  </p:cSld>
  <p:clrMapOvr>
    <a:masterClrMapping/>
  </p:clrMapOvr>
  <p:transition advTm="28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8D0DF7F-5ABE-A54D-BC2B-8653BF500F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8CE4036-D554-3948-BBB8-913FD91673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1659EC-60F9-794D-AA66-4D19B48E1D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5CB7B5-C7E5-BB4D-925D-07777D54F4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30AA85B-0AC4-DF48-A39F-D8D01BAE11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05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ChangeArrowheads="1"/>
          </p:cNvSpPr>
          <p:nvPr/>
        </p:nvSpPr>
        <p:spPr bwMode="auto">
          <a:xfrm>
            <a:off x="179388" y="2327275"/>
            <a:ext cx="2016125" cy="163513"/>
          </a:xfrm>
          <a:prstGeom prst="rect">
            <a:avLst/>
          </a:prstGeom>
          <a:solidFill>
            <a:srgbClr val="FF6600">
              <a:alpha val="67000"/>
            </a:srgbClr>
          </a:solidFill>
          <a:ln>
            <a:noFill/>
          </a:ln>
          <a:scene3d>
            <a:camera prst="orthographicFront"/>
            <a:lightRig rig="brightRoom" dir="t"/>
          </a:scene3d>
          <a:sp3d prstMaterial="plastic">
            <a:bevelT w="127000"/>
          </a:sp3d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1200" b="0"/>
          </a:p>
        </p:txBody>
      </p:sp>
      <p:sp>
        <p:nvSpPr>
          <p:cNvPr id="31747" name="Rectangle 6"/>
          <p:cNvSpPr>
            <a:spLocks noChangeArrowheads="1"/>
          </p:cNvSpPr>
          <p:nvPr/>
        </p:nvSpPr>
        <p:spPr bwMode="auto">
          <a:xfrm rot="-8432278">
            <a:off x="58738" y="1817688"/>
            <a:ext cx="1563687" cy="179387"/>
          </a:xfrm>
          <a:prstGeom prst="rect">
            <a:avLst/>
          </a:prstGeom>
          <a:solidFill>
            <a:srgbClr val="FF6600">
              <a:alpha val="74000"/>
            </a:srgbClr>
          </a:solidFill>
          <a:ln>
            <a:noFill/>
          </a:ln>
          <a:scene3d>
            <a:camera prst="orthographicFront"/>
            <a:lightRig rig="brightRoom" dir="t"/>
          </a:scene3d>
          <a:sp3d prstMaterial="plastic">
            <a:bevelT w="127000"/>
          </a:sp3d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1200" b="0"/>
          </a:p>
        </p:txBody>
      </p:sp>
      <p:sp>
        <p:nvSpPr>
          <p:cNvPr id="31748" name="Rectangle 7"/>
          <p:cNvSpPr>
            <a:spLocks noChangeArrowheads="1"/>
          </p:cNvSpPr>
          <p:nvPr/>
        </p:nvSpPr>
        <p:spPr bwMode="auto">
          <a:xfrm>
            <a:off x="2195513" y="2327275"/>
            <a:ext cx="2232025" cy="163513"/>
          </a:xfrm>
          <a:prstGeom prst="rect">
            <a:avLst/>
          </a:prstGeom>
          <a:solidFill>
            <a:srgbClr val="0070C0">
              <a:alpha val="70000"/>
            </a:srgbClr>
          </a:solidFill>
          <a:ln>
            <a:noFill/>
          </a:ln>
          <a:scene3d>
            <a:camera prst="orthographicFront"/>
            <a:lightRig rig="brightRoom" dir="t"/>
          </a:scene3d>
          <a:sp3d prstMaterial="plastic">
            <a:bevelT h="95250"/>
          </a:sp3d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1200" b="0"/>
          </a:p>
        </p:txBody>
      </p:sp>
      <p:sp>
        <p:nvSpPr>
          <p:cNvPr id="31749" name="Rounded Rectangle 8"/>
          <p:cNvSpPr>
            <a:spLocks noChangeArrowheads="1"/>
          </p:cNvSpPr>
          <p:nvPr/>
        </p:nvSpPr>
        <p:spPr bwMode="auto">
          <a:xfrm>
            <a:off x="4427538" y="2030413"/>
            <a:ext cx="2089150" cy="757237"/>
          </a:xfrm>
          <a:prstGeom prst="roundRect">
            <a:avLst>
              <a:gd name="adj" fmla="val 16667"/>
            </a:avLst>
          </a:prstGeom>
          <a:solidFill>
            <a:srgbClr val="FF0000">
              <a:alpha val="68000"/>
            </a:srgbClr>
          </a:solidFill>
          <a:ln>
            <a:noFill/>
          </a:ln>
          <a:scene3d>
            <a:camera prst="orthographicFront"/>
            <a:lightRig rig="brightRoom" dir="t"/>
          </a:scene3d>
          <a:sp3d prstMaterial="plastic">
            <a:bevelT w="139700"/>
          </a:sp3d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1200" b="0"/>
          </a:p>
        </p:txBody>
      </p:sp>
      <p:sp>
        <p:nvSpPr>
          <p:cNvPr id="31750" name="Flowchart: Direct Access Storage 9"/>
          <p:cNvSpPr>
            <a:spLocks noChangeArrowheads="1"/>
          </p:cNvSpPr>
          <p:nvPr/>
        </p:nvSpPr>
        <p:spPr bwMode="auto">
          <a:xfrm>
            <a:off x="6324600" y="1652588"/>
            <a:ext cx="2682875" cy="1512887"/>
          </a:xfrm>
          <a:prstGeom prst="flowChartMagneticDrum">
            <a:avLst/>
          </a:prstGeom>
          <a:solidFill>
            <a:schemeClr val="accent6">
              <a:lumMod val="60000"/>
              <a:lumOff val="40000"/>
            </a:schemeClr>
          </a:solidFill>
          <a:ln w="25400" algn="ctr">
            <a:solidFill>
              <a:srgbClr val="663300"/>
            </a:solidFill>
            <a:round/>
            <a:headEnd/>
            <a:tailEnd/>
          </a:ln>
          <a:scene3d>
            <a:camera prst="orthographicFront"/>
            <a:lightRig rig="brightRoom" dir="t"/>
          </a:scene3d>
          <a:sp3d prstMaterial="metal">
            <a:bevelT w="152400" h="63500"/>
          </a:sp3d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1200" b="0"/>
          </a:p>
        </p:txBody>
      </p:sp>
      <p:sp>
        <p:nvSpPr>
          <p:cNvPr id="31751" name="Oval 11"/>
          <p:cNvSpPr>
            <a:spLocks noChangeArrowheads="1"/>
          </p:cNvSpPr>
          <p:nvPr/>
        </p:nvSpPr>
        <p:spPr bwMode="auto">
          <a:xfrm>
            <a:off x="8100392" y="1652588"/>
            <a:ext cx="990600" cy="1536699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 algn="ctr">
            <a:solidFill>
              <a:srgbClr val="663300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1200" b="0"/>
          </a:p>
        </p:txBody>
      </p:sp>
      <p:grpSp>
        <p:nvGrpSpPr>
          <p:cNvPr id="31752" name="Group 18"/>
          <p:cNvGrpSpPr>
            <a:grpSpLocks/>
          </p:cNvGrpSpPr>
          <p:nvPr/>
        </p:nvGrpSpPr>
        <p:grpSpPr bwMode="auto">
          <a:xfrm>
            <a:off x="6732240" y="1652588"/>
            <a:ext cx="1296987" cy="504825"/>
            <a:chOff x="6876256" y="2827084"/>
            <a:chExt cx="1296144" cy="504056"/>
          </a:xfrm>
        </p:grpSpPr>
        <p:sp>
          <p:nvSpPr>
            <p:cNvPr id="31766" name="Isosceles Triangle 10"/>
            <p:cNvSpPr>
              <a:spLocks noChangeArrowheads="1"/>
            </p:cNvSpPr>
            <p:nvPr/>
          </p:nvSpPr>
          <p:spPr bwMode="auto">
            <a:xfrm>
              <a:off x="6876256" y="2827084"/>
              <a:ext cx="432048" cy="504056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25400" algn="ctr">
              <a:solidFill>
                <a:srgbClr val="6633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IE" altLang="en-US" sz="1200" b="0"/>
            </a:p>
          </p:txBody>
        </p:sp>
        <p:sp>
          <p:nvSpPr>
            <p:cNvPr id="31767" name="Isosceles Triangle 12"/>
            <p:cNvSpPr>
              <a:spLocks noChangeArrowheads="1"/>
            </p:cNvSpPr>
            <p:nvPr/>
          </p:nvSpPr>
          <p:spPr bwMode="auto">
            <a:xfrm>
              <a:off x="7308304" y="2827084"/>
              <a:ext cx="432048" cy="504056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25400" algn="ctr">
              <a:solidFill>
                <a:srgbClr val="6633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IE" altLang="en-US" sz="1200" b="0"/>
            </a:p>
          </p:txBody>
        </p:sp>
        <p:sp>
          <p:nvSpPr>
            <p:cNvPr id="31768" name="Isosceles Triangle 13"/>
            <p:cNvSpPr>
              <a:spLocks noChangeArrowheads="1"/>
            </p:cNvSpPr>
            <p:nvPr/>
          </p:nvSpPr>
          <p:spPr bwMode="auto">
            <a:xfrm>
              <a:off x="7740352" y="2827084"/>
              <a:ext cx="432048" cy="504056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25400" algn="ctr">
              <a:solidFill>
                <a:srgbClr val="6633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IE" altLang="en-US" sz="1200" b="0"/>
            </a:p>
          </p:txBody>
        </p:sp>
      </p:grpSp>
      <p:sp>
        <p:nvSpPr>
          <p:cNvPr id="31753" name="TextBox 14"/>
          <p:cNvSpPr txBox="1">
            <a:spLocks noChangeArrowheads="1"/>
          </p:cNvSpPr>
          <p:nvPr/>
        </p:nvSpPr>
        <p:spPr bwMode="auto">
          <a:xfrm>
            <a:off x="1500188" y="333375"/>
            <a:ext cx="6672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IE" altLang="en-US" sz="3200" b="0" dirty="0" smtClean="0">
                <a:latin typeface="Avenir Next"/>
                <a:cs typeface="Arial" pitchFamily="34" charset="0"/>
              </a:rPr>
              <a:t>Design</a:t>
            </a:r>
            <a:endParaRPr lang="en-IE" altLang="en-US" sz="3200" b="0" dirty="0">
              <a:latin typeface="Avenir Next"/>
              <a:cs typeface="Arial" pitchFamily="34" charset="0"/>
            </a:endParaRPr>
          </a:p>
        </p:txBody>
      </p:sp>
      <p:sp>
        <p:nvSpPr>
          <p:cNvPr id="31754" name="Left Brace 16"/>
          <p:cNvSpPr>
            <a:spLocks/>
          </p:cNvSpPr>
          <p:nvPr/>
        </p:nvSpPr>
        <p:spPr bwMode="auto">
          <a:xfrm rot="-5400000">
            <a:off x="863601" y="2867025"/>
            <a:ext cx="576262" cy="1944687"/>
          </a:xfrm>
          <a:prstGeom prst="leftBrace">
            <a:avLst>
              <a:gd name="adj1" fmla="val 8327"/>
              <a:gd name="adj2" fmla="val 50000"/>
            </a:avLst>
          </a:prstGeom>
          <a:noFill/>
          <a:ln w="25400" algn="ctr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1200" b="0"/>
          </a:p>
        </p:txBody>
      </p:sp>
      <p:sp>
        <p:nvSpPr>
          <p:cNvPr id="31755" name="Left Brace 17"/>
          <p:cNvSpPr>
            <a:spLocks/>
          </p:cNvSpPr>
          <p:nvPr/>
        </p:nvSpPr>
        <p:spPr bwMode="auto">
          <a:xfrm rot="-5400000">
            <a:off x="2987676" y="2759075"/>
            <a:ext cx="576262" cy="2160587"/>
          </a:xfrm>
          <a:prstGeom prst="leftBrace">
            <a:avLst>
              <a:gd name="adj1" fmla="val 8332"/>
              <a:gd name="adj2" fmla="val 50000"/>
            </a:avLst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1200" b="0"/>
          </a:p>
        </p:txBody>
      </p:sp>
      <p:sp>
        <p:nvSpPr>
          <p:cNvPr id="31756" name="Left Brace 19"/>
          <p:cNvSpPr>
            <a:spLocks/>
          </p:cNvSpPr>
          <p:nvPr/>
        </p:nvSpPr>
        <p:spPr bwMode="auto">
          <a:xfrm rot="-5400000">
            <a:off x="5183982" y="2791619"/>
            <a:ext cx="576262" cy="2089150"/>
          </a:xfrm>
          <a:prstGeom prst="leftBrace">
            <a:avLst>
              <a:gd name="adj1" fmla="val 8342"/>
              <a:gd name="adj2" fmla="val 50000"/>
            </a:avLst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1200" b="0"/>
          </a:p>
        </p:txBody>
      </p:sp>
      <p:sp>
        <p:nvSpPr>
          <p:cNvPr id="31757" name="Left Brace 20"/>
          <p:cNvSpPr>
            <a:spLocks/>
          </p:cNvSpPr>
          <p:nvPr/>
        </p:nvSpPr>
        <p:spPr bwMode="auto">
          <a:xfrm rot="-5400000">
            <a:off x="7558882" y="2721769"/>
            <a:ext cx="579437" cy="2232025"/>
          </a:xfrm>
          <a:prstGeom prst="leftBrace">
            <a:avLst>
              <a:gd name="adj1" fmla="val 8328"/>
              <a:gd name="adj2" fmla="val 50000"/>
            </a:avLst>
          </a:prstGeom>
          <a:noFill/>
          <a:ln w="25400" algn="ctr">
            <a:solidFill>
              <a:srgbClr val="66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1200" b="0"/>
          </a:p>
        </p:txBody>
      </p:sp>
      <p:grpSp>
        <p:nvGrpSpPr>
          <p:cNvPr id="31758" name="Group 22"/>
          <p:cNvGrpSpPr>
            <a:grpSpLocks/>
          </p:cNvGrpSpPr>
          <p:nvPr/>
        </p:nvGrpSpPr>
        <p:grpSpPr bwMode="auto">
          <a:xfrm rot="10800000">
            <a:off x="6732240" y="2660650"/>
            <a:ext cx="1296987" cy="504825"/>
            <a:chOff x="6876256" y="2827084"/>
            <a:chExt cx="1296144" cy="504056"/>
          </a:xfrm>
        </p:grpSpPr>
        <p:sp>
          <p:nvSpPr>
            <p:cNvPr id="31763" name="Isosceles Triangle 23"/>
            <p:cNvSpPr>
              <a:spLocks noChangeArrowheads="1"/>
            </p:cNvSpPr>
            <p:nvPr/>
          </p:nvSpPr>
          <p:spPr bwMode="auto">
            <a:xfrm>
              <a:off x="6876256" y="2827084"/>
              <a:ext cx="432048" cy="504056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25400" algn="ctr">
              <a:solidFill>
                <a:srgbClr val="6633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IE" altLang="en-US" sz="1200" b="0"/>
            </a:p>
          </p:txBody>
        </p:sp>
        <p:sp>
          <p:nvSpPr>
            <p:cNvPr id="31764" name="Isosceles Triangle 24"/>
            <p:cNvSpPr>
              <a:spLocks noChangeArrowheads="1"/>
            </p:cNvSpPr>
            <p:nvPr/>
          </p:nvSpPr>
          <p:spPr bwMode="auto">
            <a:xfrm>
              <a:off x="7308304" y="2827084"/>
              <a:ext cx="432048" cy="504056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25400" algn="ctr">
              <a:solidFill>
                <a:srgbClr val="6633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IE" altLang="en-US" sz="1200" b="0"/>
            </a:p>
          </p:txBody>
        </p:sp>
        <p:sp>
          <p:nvSpPr>
            <p:cNvPr id="31765" name="Isosceles Triangle 25"/>
            <p:cNvSpPr>
              <a:spLocks noChangeArrowheads="1"/>
            </p:cNvSpPr>
            <p:nvPr/>
          </p:nvSpPr>
          <p:spPr bwMode="auto">
            <a:xfrm>
              <a:off x="7740352" y="2827084"/>
              <a:ext cx="432048" cy="504056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 w="25400" algn="ctr">
              <a:solidFill>
                <a:srgbClr val="6633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IE" altLang="en-US" sz="1200" b="0"/>
            </a:p>
          </p:txBody>
        </p:sp>
      </p:grpSp>
      <p:graphicFrame>
        <p:nvGraphicFramePr>
          <p:cNvPr id="25" name="Diagram 24"/>
          <p:cNvGraphicFramePr/>
          <p:nvPr/>
        </p:nvGraphicFramePr>
        <p:xfrm>
          <a:off x="228600" y="3962400"/>
          <a:ext cx="86868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Isosceles Triangle 21"/>
          <p:cNvSpPr/>
          <p:nvPr/>
        </p:nvSpPr>
        <p:spPr bwMode="auto">
          <a:xfrm rot="5400000">
            <a:off x="3871147" y="2072453"/>
            <a:ext cx="817175" cy="634670"/>
          </a:xfrm>
          <a:prstGeom prst="triangle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  <a:scene3d>
            <a:camera prst="orthographicFront"/>
            <a:lightRig rig="brightRoom" dir="t"/>
          </a:scene3d>
          <a:sp3d prstMaterial="plastic"/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rtlCol="0" anchor="ctr"/>
          <a:lstStyle/>
          <a:p>
            <a:pPr algn="ctr" eaLnBrk="1" hangingPunct="1">
              <a:spcBef>
                <a:spcPct val="0"/>
              </a:spcBef>
            </a:pPr>
            <a:endParaRPr lang="en-US" sz="1200" b="0">
              <a:latin typeface="Comic Sans MS" pitchFamily="66" charset="0"/>
            </a:endParaRPr>
          </a:p>
        </p:txBody>
      </p:sp>
    </p:spTree>
  </p:cSld>
  <p:clrMapOvr>
    <a:masterClrMapping/>
  </p:clrMapOvr>
  <p:transition advTm="217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URAM RGB R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3999" cy="5410200"/>
          </a:xfrm>
          <a:prstGeom prst="rect">
            <a:avLst/>
          </a:prstGeom>
          <a:scene3d>
            <a:camera prst="orthographicFront"/>
            <a:lightRig rig="brightRoom" dir="t"/>
          </a:scene3d>
          <a:sp3d prstMaterial="plastic">
            <a:bevelT w="190500" h="177800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6"/>
          <p:cNvSpPr txBox="1">
            <a:spLocks noChangeArrowheads="1"/>
          </p:cNvSpPr>
          <p:nvPr/>
        </p:nvSpPr>
        <p:spPr bwMode="auto">
          <a:xfrm>
            <a:off x="1331913" y="620713"/>
            <a:ext cx="5621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000">
              <a:solidFill>
                <a:srgbClr val="FFFFFF"/>
              </a:solidFill>
              <a:latin typeface="Arial Unicode MS" pitchFamily="34" charset="-12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52000" y="3861048"/>
            <a:ext cx="8640000" cy="2520000"/>
            <a:chOff x="584297" y="2480654"/>
            <a:chExt cx="2409033" cy="882883"/>
          </a:xfrm>
          <a:scene3d>
            <a:camera prst="orthographicFront"/>
            <a:lightRig rig="threePt" dir="t"/>
          </a:scene3d>
        </p:grpSpPr>
        <p:sp>
          <p:nvSpPr>
            <p:cNvPr id="11" name="Rounded Rectangle 10"/>
            <p:cNvSpPr/>
            <p:nvPr/>
          </p:nvSpPr>
          <p:spPr>
            <a:xfrm>
              <a:off x="584297" y="2480654"/>
              <a:ext cx="2409033" cy="882883"/>
            </a:xfrm>
            <a:prstGeom prst="roundRect">
              <a:avLst/>
            </a:prstGeom>
            <a:solidFill>
              <a:srgbClr val="FF6600"/>
            </a:solidFill>
            <a:effectLst>
              <a:glow rad="177800">
                <a:srgbClr val="FF6600">
                  <a:alpha val="40000"/>
                </a:srgbClr>
              </a:glow>
            </a:effectLst>
            <a:sp3d>
              <a:bevelT w="177800" h="177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627396" y="2523753"/>
              <a:ext cx="2322835" cy="79668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52000" y="260648"/>
            <a:ext cx="8639999" cy="3096343"/>
            <a:chOff x="3168345" y="5162550"/>
            <a:chExt cx="2681793" cy="1080098"/>
          </a:xfrm>
          <a:scene3d>
            <a:camera prst="orthographicFront"/>
            <a:lightRig rig="threePt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3168345" y="5162550"/>
              <a:ext cx="2681793" cy="1080098"/>
            </a:xfrm>
            <a:prstGeom prst="roundRect">
              <a:avLst/>
            </a:prstGeom>
            <a:solidFill>
              <a:srgbClr val="008000"/>
            </a:solidFill>
            <a:effectLst>
              <a:glow rad="152400">
                <a:srgbClr val="008000">
                  <a:alpha val="43000"/>
                </a:srgbClr>
              </a:glow>
            </a:effectLst>
            <a:sp3d>
              <a:bevelT w="152400" h="12065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3177152" y="5215495"/>
              <a:ext cx="2664179" cy="97868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82550" indent="0">
                <a:buNone/>
              </a:pPr>
              <a:r>
                <a:rPr lang="en-US" altLang="en-US" sz="2400" dirty="0">
                  <a:solidFill>
                    <a:schemeClr val="tx1"/>
                  </a:solidFill>
                  <a:latin typeface="Avenir Next"/>
                  <a:cs typeface="Arial" panose="020B0604020202020204" pitchFamily="34" charset="0"/>
                </a:rPr>
                <a:t>References</a:t>
              </a:r>
              <a:r>
                <a:rPr lang="en-US" altLang="en-US" sz="2400" dirty="0" smtClean="0">
                  <a:solidFill>
                    <a:schemeClr val="tx1"/>
                  </a:solidFill>
                  <a:latin typeface="Avenir Next"/>
                  <a:cs typeface="Arial" panose="020B0604020202020204" pitchFamily="34" charset="0"/>
                </a:rPr>
                <a:t>:</a:t>
              </a:r>
              <a:endParaRPr lang="de-DE" altLang="en-US" sz="2400" b="0" dirty="0" smtClean="0">
                <a:solidFill>
                  <a:schemeClr val="tx1"/>
                </a:solidFill>
                <a:latin typeface="Avenir Next"/>
              </a:endParaRPr>
            </a:p>
            <a:p>
              <a:pPr marL="425450" indent="-342900">
                <a:spcBef>
                  <a:spcPts val="0"/>
                </a:spcBef>
                <a:buFont typeface="+mj-lt"/>
                <a:buAutoNum type="arabicPeriod"/>
              </a:pPr>
              <a:r>
                <a:rPr lang="en-US" altLang="en-US" sz="2400" b="0" dirty="0">
                  <a:solidFill>
                    <a:schemeClr val="tx1"/>
                  </a:solidFill>
                  <a:latin typeface="Avenir Next"/>
                </a:rPr>
                <a:t>Gray’s </a:t>
              </a:r>
              <a:r>
                <a:rPr lang="en-US" altLang="en-US" sz="2400" b="0" dirty="0" smtClean="0">
                  <a:solidFill>
                    <a:schemeClr val="tx1"/>
                  </a:solidFill>
                  <a:latin typeface="Avenir Next"/>
                </a:rPr>
                <a:t>Anatomy</a:t>
              </a:r>
              <a:endParaRPr lang="de-DE" altLang="en-US" sz="2400" b="0" dirty="0" smtClean="0">
                <a:solidFill>
                  <a:schemeClr val="tx1"/>
                </a:solidFill>
                <a:latin typeface="Avenir Next"/>
              </a:endParaRPr>
            </a:p>
            <a:p>
              <a:pPr marL="425450" indent="-342900">
                <a:spcBef>
                  <a:spcPts val="0"/>
                </a:spcBef>
                <a:buFont typeface="+mj-lt"/>
                <a:buAutoNum type="arabicPeriod"/>
              </a:pPr>
              <a:r>
                <a:rPr lang="de-DE" altLang="en-US" sz="2400" b="0" dirty="0" smtClean="0">
                  <a:solidFill>
                    <a:schemeClr val="tx1"/>
                  </a:solidFill>
                  <a:latin typeface="Avenir Next"/>
                </a:rPr>
                <a:t>www.istockphoto.com</a:t>
              </a:r>
            </a:p>
            <a:p>
              <a:pPr marL="425450" indent="-342900">
                <a:spcBef>
                  <a:spcPts val="0"/>
                </a:spcBef>
                <a:buFont typeface="+mj-lt"/>
                <a:buAutoNum type="arabicPeriod"/>
              </a:pPr>
              <a:r>
                <a:rPr lang="de-DE" altLang="en-US" sz="2400" b="0" dirty="0" smtClean="0">
                  <a:solidFill>
                    <a:schemeClr val="tx1"/>
                  </a:solidFill>
                  <a:latin typeface="Avenir Next"/>
                </a:rPr>
                <a:t>www.flickr.com</a:t>
              </a:r>
            </a:p>
            <a:p>
              <a:pPr marL="425450" indent="-342900">
                <a:spcBef>
                  <a:spcPts val="0"/>
                </a:spcBef>
                <a:buFont typeface="+mj-lt"/>
                <a:buAutoNum type="arabicPeriod"/>
              </a:pPr>
              <a:r>
                <a:rPr lang="en-US" altLang="en-US" sz="2400" b="0" dirty="0" smtClean="0">
                  <a:solidFill>
                    <a:schemeClr val="tx1"/>
                  </a:solidFill>
                  <a:latin typeface="Avenir Next"/>
                </a:rPr>
                <a:t>www.pixabay.com</a:t>
              </a:r>
            </a:p>
            <a:p>
              <a:pPr marL="425450" indent="-342900">
                <a:spcBef>
                  <a:spcPts val="0"/>
                </a:spcBef>
                <a:buFont typeface="+mj-lt"/>
                <a:buAutoNum type="arabicPeriod"/>
              </a:pPr>
              <a:r>
                <a:rPr lang="en-US" altLang="en-US" sz="2400" b="0" dirty="0" smtClean="0">
                  <a:solidFill>
                    <a:schemeClr val="tx1"/>
                  </a:solidFill>
                  <a:latin typeface="Avenir Next"/>
                </a:rPr>
                <a:t>commons.wikimedia.org</a:t>
              </a:r>
            </a:p>
            <a:p>
              <a:pPr marL="425450" indent="-342900">
                <a:spcBef>
                  <a:spcPts val="0"/>
                </a:spcBef>
                <a:buFont typeface="+mj-lt"/>
                <a:buAutoNum type="arabicPeriod"/>
              </a:pPr>
              <a:r>
                <a:rPr lang="en-US" altLang="en-US" sz="2400" b="0" dirty="0" smtClean="0">
                  <a:solidFill>
                    <a:schemeClr val="tx1"/>
                  </a:solidFill>
                  <a:latin typeface="Avenir Next"/>
                </a:rPr>
                <a:t>smart.servier.com</a:t>
              </a:r>
              <a:endParaRPr lang="en-US" altLang="en-US" sz="2400" b="0" dirty="0" smtClean="0">
                <a:solidFill>
                  <a:schemeClr val="tx1"/>
                </a:solidFill>
                <a:latin typeface="Avenir Next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329757" y="3356992"/>
            <a:ext cx="3068469" cy="4947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spc="-50" dirty="0">
                <a:latin typeface="Avenir Next"/>
                <a:cs typeface="Helvetica Light"/>
              </a:rPr>
              <a:t>Acknowledgements: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22514" y="3956629"/>
            <a:ext cx="8594163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dirty="0">
                <a:latin typeface="Avenir Next"/>
                <a:cs typeface="Helvetica Light"/>
              </a:rPr>
              <a:t>Sincere thanks to </a:t>
            </a:r>
            <a:r>
              <a:rPr lang="en-GB" sz="2400" b="0" dirty="0" smtClean="0">
                <a:latin typeface="Avenir Next"/>
                <a:cs typeface="Helvetica Light"/>
              </a:rPr>
              <a:t>all of the researchers who </a:t>
            </a:r>
            <a:r>
              <a:rPr lang="en-GB" sz="2400" b="0" dirty="0">
                <a:latin typeface="Avenir Next"/>
                <a:cs typeface="Helvetica Light"/>
              </a:rPr>
              <a:t>gave lectures and generously gave their time throughout the course.</a:t>
            </a:r>
          </a:p>
          <a:p>
            <a:pPr lvl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2400" b="0" spc="-50" dirty="0">
              <a:latin typeface="Avenir Next"/>
              <a:cs typeface="Helvetica Light"/>
            </a:endParaRPr>
          </a:p>
          <a:p>
            <a:pPr lvl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0" spc="-50" dirty="0">
                <a:latin typeface="Avenir Next"/>
                <a:cs typeface="Helvetica Light"/>
              </a:rPr>
              <a:t>Thanks also to all the participating teachers who very kindly shared ideas and resources</a:t>
            </a:r>
            <a:r>
              <a:rPr lang="en-GB" sz="1800" b="0" spc="-50" dirty="0">
                <a:latin typeface="Avenir Next"/>
                <a:cs typeface="Helvetica Light"/>
              </a:rPr>
              <a:t>.</a:t>
            </a:r>
          </a:p>
          <a:p>
            <a:pPr lvl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IE" sz="1800" b="0" spc="-50" dirty="0">
              <a:latin typeface="Avenir Nex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706539757"/>
      </p:ext>
    </p:extLst>
  </p:cSld>
  <p:clrMapOvr>
    <a:masterClrMapping/>
  </p:clrMapOvr>
  <p:transition advTm="239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Unit 5A: Keeping Healthy</a:t>
            </a:r>
            <a:endParaRPr lang="en-GB" dirty="0"/>
          </a:p>
        </p:txBody>
      </p:sp>
      <p:pic>
        <p:nvPicPr>
          <p:cNvPr id="6" name="Picture 5" descr="b3b86adccb422d7cf8f1d626e4f335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0"/>
            <a:ext cx="4876800" cy="562332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744" y="2260005"/>
            <a:ext cx="3033712" cy="186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27563" y="4941168"/>
            <a:ext cx="4156074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600" b="1" dirty="0" smtClean="0">
                <a:solidFill>
                  <a:srgbClr val="303069"/>
                </a:solidFill>
                <a:latin typeface="Avenir Next"/>
              </a:rPr>
              <a:t>Teachers in Residence </a:t>
            </a:r>
            <a:r>
              <a:rPr lang="en-US" sz="1600" b="1" dirty="0" err="1" smtClean="0">
                <a:solidFill>
                  <a:srgbClr val="303069"/>
                </a:solidFill>
                <a:latin typeface="Avenir Next"/>
              </a:rPr>
              <a:t>Programme</a:t>
            </a:r>
            <a:endParaRPr lang="en-IE" sz="1600" b="1" dirty="0" smtClean="0">
              <a:solidFill>
                <a:srgbClr val="303069"/>
              </a:solidFill>
              <a:latin typeface="Avenir Next"/>
              <a:cs typeface="Helvetica" panose="020B0604020202020204" pitchFamily="34" charset="0"/>
            </a:endParaRPr>
          </a:p>
          <a:p>
            <a:pPr lvl="0" algn="ctr">
              <a:spcBef>
                <a:spcPts val="0"/>
              </a:spcBef>
            </a:pPr>
            <a:r>
              <a:rPr lang="en-US" altLang="en-US" sz="1600" b="0" dirty="0">
                <a:solidFill>
                  <a:srgbClr val="00055D"/>
                </a:solidFill>
                <a:latin typeface="Avenir Next"/>
              </a:rPr>
              <a:t>Deirdre </a:t>
            </a:r>
            <a:r>
              <a:rPr lang="en-US" altLang="en-US" sz="1600" b="0" dirty="0" err="1">
                <a:solidFill>
                  <a:srgbClr val="00055D"/>
                </a:solidFill>
                <a:latin typeface="Avenir Next"/>
              </a:rPr>
              <a:t>Halleran</a:t>
            </a:r>
            <a:r>
              <a:rPr lang="en-US" altLang="en-US" sz="1600" b="0" dirty="0">
                <a:solidFill>
                  <a:srgbClr val="00055D"/>
                </a:solidFill>
                <a:latin typeface="Avenir Next"/>
              </a:rPr>
              <a:t> a</a:t>
            </a:r>
            <a:r>
              <a:rPr lang="en-US" altLang="en-US" sz="1600" b="0" dirty="0" smtClean="0">
                <a:solidFill>
                  <a:srgbClr val="00055D"/>
                </a:solidFill>
                <a:latin typeface="Avenir Next"/>
              </a:rPr>
              <a:t>nd </a:t>
            </a:r>
            <a:r>
              <a:rPr lang="en-US" altLang="en-US" sz="1600" b="0" dirty="0" err="1">
                <a:solidFill>
                  <a:srgbClr val="00055D"/>
                </a:solidFill>
                <a:latin typeface="Avenir Next"/>
              </a:rPr>
              <a:t>Sinéad</a:t>
            </a:r>
            <a:r>
              <a:rPr lang="en-US" altLang="en-US" sz="1600" b="0" dirty="0">
                <a:solidFill>
                  <a:srgbClr val="00055D"/>
                </a:solidFill>
                <a:latin typeface="Avenir Next"/>
              </a:rPr>
              <a:t> Ní </a:t>
            </a:r>
            <a:r>
              <a:rPr lang="en-US" altLang="en-US" sz="1600" b="0" dirty="0" err="1">
                <a:solidFill>
                  <a:srgbClr val="00055D"/>
                </a:solidFill>
                <a:latin typeface="Avenir Next"/>
              </a:rPr>
              <a:t>Mhullaoidh</a:t>
            </a:r>
            <a:r>
              <a:rPr lang="en-US" altLang="en-US" sz="1600" b="0" dirty="0">
                <a:solidFill>
                  <a:srgbClr val="00055D"/>
                </a:solidFill>
                <a:latin typeface="Avenir Next"/>
              </a:rPr>
              <a:t> </a:t>
            </a:r>
            <a:endParaRPr lang="en-IE" dirty="0" smtClean="0">
              <a:solidFill>
                <a:srgbClr val="303069"/>
              </a:solidFill>
              <a:latin typeface="Avenir Next"/>
              <a:cs typeface="Helvetica" panose="020B0604020202020204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198" y="5661248"/>
            <a:ext cx="1765435" cy="5774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880" y="5661248"/>
            <a:ext cx="2577644" cy="577419"/>
          </a:xfrm>
          <a:prstGeom prst="rect">
            <a:avLst/>
          </a:prstGeom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88560"/>
            <a:ext cx="167575" cy="23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82945" tIns="41473" rIns="82945" bIns="41473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295942"/>
            <a:ext cx="167575" cy="237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82945" tIns="41473" rIns="82945" bIns="41473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1" name="Picture 2" descr="image0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660611"/>
            <a:ext cx="1264723" cy="57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21825" y="900043"/>
            <a:ext cx="8670541" cy="3315410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just"/>
            <a:r>
              <a:rPr lang="en-IE" sz="2000" b="0" dirty="0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This publication has emanated from research conducted with the financial support of Science Foundation Ireland (SFI) and is co-funded under the European Regional Development Fund under Grant Number 13/RC/2073.</a:t>
            </a:r>
          </a:p>
          <a:p>
            <a:pPr algn="just"/>
            <a:r>
              <a:rPr lang="en-IE" sz="2000" b="0" dirty="0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This project has been funded by the European Union Seventh Framework Programme under Marie Curie Initial Training Networks (FP7-PEOPLE-2012-ITN) and Grant Agreement Number 317304 (</a:t>
            </a:r>
            <a:r>
              <a:rPr lang="en-IE" sz="2000" b="0" dirty="0" err="1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AngioMatTrain</a:t>
            </a:r>
            <a:r>
              <a:rPr lang="en-IE" sz="2000" b="0" dirty="0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). This project has also been funded by the European Union Horizon 2020 Programme (H2020-MSCA-ITN-2015) under the Marie </a:t>
            </a:r>
            <a:r>
              <a:rPr lang="en-IE" sz="2000" b="0" dirty="0" err="1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Skłodowska</a:t>
            </a:r>
            <a:r>
              <a:rPr lang="en-IE" sz="2000" b="0" dirty="0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-Curie Innovative Training Networks and Grant Agreement Numbers 676408 (</a:t>
            </a:r>
            <a:r>
              <a:rPr lang="en-IE" sz="2000" b="0" dirty="0" err="1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BrainMatTrain</a:t>
            </a:r>
            <a:r>
              <a:rPr lang="en-IE" sz="2000" b="0" dirty="0">
                <a:solidFill>
                  <a:srgbClr val="000000"/>
                </a:solidFill>
                <a:latin typeface="Avenir Next"/>
                <a:ea typeface="Tahoma" panose="020B0604030504040204" pitchFamily="34" charset="0"/>
                <a:cs typeface="Tahoma" panose="020B0604030504040204" pitchFamily="34" charset="0"/>
              </a:rPr>
              <a:t>) and 676338 (Tendon Therapy Train). </a:t>
            </a:r>
          </a:p>
        </p:txBody>
      </p:sp>
      <p:pic>
        <p:nvPicPr>
          <p:cNvPr id="1028" name="Picture 6" descr="eu-emble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933512"/>
            <a:ext cx="8576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5" descr="AngioMatTrain-logo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93" y="4933512"/>
            <a:ext cx="24192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4" descr="BrainMatTrain-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608" y="4933512"/>
            <a:ext cx="125440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2"/>
          <a:stretch/>
        </p:blipFill>
        <p:spPr bwMode="auto">
          <a:xfrm>
            <a:off x="4713957" y="4933512"/>
            <a:ext cx="432253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spcBef>
                <a:spcPct val="0"/>
              </a:spcBef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50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899319" y="1196752"/>
            <a:ext cx="7345363" cy="2438400"/>
          </a:xfrm>
        </p:spPr>
        <p:txBody>
          <a:bodyPr/>
          <a:lstStyle/>
          <a:p>
            <a:pPr algn="ctr"/>
            <a:r>
              <a:rPr lang="en-IE" altLang="en-US" sz="4800" b="0" dirty="0" smtClean="0">
                <a:solidFill>
                  <a:schemeClr val="tx1"/>
                </a:solidFill>
                <a:latin typeface="Avenir Next"/>
              </a:rPr>
              <a:t>Today </a:t>
            </a:r>
            <a:r>
              <a:rPr lang="en-IE" altLang="en-US" sz="4800" dirty="0" smtClean="0">
                <a:solidFill>
                  <a:srgbClr val="22E4FF"/>
                </a:solidFill>
                <a:latin typeface="Avenir Next"/>
              </a:rPr>
              <a:t>WE</a:t>
            </a:r>
            <a:r>
              <a:rPr lang="en-IE" altLang="en-US" sz="4800" b="0" dirty="0" smtClean="0">
                <a:solidFill>
                  <a:schemeClr val="tx1"/>
                </a:solidFill>
                <a:latin typeface="Avenir Next"/>
              </a:rPr>
              <a:t> will build a medical device to fix a broken heart!  </a:t>
            </a:r>
            <a:endParaRPr lang="ga-IE" altLang="en-US" sz="4800" b="0" dirty="0" smtClean="0">
              <a:solidFill>
                <a:schemeClr val="tx1"/>
              </a:solidFill>
              <a:latin typeface="Avenir Nex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8" y="4149080"/>
            <a:ext cx="2143125" cy="2143125"/>
          </a:xfrm>
          <a:prstGeom prst="rect">
            <a:avLst/>
          </a:prstGeom>
        </p:spPr>
      </p:pic>
    </p:spTree>
  </p:cSld>
  <p:clrMapOvr>
    <a:masterClrMapping/>
  </p:clrMapOvr>
  <p:transition advTm="73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10"/>
          <p:cNvSpPr txBox="1">
            <a:spLocks noChangeArrowheads="1"/>
          </p:cNvSpPr>
          <p:nvPr/>
        </p:nvSpPr>
        <p:spPr bwMode="auto">
          <a:xfrm>
            <a:off x="251520" y="1238681"/>
            <a:ext cx="4464496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latin typeface="Avenir Next"/>
              </a:rPr>
              <a:t>Size </a:t>
            </a:r>
            <a:r>
              <a:rPr lang="en-IE" altLang="en-US" sz="2400" b="0" dirty="0">
                <a:latin typeface="Avenir Next"/>
              </a:rPr>
              <a:t>of your fist in the centre of chest between lungs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>
                <a:latin typeface="Avenir Next"/>
              </a:rPr>
              <a:t>Beats about:</a:t>
            </a:r>
          </a:p>
          <a:p>
            <a:pPr marL="1085850" lvl="1" indent="-342900" eaLnBrk="1" hangingPunct="1">
              <a:spcBef>
                <a:spcPct val="30000"/>
              </a:spcBef>
            </a:pPr>
            <a:r>
              <a:rPr lang="en-IE" altLang="en-US" sz="2400" b="0" dirty="0">
                <a:latin typeface="Avenir Next"/>
              </a:rPr>
              <a:t>100,000 times in one day</a:t>
            </a:r>
          </a:p>
          <a:p>
            <a:pPr marL="1085850" lvl="1" indent="-342900" eaLnBrk="1" hangingPunct="1">
              <a:spcBef>
                <a:spcPct val="30000"/>
              </a:spcBef>
            </a:pPr>
            <a:r>
              <a:rPr lang="en-IE" altLang="en-US" sz="2400" b="0" dirty="0">
                <a:latin typeface="Avenir Next"/>
              </a:rPr>
              <a:t>35 million times in a year</a:t>
            </a:r>
          </a:p>
          <a:p>
            <a:pPr marL="1085850" lvl="1" indent="-342900" eaLnBrk="1" hangingPunct="1">
              <a:spcBef>
                <a:spcPct val="30000"/>
              </a:spcBef>
            </a:pPr>
            <a:r>
              <a:rPr lang="en-IE" altLang="en-US" sz="2400" b="0" dirty="0">
                <a:latin typeface="Avenir Next"/>
              </a:rPr>
              <a:t>2.5 billion times during an average lifetime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latin typeface="Avenir Next"/>
              </a:rPr>
              <a:t>You would have </a:t>
            </a:r>
            <a:r>
              <a:rPr lang="en-IE" altLang="en-US" sz="2400" b="0" dirty="0">
                <a:latin typeface="Avenir Next"/>
              </a:rPr>
              <a:t>to leave the kitchen tap running </a:t>
            </a:r>
            <a:r>
              <a:rPr lang="en-IE" altLang="en-US" sz="2400" b="0" dirty="0" smtClean="0">
                <a:latin typeface="Avenir Next"/>
              </a:rPr>
              <a:t>for </a:t>
            </a:r>
            <a:r>
              <a:rPr lang="en-IE" altLang="en-US" sz="2400" u="sng" dirty="0" smtClean="0">
                <a:latin typeface="Avenir Next"/>
              </a:rPr>
              <a:t>45 years</a:t>
            </a:r>
            <a:r>
              <a:rPr lang="en-IE" altLang="en-US" sz="2400" dirty="0" smtClean="0">
                <a:latin typeface="Avenir Next"/>
              </a:rPr>
              <a:t> </a:t>
            </a:r>
            <a:r>
              <a:rPr lang="en-IE" altLang="en-US" sz="2400" b="0" dirty="0" smtClean="0">
                <a:latin typeface="Avenir Next"/>
              </a:rPr>
              <a:t>to </a:t>
            </a:r>
            <a:r>
              <a:rPr lang="en-IE" altLang="en-US" sz="2400" b="0" dirty="0">
                <a:latin typeface="Avenir Next"/>
              </a:rPr>
              <a:t>equal that amount of </a:t>
            </a:r>
            <a:r>
              <a:rPr lang="en-IE" altLang="en-US" sz="2400" b="0" dirty="0" smtClean="0">
                <a:latin typeface="Avenir Next"/>
              </a:rPr>
              <a:t>blood</a:t>
            </a:r>
            <a:r>
              <a:rPr lang="en-IE" altLang="en-US" sz="2400" b="0" dirty="0">
                <a:latin typeface="Avenir Next"/>
              </a:rPr>
              <a:t> </a:t>
            </a:r>
            <a:r>
              <a:rPr lang="en-IE" altLang="en-US" sz="2400" b="0" dirty="0" smtClean="0">
                <a:latin typeface="Avenir Next"/>
              </a:rPr>
              <a:t>your heart pumps during an average lifetime</a:t>
            </a:r>
            <a:endParaRPr lang="en-IE" altLang="en-US" sz="2400" b="0" dirty="0">
              <a:latin typeface="Century Gothic"/>
            </a:endParaRPr>
          </a:p>
        </p:txBody>
      </p:sp>
      <p:sp>
        <p:nvSpPr>
          <p:cNvPr id="8" name="Heart 7"/>
          <p:cNvSpPr/>
          <p:nvPr/>
        </p:nvSpPr>
        <p:spPr bwMode="auto">
          <a:xfrm>
            <a:off x="1828800" y="457200"/>
            <a:ext cx="838200" cy="685800"/>
          </a:xfrm>
          <a:prstGeom prst="heart">
            <a:avLst/>
          </a:prstGeom>
          <a:solidFill>
            <a:srgbClr val="FF0000">
              <a:alpha val="28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27000"/>
          </a:sp3d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rtlCol="0" anchor="ctr"/>
          <a:lstStyle/>
          <a:p>
            <a:pPr algn="ctr" eaLnBrk="1" hangingPunct="1">
              <a:spcBef>
                <a:spcPct val="0"/>
              </a:spcBef>
            </a:pPr>
            <a:endParaRPr lang="en-US" sz="1200" b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478" y="361518"/>
            <a:ext cx="77724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3600" dirty="0" smtClean="0">
                <a:latin typeface="Avenir Next"/>
              </a:rPr>
              <a:t>Heart Facts</a:t>
            </a:r>
            <a:endParaRPr lang="en-US" altLang="en-US" sz="2400" dirty="0" smtClean="0">
              <a:latin typeface="Avenir Next"/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445753"/>
            <a:ext cx="3788229" cy="4941168"/>
          </a:xfrm>
          <a:prstGeom prst="rect">
            <a:avLst/>
          </a:prstGeom>
        </p:spPr>
      </p:pic>
    </p:spTree>
  </p:cSld>
  <p:clrMapOvr>
    <a:masterClrMapping/>
  </p:clrMapOvr>
  <p:transition advTm="133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bbl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1476375" y="6308725"/>
            <a:ext cx="7343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/>
          </a:p>
        </p:txBody>
      </p:sp>
      <p:pic>
        <p:nvPicPr>
          <p:cNvPr id="5" name="Picture 2" descr="https://upload.wikimedia.org/wikipedia/commons/thumb/e/e5/Diagram_of_the_human_heart_%28cropped%29.svg/650px-Diagram_of_the_human_heart_%28cropped%29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586" y="1089785"/>
            <a:ext cx="5588828" cy="558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5800" y="247581"/>
            <a:ext cx="77724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3600" dirty="0" smtClean="0">
                <a:solidFill>
                  <a:srgbClr val="000000"/>
                </a:solidFill>
                <a:latin typeface="Avenir Next"/>
              </a:rPr>
              <a:t>Heart Anatomy</a:t>
            </a:r>
            <a:endParaRPr lang="en-US" altLang="en-US" sz="2400" dirty="0" smtClean="0">
              <a:solidFill>
                <a:srgbClr val="000000"/>
              </a:solidFill>
              <a:latin typeface="Avenir Next"/>
            </a:endParaRPr>
          </a:p>
          <a:p>
            <a:endParaRPr lang="en-US" dirty="0"/>
          </a:p>
        </p:txBody>
      </p:sp>
    </p:spTree>
  </p:cSld>
  <p:clrMapOvr>
    <a:masterClrMapping/>
  </p:clrMapOvr>
  <p:transition advTm="206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43508" y="0"/>
            <a:ext cx="8856984" cy="381000"/>
          </a:xfrm>
        </p:spPr>
        <p:txBody>
          <a:bodyPr/>
          <a:lstStyle/>
          <a:p>
            <a:pPr algn="ctr"/>
            <a:r>
              <a:rPr lang="en-US" altLang="en-US" sz="3200" b="0" dirty="0" smtClean="0">
                <a:solidFill>
                  <a:srgbClr val="CCCCFF"/>
                </a:solidFill>
              </a:rPr>
              <a:t>   </a:t>
            </a:r>
            <a:br>
              <a:rPr lang="en-US" altLang="en-US" sz="3200" b="0" dirty="0" smtClean="0">
                <a:solidFill>
                  <a:srgbClr val="CCCCFF"/>
                </a:solidFill>
              </a:rPr>
            </a:br>
            <a:r>
              <a:rPr lang="en-US" altLang="en-US" sz="3200" b="0" dirty="0" smtClean="0">
                <a:solidFill>
                  <a:srgbClr val="CCCCFF"/>
                </a:solidFill>
              </a:rPr>
              <a:t>  </a:t>
            </a:r>
            <a:r>
              <a:rPr lang="en-US" altLang="en-US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22E4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venir Next"/>
              </a:rPr>
              <a:t>Deoxygenated Blood from the Body</a:t>
            </a:r>
            <a:endParaRPr lang="en-US" altLang="en-US" sz="3200" b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22E4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-609599"/>
            <a:ext cx="4953000" cy="1295399"/>
          </a:xfrm>
        </p:spPr>
        <p:txBody>
          <a:bodyPr/>
          <a:lstStyle/>
          <a:p>
            <a:pPr>
              <a:buNone/>
              <a:defRPr/>
            </a:pPr>
            <a:endParaRPr lang="en-US" altLang="en-US" sz="2400" dirty="0" smtClean="0"/>
          </a:p>
          <a:p>
            <a:pPr>
              <a:buNone/>
              <a:defRPr/>
            </a:pPr>
            <a:endParaRPr lang="en-US" altLang="en-US" sz="2400" dirty="0" smtClean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60961888"/>
              </p:ext>
            </p:extLst>
          </p:nvPr>
        </p:nvGraphicFramePr>
        <p:xfrm>
          <a:off x="2024844" y="1457325"/>
          <a:ext cx="5094312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Heart 5"/>
          <p:cNvSpPr/>
          <p:nvPr/>
        </p:nvSpPr>
        <p:spPr bwMode="auto">
          <a:xfrm>
            <a:off x="3848100" y="381000"/>
            <a:ext cx="1447800" cy="1066800"/>
          </a:xfrm>
          <a:prstGeom prst="heart">
            <a:avLst/>
          </a:prstGeom>
          <a:solidFill>
            <a:schemeClr val="tx1">
              <a:lumMod val="50000"/>
              <a:alpha val="2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h="101600"/>
          </a:sp3d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rtlCol="0" anchor="ctr"/>
          <a:lstStyle/>
          <a:p>
            <a:pPr algn="ctr" eaLnBrk="1" hangingPunct="1">
              <a:spcBef>
                <a:spcPct val="0"/>
              </a:spcBef>
            </a:pPr>
            <a:endParaRPr lang="en-US" sz="1200" b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730130"/>
      </p:ext>
    </p:extLst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advTm="10846">
        <mp:flip dir="r"/>
      </mp:transition>
    </mc:Choice>
    <mc:Fallback>
      <p:transition advTm="10846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CE5399F-3365-2E49-ADA5-31E71DCC28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3109B1-184E-744D-BCAA-20D878C2C8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33729CE-B366-B14C-9503-6E242660AA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DAFE40F-6550-F84F-95AD-CEA5F7CB52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E8EFFD6-1FF6-C244-98A8-62A63F0CDB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8085A3E-AA23-A842-A08B-61FABA5CE1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7688FCB-0C4D-4644-A56C-8B1474FA8E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196A0AB-6E04-4964-AB17-A749BD127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88AB9EC-966F-4246-9333-2D5D6D5DE5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CE5399F-3365-2E49-ADA5-31E71DCC28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3109B1-184E-744D-BCAA-20D878C2C8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33729CE-B366-B14C-9503-6E242660AA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DAFE40F-6550-F84F-95AD-CEA5F7CB52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E8EFFD6-1FF6-C244-98A8-62A63F0CDB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8085A3E-AA23-A842-A08B-61FABA5CE1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7688FCB-0C4D-4644-A56C-8B1474FA8E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196A0AB-6E04-4964-AB17-A749BD127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88AB9EC-966F-4246-9333-2D5D6D5DE5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Graphic spid="8" grpId="1">
        <p:bldSub>
          <a:bldDgm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43508" y="0"/>
            <a:ext cx="8856984" cy="381000"/>
          </a:xfrm>
        </p:spPr>
        <p:txBody>
          <a:bodyPr/>
          <a:lstStyle/>
          <a:p>
            <a:pPr algn="ctr"/>
            <a:r>
              <a:rPr lang="en-US" altLang="en-US" sz="3200" b="0" dirty="0" smtClean="0">
                <a:solidFill>
                  <a:srgbClr val="CCCCFF"/>
                </a:solidFill>
              </a:rPr>
              <a:t>   </a:t>
            </a:r>
            <a:br>
              <a:rPr lang="en-US" altLang="en-US" sz="3200" b="0" dirty="0" smtClean="0">
                <a:solidFill>
                  <a:srgbClr val="CCCCFF"/>
                </a:solidFill>
              </a:rPr>
            </a:br>
            <a:r>
              <a:rPr lang="en-US" altLang="en-US" sz="3200" b="0" dirty="0" smtClean="0">
                <a:solidFill>
                  <a:srgbClr val="CCCCFF"/>
                </a:solidFill>
              </a:rPr>
              <a:t>  </a:t>
            </a:r>
            <a:r>
              <a:rPr lang="en-US" altLang="en-US" sz="36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venir Next"/>
              </a:rPr>
              <a:t>O</a:t>
            </a:r>
            <a:r>
              <a:rPr lang="en-US" altLang="en-US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venir Next"/>
              </a:rPr>
              <a:t>xygenated Blood from the Lungs</a:t>
            </a:r>
            <a:endParaRPr lang="en-US" altLang="en-US" sz="3200" b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-609599"/>
            <a:ext cx="4953000" cy="1295399"/>
          </a:xfrm>
        </p:spPr>
        <p:txBody>
          <a:bodyPr/>
          <a:lstStyle/>
          <a:p>
            <a:pPr>
              <a:buNone/>
              <a:defRPr/>
            </a:pPr>
            <a:endParaRPr lang="en-US" altLang="en-US" sz="2400" dirty="0" smtClean="0"/>
          </a:p>
          <a:p>
            <a:pPr>
              <a:buNone/>
              <a:defRPr/>
            </a:pPr>
            <a:endParaRPr lang="en-US" altLang="en-US" sz="2400" dirty="0" smtClean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11606650"/>
              </p:ext>
            </p:extLst>
          </p:nvPr>
        </p:nvGraphicFramePr>
        <p:xfrm>
          <a:off x="2024844" y="1457325"/>
          <a:ext cx="5094312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Heart 5"/>
          <p:cNvSpPr/>
          <p:nvPr/>
        </p:nvSpPr>
        <p:spPr bwMode="auto">
          <a:xfrm>
            <a:off x="3848100" y="381000"/>
            <a:ext cx="1447800" cy="1066800"/>
          </a:xfrm>
          <a:prstGeom prst="heart">
            <a:avLst/>
          </a:prstGeom>
          <a:solidFill>
            <a:schemeClr val="tx1">
              <a:lumMod val="50000"/>
              <a:alpha val="2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h="101600"/>
          </a:sp3d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rtlCol="0" anchor="ctr"/>
          <a:lstStyle/>
          <a:p>
            <a:pPr algn="ctr" eaLnBrk="1" hangingPunct="1">
              <a:spcBef>
                <a:spcPct val="0"/>
              </a:spcBef>
            </a:pPr>
            <a:endParaRPr lang="en-US" sz="1200" b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191772"/>
      </p:ext>
    </p:extLst>
  </p:cSld>
  <p:clrMapOvr>
    <a:masterClrMapping/>
  </p:clrMapOvr>
  <mc:AlternateContent xmlns:mc="http://schemas.openxmlformats.org/markup-compatibility/2006">
    <mc:Choice xmlns="" xmlns:mv="urn:schemas-microsoft-com:mac:vml" xmlns:mp="http://schemas.microsoft.com/office/mac/powerpoint/2008/main" Requires="mp">
      <mp:transition advTm="10846">
        <mp:flip dir="r"/>
      </mp:transition>
    </mc:Choice>
    <mc:Fallback>
      <p:transition advTm="10846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CE5399F-3365-2E49-ADA5-31E71DCC28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3109B1-184E-744D-BCAA-20D878C2C8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33729CE-B366-B14C-9503-6E242660AA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DAFE40F-6550-F84F-95AD-CEA5F7CB52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E8EFFD6-1FF6-C244-98A8-62A63F0CDB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8085A3E-AA23-A842-A08B-61FABA5CE1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7688FCB-0C4D-4644-A56C-8B1474FA8E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196A0AB-6E04-4964-AB17-A749BD127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88AB9EC-966F-4246-9333-2D5D6D5DE5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CE5399F-3365-2E49-ADA5-31E71DCC28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3109B1-184E-744D-BCAA-20D878C2C8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33729CE-B366-B14C-9503-6E242660AA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DAFE40F-6550-F84F-95AD-CEA5F7CB52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E8EFFD6-1FF6-C244-98A8-62A63F0CDB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8085A3E-AA23-A842-A08B-61FABA5CE1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7688FCB-0C4D-4644-A56C-8B1474FA8E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196A0AB-6E04-4964-AB17-A749BD127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88AB9EC-966F-4246-9333-2D5D6D5DE5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Graphic spid="8" grpId="1">
        <p:bldSub>
          <a:bldDgm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395079"/>
            <a:ext cx="77724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400" b="0" dirty="0" smtClean="0">
                <a:latin typeface="Avenir Next"/>
              </a:rPr>
              <a:t>Look at this video which shows how the blood flow through the heart.</a:t>
            </a:r>
          </a:p>
          <a:p>
            <a:pPr algn="ctr"/>
            <a:r>
              <a:rPr lang="en-US" altLang="en-US" sz="2400" b="0" dirty="0">
                <a:latin typeface="Avenir Next"/>
              </a:rPr>
              <a:t>https://www.youtube.com/watch?v=lt7Tj_KGTNE</a:t>
            </a:r>
            <a:endParaRPr lang="en-US" altLang="en-US" sz="2400" b="0" dirty="0" smtClean="0">
              <a:latin typeface="Avenir Next"/>
            </a:endParaRPr>
          </a:p>
          <a:p>
            <a:endParaRPr lang="en-US" altLang="en-US" sz="2400" b="0" dirty="0" smtClean="0">
              <a:latin typeface="Avenir Next"/>
            </a:endParaRPr>
          </a:p>
          <a:p>
            <a:endParaRPr lang="en-US" dirty="0"/>
          </a:p>
        </p:txBody>
      </p:sp>
      <p:pic>
        <p:nvPicPr>
          <p:cNvPr id="1027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2107282"/>
            <a:ext cx="608647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"/>
          <p:cNvGrpSpPr>
            <a:grpSpLocks noChangeAspect="1"/>
          </p:cNvGrpSpPr>
          <p:nvPr/>
        </p:nvGrpSpPr>
        <p:grpSpPr bwMode="auto">
          <a:xfrm>
            <a:off x="4716016" y="1374775"/>
            <a:ext cx="4263587" cy="4320000"/>
            <a:chOff x="1475" y="816"/>
            <a:chExt cx="2872" cy="2910"/>
          </a:xfrm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1850" y="2992"/>
              <a:ext cx="445" cy="650"/>
            </a:xfrm>
            <a:custGeom>
              <a:avLst/>
              <a:gdLst>
                <a:gd name="T0" fmla="*/ 0 w 165"/>
                <a:gd name="T1" fmla="*/ 0 h 241"/>
                <a:gd name="T2" fmla="*/ 167 w 165"/>
                <a:gd name="T3" fmla="*/ 1389 h 241"/>
                <a:gd name="T4" fmla="*/ 1200 w 165"/>
                <a:gd name="T5" fmla="*/ 1316 h 241"/>
                <a:gd name="T6" fmla="*/ 1192 w 165"/>
                <a:gd name="T7" fmla="*/ 566 h 241"/>
                <a:gd name="T8" fmla="*/ 0 w 165"/>
                <a:gd name="T9" fmla="*/ 0 h 2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" h="241">
                  <a:moveTo>
                    <a:pt x="0" y="0"/>
                  </a:moveTo>
                  <a:cubicBezTo>
                    <a:pt x="0" y="0"/>
                    <a:pt x="28" y="134"/>
                    <a:pt x="23" y="191"/>
                  </a:cubicBezTo>
                  <a:cubicBezTo>
                    <a:pt x="23" y="191"/>
                    <a:pt x="113" y="241"/>
                    <a:pt x="165" y="181"/>
                  </a:cubicBezTo>
                  <a:cubicBezTo>
                    <a:pt x="165" y="181"/>
                    <a:pt x="157" y="134"/>
                    <a:pt x="164" y="78"/>
                  </a:cubicBezTo>
                  <a:cubicBezTo>
                    <a:pt x="164" y="78"/>
                    <a:pt x="49" y="3"/>
                    <a:pt x="0" y="0"/>
                  </a:cubicBezTo>
                  <a:close/>
                </a:path>
              </a:pathLst>
            </a:custGeom>
            <a:solidFill>
              <a:srgbClr val="AF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850" y="2990"/>
              <a:ext cx="445" cy="652"/>
            </a:xfrm>
            <a:custGeom>
              <a:avLst/>
              <a:gdLst>
                <a:gd name="T0" fmla="*/ 0 w 165"/>
                <a:gd name="T1" fmla="*/ 0 h 242"/>
                <a:gd name="T2" fmla="*/ 167 w 165"/>
                <a:gd name="T3" fmla="*/ 1393 h 242"/>
                <a:gd name="T4" fmla="*/ 1200 w 165"/>
                <a:gd name="T5" fmla="*/ 1315 h 242"/>
                <a:gd name="T6" fmla="*/ 1192 w 165"/>
                <a:gd name="T7" fmla="*/ 566 h 242"/>
                <a:gd name="T8" fmla="*/ 0 w 165"/>
                <a:gd name="T9" fmla="*/ 0 h 2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5" h="242">
                  <a:moveTo>
                    <a:pt x="0" y="0"/>
                  </a:moveTo>
                  <a:cubicBezTo>
                    <a:pt x="0" y="0"/>
                    <a:pt x="28" y="135"/>
                    <a:pt x="23" y="192"/>
                  </a:cubicBezTo>
                  <a:cubicBezTo>
                    <a:pt x="23" y="192"/>
                    <a:pt x="113" y="242"/>
                    <a:pt x="165" y="181"/>
                  </a:cubicBezTo>
                  <a:cubicBezTo>
                    <a:pt x="165" y="181"/>
                    <a:pt x="157" y="135"/>
                    <a:pt x="164" y="78"/>
                  </a:cubicBezTo>
                  <a:cubicBezTo>
                    <a:pt x="164" y="78"/>
                    <a:pt x="49" y="3"/>
                    <a:pt x="0" y="0"/>
                  </a:cubicBezTo>
                  <a:close/>
                </a:path>
              </a:pathLst>
            </a:custGeom>
            <a:noFill/>
            <a:ln w="12700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866" y="3035"/>
              <a:ext cx="95" cy="480"/>
            </a:xfrm>
            <a:custGeom>
              <a:avLst/>
              <a:gdLst>
                <a:gd name="T0" fmla="*/ 147 w 35"/>
                <a:gd name="T1" fmla="*/ 1265 h 178"/>
                <a:gd name="T2" fmla="*/ 0 w 35"/>
                <a:gd name="T3" fmla="*/ 0 h 178"/>
                <a:gd name="T4" fmla="*/ 198 w 35"/>
                <a:gd name="T5" fmla="*/ 108 h 178"/>
                <a:gd name="T6" fmla="*/ 206 w 35"/>
                <a:gd name="T7" fmla="*/ 1294 h 178"/>
                <a:gd name="T8" fmla="*/ 147 w 35"/>
                <a:gd name="T9" fmla="*/ 1265 h 1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178">
                  <a:moveTo>
                    <a:pt x="20" y="174"/>
                  </a:moveTo>
                  <a:cubicBezTo>
                    <a:pt x="20" y="174"/>
                    <a:pt x="27" y="150"/>
                    <a:pt x="0" y="0"/>
                  </a:cubicBezTo>
                  <a:cubicBezTo>
                    <a:pt x="0" y="0"/>
                    <a:pt x="20" y="11"/>
                    <a:pt x="27" y="15"/>
                  </a:cubicBezTo>
                  <a:cubicBezTo>
                    <a:pt x="35" y="19"/>
                    <a:pt x="21" y="166"/>
                    <a:pt x="28" y="178"/>
                  </a:cubicBezTo>
                  <a:cubicBezTo>
                    <a:pt x="28" y="178"/>
                    <a:pt x="22" y="175"/>
                    <a:pt x="20" y="174"/>
                  </a:cubicBezTo>
                  <a:close/>
                </a:path>
              </a:pathLst>
            </a:custGeom>
            <a:solidFill>
              <a:srgbClr val="DDE6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874" y="3057"/>
              <a:ext cx="49" cy="356"/>
            </a:xfrm>
            <a:custGeom>
              <a:avLst/>
              <a:gdLst>
                <a:gd name="T0" fmla="*/ 0 w 18"/>
                <a:gd name="T1" fmla="*/ 0 h 132"/>
                <a:gd name="T2" fmla="*/ 133 w 18"/>
                <a:gd name="T3" fmla="*/ 960 h 132"/>
                <a:gd name="T4" fmla="*/ 0 w 18"/>
                <a:gd name="T5" fmla="*/ 0 h 1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" h="132">
                  <a:moveTo>
                    <a:pt x="0" y="0"/>
                  </a:moveTo>
                  <a:cubicBezTo>
                    <a:pt x="0" y="0"/>
                    <a:pt x="16" y="100"/>
                    <a:pt x="18" y="132"/>
                  </a:cubicBezTo>
                  <a:cubicBezTo>
                    <a:pt x="18" y="132"/>
                    <a:pt x="9" y="2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5" name="Freeform 10"/>
            <p:cNvSpPr>
              <a:spLocks noChangeAspect="1"/>
            </p:cNvSpPr>
            <p:nvPr/>
          </p:nvSpPr>
          <p:spPr bwMode="auto">
            <a:xfrm>
              <a:off x="1761" y="1625"/>
              <a:ext cx="2565" cy="2086"/>
            </a:xfrm>
            <a:custGeom>
              <a:avLst/>
              <a:gdLst>
                <a:gd name="T0" fmla="*/ 4646 w 958"/>
                <a:gd name="T1" fmla="*/ 515 h 779"/>
                <a:gd name="T2" fmla="*/ 5875 w 958"/>
                <a:gd name="T3" fmla="*/ 2319 h 779"/>
                <a:gd name="T4" fmla="*/ 5875 w 958"/>
                <a:gd name="T5" fmla="*/ 5114 h 779"/>
                <a:gd name="T6" fmla="*/ 4384 w 958"/>
                <a:gd name="T7" fmla="*/ 5478 h 779"/>
                <a:gd name="T8" fmla="*/ 609 w 958"/>
                <a:gd name="T9" fmla="*/ 3738 h 779"/>
                <a:gd name="T10" fmla="*/ 2100 w 958"/>
                <a:gd name="T11" fmla="*/ 553 h 779"/>
                <a:gd name="T12" fmla="*/ 4646 w 958"/>
                <a:gd name="T13" fmla="*/ 515 h 7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8" h="779">
                  <a:moveTo>
                    <a:pt x="639" y="71"/>
                  </a:moveTo>
                  <a:cubicBezTo>
                    <a:pt x="639" y="71"/>
                    <a:pt x="774" y="131"/>
                    <a:pt x="808" y="319"/>
                  </a:cubicBezTo>
                  <a:cubicBezTo>
                    <a:pt x="842" y="507"/>
                    <a:pt x="958" y="609"/>
                    <a:pt x="808" y="703"/>
                  </a:cubicBezTo>
                  <a:cubicBezTo>
                    <a:pt x="706" y="767"/>
                    <a:pt x="705" y="779"/>
                    <a:pt x="603" y="753"/>
                  </a:cubicBezTo>
                  <a:cubicBezTo>
                    <a:pt x="520" y="733"/>
                    <a:pt x="168" y="693"/>
                    <a:pt x="84" y="514"/>
                  </a:cubicBezTo>
                  <a:cubicBezTo>
                    <a:pt x="0" y="335"/>
                    <a:pt x="144" y="145"/>
                    <a:pt x="289" y="76"/>
                  </a:cubicBezTo>
                  <a:cubicBezTo>
                    <a:pt x="448" y="0"/>
                    <a:pt x="639" y="71"/>
                    <a:pt x="639" y="71"/>
                  </a:cubicBezTo>
                  <a:close/>
                </a:path>
              </a:pathLst>
            </a:custGeom>
            <a:solidFill>
              <a:srgbClr val="EFE2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2039" y="1838"/>
              <a:ext cx="2308" cy="1888"/>
            </a:xfrm>
            <a:custGeom>
              <a:avLst/>
              <a:gdLst>
                <a:gd name="T0" fmla="*/ 4007 w 856"/>
                <a:gd name="T1" fmla="*/ 0 h 700"/>
                <a:gd name="T2" fmla="*/ 5134 w 856"/>
                <a:gd name="T3" fmla="*/ 1745 h 700"/>
                <a:gd name="T4" fmla="*/ 5134 w 856"/>
                <a:gd name="T5" fmla="*/ 4539 h 700"/>
                <a:gd name="T6" fmla="*/ 3643 w 856"/>
                <a:gd name="T7" fmla="*/ 4911 h 700"/>
                <a:gd name="T8" fmla="*/ 0 w 856"/>
                <a:gd name="T9" fmla="*/ 3390 h 7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6" h="700">
                  <a:moveTo>
                    <a:pt x="551" y="0"/>
                  </a:moveTo>
                  <a:cubicBezTo>
                    <a:pt x="586" y="21"/>
                    <a:pt x="679" y="90"/>
                    <a:pt x="706" y="240"/>
                  </a:cubicBezTo>
                  <a:cubicBezTo>
                    <a:pt x="740" y="428"/>
                    <a:pt x="856" y="530"/>
                    <a:pt x="706" y="624"/>
                  </a:cubicBezTo>
                  <a:cubicBezTo>
                    <a:pt x="604" y="689"/>
                    <a:pt x="603" y="700"/>
                    <a:pt x="501" y="675"/>
                  </a:cubicBezTo>
                  <a:cubicBezTo>
                    <a:pt x="423" y="656"/>
                    <a:pt x="107" y="619"/>
                    <a:pt x="0" y="466"/>
                  </a:cubicBezTo>
                </a:path>
              </a:pathLst>
            </a:custGeom>
            <a:noFill/>
            <a:ln w="12700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7" name="Freeform 12"/>
            <p:cNvSpPr>
              <a:spLocks noEditPoints="1"/>
            </p:cNvSpPr>
            <p:nvPr/>
          </p:nvSpPr>
          <p:spPr bwMode="auto">
            <a:xfrm>
              <a:off x="1939" y="2307"/>
              <a:ext cx="1715" cy="861"/>
            </a:xfrm>
            <a:custGeom>
              <a:avLst/>
              <a:gdLst>
                <a:gd name="T0" fmla="*/ 3489 w 636"/>
                <a:gd name="T1" fmla="*/ 2062 h 319"/>
                <a:gd name="T2" fmla="*/ 4530 w 636"/>
                <a:gd name="T3" fmla="*/ 1771 h 319"/>
                <a:gd name="T4" fmla="*/ 4217 w 636"/>
                <a:gd name="T5" fmla="*/ 1428 h 319"/>
                <a:gd name="T6" fmla="*/ 3875 w 636"/>
                <a:gd name="T7" fmla="*/ 1252 h 319"/>
                <a:gd name="T8" fmla="*/ 2632 w 636"/>
                <a:gd name="T9" fmla="*/ 596 h 319"/>
                <a:gd name="T10" fmla="*/ 2516 w 636"/>
                <a:gd name="T11" fmla="*/ 399 h 319"/>
                <a:gd name="T12" fmla="*/ 2923 w 636"/>
                <a:gd name="T13" fmla="*/ 116 h 319"/>
                <a:gd name="T14" fmla="*/ 2624 w 636"/>
                <a:gd name="T15" fmla="*/ 189 h 319"/>
                <a:gd name="T16" fmla="*/ 2349 w 636"/>
                <a:gd name="T17" fmla="*/ 445 h 319"/>
                <a:gd name="T18" fmla="*/ 2122 w 636"/>
                <a:gd name="T19" fmla="*/ 467 h 319"/>
                <a:gd name="T20" fmla="*/ 1440 w 636"/>
                <a:gd name="T21" fmla="*/ 618 h 319"/>
                <a:gd name="T22" fmla="*/ 930 w 636"/>
                <a:gd name="T23" fmla="*/ 1063 h 319"/>
                <a:gd name="T24" fmla="*/ 0 w 636"/>
                <a:gd name="T25" fmla="*/ 1501 h 319"/>
                <a:gd name="T26" fmla="*/ 321 w 636"/>
                <a:gd name="T27" fmla="*/ 1552 h 319"/>
                <a:gd name="T28" fmla="*/ 706 w 636"/>
                <a:gd name="T29" fmla="*/ 1655 h 319"/>
                <a:gd name="T30" fmla="*/ 960 w 636"/>
                <a:gd name="T31" fmla="*/ 1827 h 319"/>
                <a:gd name="T32" fmla="*/ 1170 w 636"/>
                <a:gd name="T33" fmla="*/ 1916 h 319"/>
                <a:gd name="T34" fmla="*/ 1178 w 636"/>
                <a:gd name="T35" fmla="*/ 1900 h 319"/>
                <a:gd name="T36" fmla="*/ 968 w 636"/>
                <a:gd name="T37" fmla="*/ 1814 h 319"/>
                <a:gd name="T38" fmla="*/ 742 w 636"/>
                <a:gd name="T39" fmla="*/ 1668 h 319"/>
                <a:gd name="T40" fmla="*/ 1025 w 636"/>
                <a:gd name="T41" fmla="*/ 1676 h 319"/>
                <a:gd name="T42" fmla="*/ 1658 w 636"/>
                <a:gd name="T43" fmla="*/ 1784 h 319"/>
                <a:gd name="T44" fmla="*/ 1041 w 636"/>
                <a:gd name="T45" fmla="*/ 1646 h 319"/>
                <a:gd name="T46" fmla="*/ 510 w 636"/>
                <a:gd name="T47" fmla="*/ 1530 h 319"/>
                <a:gd name="T48" fmla="*/ 458 w 636"/>
                <a:gd name="T49" fmla="*/ 1493 h 319"/>
                <a:gd name="T50" fmla="*/ 1041 w 636"/>
                <a:gd name="T51" fmla="*/ 1179 h 319"/>
                <a:gd name="T52" fmla="*/ 1642 w 636"/>
                <a:gd name="T53" fmla="*/ 1209 h 319"/>
                <a:gd name="T54" fmla="*/ 1642 w 636"/>
                <a:gd name="T55" fmla="*/ 1179 h 319"/>
                <a:gd name="T56" fmla="*/ 1359 w 636"/>
                <a:gd name="T57" fmla="*/ 1136 h 319"/>
                <a:gd name="T58" fmla="*/ 1097 w 636"/>
                <a:gd name="T59" fmla="*/ 1158 h 319"/>
                <a:gd name="T60" fmla="*/ 1186 w 636"/>
                <a:gd name="T61" fmla="*/ 961 h 319"/>
                <a:gd name="T62" fmla="*/ 1693 w 636"/>
                <a:gd name="T63" fmla="*/ 642 h 319"/>
                <a:gd name="T64" fmla="*/ 2314 w 636"/>
                <a:gd name="T65" fmla="*/ 1231 h 319"/>
                <a:gd name="T66" fmla="*/ 2314 w 636"/>
                <a:gd name="T67" fmla="*/ 1179 h 319"/>
                <a:gd name="T68" fmla="*/ 1963 w 636"/>
                <a:gd name="T69" fmla="*/ 691 h 319"/>
                <a:gd name="T70" fmla="*/ 2087 w 636"/>
                <a:gd name="T71" fmla="*/ 583 h 319"/>
                <a:gd name="T72" fmla="*/ 2799 w 636"/>
                <a:gd name="T73" fmla="*/ 758 h 319"/>
                <a:gd name="T74" fmla="*/ 3039 w 636"/>
                <a:gd name="T75" fmla="*/ 1466 h 319"/>
                <a:gd name="T76" fmla="*/ 3454 w 636"/>
                <a:gd name="T77" fmla="*/ 1960 h 319"/>
                <a:gd name="T78" fmla="*/ 3193 w 636"/>
                <a:gd name="T79" fmla="*/ 1582 h 319"/>
                <a:gd name="T80" fmla="*/ 2953 w 636"/>
                <a:gd name="T81" fmla="*/ 837 h 319"/>
                <a:gd name="T82" fmla="*/ 3918 w 636"/>
                <a:gd name="T83" fmla="*/ 1368 h 319"/>
                <a:gd name="T84" fmla="*/ 4123 w 636"/>
                <a:gd name="T85" fmla="*/ 1827 h 319"/>
                <a:gd name="T86" fmla="*/ 4290 w 636"/>
                <a:gd name="T87" fmla="*/ 2324 h 319"/>
                <a:gd name="T88" fmla="*/ 4153 w 636"/>
                <a:gd name="T89" fmla="*/ 1509 h 319"/>
                <a:gd name="T90" fmla="*/ 4350 w 636"/>
                <a:gd name="T91" fmla="*/ 1682 h 319"/>
                <a:gd name="T92" fmla="*/ 4625 w 636"/>
                <a:gd name="T93" fmla="*/ 1938 h 31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36" h="319">
                  <a:moveTo>
                    <a:pt x="475" y="269"/>
                  </a:moveTo>
                  <a:cubicBezTo>
                    <a:pt x="476" y="273"/>
                    <a:pt x="478" y="278"/>
                    <a:pt x="480" y="283"/>
                  </a:cubicBezTo>
                  <a:cubicBezTo>
                    <a:pt x="478" y="278"/>
                    <a:pt x="476" y="273"/>
                    <a:pt x="475" y="269"/>
                  </a:cubicBezTo>
                  <a:close/>
                  <a:moveTo>
                    <a:pt x="623" y="243"/>
                  </a:moveTo>
                  <a:cubicBezTo>
                    <a:pt x="616" y="234"/>
                    <a:pt x="605" y="229"/>
                    <a:pt x="598" y="221"/>
                  </a:cubicBezTo>
                  <a:cubicBezTo>
                    <a:pt x="591" y="213"/>
                    <a:pt x="587" y="203"/>
                    <a:pt x="580" y="196"/>
                  </a:cubicBezTo>
                  <a:cubicBezTo>
                    <a:pt x="573" y="191"/>
                    <a:pt x="567" y="190"/>
                    <a:pt x="560" y="188"/>
                  </a:cubicBezTo>
                  <a:cubicBezTo>
                    <a:pt x="553" y="182"/>
                    <a:pt x="542" y="177"/>
                    <a:pt x="533" y="172"/>
                  </a:cubicBezTo>
                  <a:cubicBezTo>
                    <a:pt x="500" y="155"/>
                    <a:pt x="487" y="121"/>
                    <a:pt x="447" y="116"/>
                  </a:cubicBezTo>
                  <a:cubicBezTo>
                    <a:pt x="415" y="111"/>
                    <a:pt x="392" y="93"/>
                    <a:pt x="362" y="82"/>
                  </a:cubicBezTo>
                  <a:cubicBezTo>
                    <a:pt x="351" y="77"/>
                    <a:pt x="339" y="73"/>
                    <a:pt x="327" y="70"/>
                  </a:cubicBezTo>
                  <a:cubicBezTo>
                    <a:pt x="333" y="65"/>
                    <a:pt x="340" y="60"/>
                    <a:pt x="346" y="55"/>
                  </a:cubicBezTo>
                  <a:cubicBezTo>
                    <a:pt x="356" y="47"/>
                    <a:pt x="362" y="37"/>
                    <a:pt x="372" y="29"/>
                  </a:cubicBezTo>
                  <a:cubicBezTo>
                    <a:pt x="382" y="20"/>
                    <a:pt x="391" y="20"/>
                    <a:pt x="402" y="16"/>
                  </a:cubicBezTo>
                  <a:cubicBezTo>
                    <a:pt x="415" y="12"/>
                    <a:pt x="430" y="7"/>
                    <a:pt x="441" y="0"/>
                  </a:cubicBezTo>
                  <a:cubicBezTo>
                    <a:pt x="416" y="13"/>
                    <a:pt x="384" y="7"/>
                    <a:pt x="361" y="26"/>
                  </a:cubicBezTo>
                  <a:cubicBezTo>
                    <a:pt x="354" y="32"/>
                    <a:pt x="350" y="41"/>
                    <a:pt x="343" y="48"/>
                  </a:cubicBezTo>
                  <a:cubicBezTo>
                    <a:pt x="337" y="53"/>
                    <a:pt x="329" y="57"/>
                    <a:pt x="323" y="61"/>
                  </a:cubicBezTo>
                  <a:cubicBezTo>
                    <a:pt x="312" y="66"/>
                    <a:pt x="303" y="65"/>
                    <a:pt x="292" y="64"/>
                  </a:cubicBezTo>
                  <a:cubicBezTo>
                    <a:pt x="292" y="64"/>
                    <a:pt x="292" y="64"/>
                    <a:pt x="292" y="64"/>
                  </a:cubicBezTo>
                  <a:cubicBezTo>
                    <a:pt x="288" y="64"/>
                    <a:pt x="285" y="64"/>
                    <a:pt x="281" y="64"/>
                  </a:cubicBezTo>
                  <a:cubicBezTo>
                    <a:pt x="252" y="67"/>
                    <a:pt x="223" y="69"/>
                    <a:pt x="198" y="85"/>
                  </a:cubicBezTo>
                  <a:cubicBezTo>
                    <a:pt x="184" y="95"/>
                    <a:pt x="170" y="103"/>
                    <a:pt x="157" y="116"/>
                  </a:cubicBezTo>
                  <a:cubicBezTo>
                    <a:pt x="148" y="126"/>
                    <a:pt x="139" y="136"/>
                    <a:pt x="128" y="146"/>
                  </a:cubicBezTo>
                  <a:cubicBezTo>
                    <a:pt x="106" y="163"/>
                    <a:pt x="82" y="178"/>
                    <a:pt x="57" y="189"/>
                  </a:cubicBezTo>
                  <a:cubicBezTo>
                    <a:pt x="39" y="196"/>
                    <a:pt x="19" y="206"/>
                    <a:pt x="0" y="206"/>
                  </a:cubicBezTo>
                  <a:cubicBezTo>
                    <a:pt x="6" y="221"/>
                    <a:pt x="6" y="221"/>
                    <a:pt x="6" y="221"/>
                  </a:cubicBezTo>
                  <a:cubicBezTo>
                    <a:pt x="19" y="222"/>
                    <a:pt x="32" y="218"/>
                    <a:pt x="44" y="213"/>
                  </a:cubicBezTo>
                  <a:cubicBezTo>
                    <a:pt x="51" y="215"/>
                    <a:pt x="61" y="212"/>
                    <a:pt x="69" y="214"/>
                  </a:cubicBezTo>
                  <a:cubicBezTo>
                    <a:pt x="79" y="217"/>
                    <a:pt x="87" y="224"/>
                    <a:pt x="97" y="227"/>
                  </a:cubicBezTo>
                  <a:cubicBezTo>
                    <a:pt x="103" y="232"/>
                    <a:pt x="106" y="238"/>
                    <a:pt x="110" y="243"/>
                  </a:cubicBezTo>
                  <a:cubicBezTo>
                    <a:pt x="115" y="251"/>
                    <a:pt x="123" y="250"/>
                    <a:pt x="132" y="251"/>
                  </a:cubicBezTo>
                  <a:cubicBezTo>
                    <a:pt x="136" y="252"/>
                    <a:pt x="140" y="251"/>
                    <a:pt x="145" y="252"/>
                  </a:cubicBezTo>
                  <a:cubicBezTo>
                    <a:pt x="151" y="255"/>
                    <a:pt x="155" y="260"/>
                    <a:pt x="161" y="263"/>
                  </a:cubicBezTo>
                  <a:cubicBezTo>
                    <a:pt x="171" y="270"/>
                    <a:pt x="179" y="274"/>
                    <a:pt x="191" y="274"/>
                  </a:cubicBezTo>
                  <a:cubicBezTo>
                    <a:pt x="179" y="274"/>
                    <a:pt x="172" y="268"/>
                    <a:pt x="162" y="261"/>
                  </a:cubicBezTo>
                  <a:cubicBezTo>
                    <a:pt x="157" y="258"/>
                    <a:pt x="152" y="253"/>
                    <a:pt x="146" y="250"/>
                  </a:cubicBezTo>
                  <a:cubicBezTo>
                    <a:pt x="142" y="249"/>
                    <a:pt x="138" y="250"/>
                    <a:pt x="133" y="249"/>
                  </a:cubicBezTo>
                  <a:cubicBezTo>
                    <a:pt x="124" y="248"/>
                    <a:pt x="116" y="249"/>
                    <a:pt x="111" y="241"/>
                  </a:cubicBezTo>
                  <a:cubicBezTo>
                    <a:pt x="108" y="237"/>
                    <a:pt x="106" y="233"/>
                    <a:pt x="102" y="229"/>
                  </a:cubicBezTo>
                  <a:cubicBezTo>
                    <a:pt x="103" y="229"/>
                    <a:pt x="105" y="230"/>
                    <a:pt x="106" y="230"/>
                  </a:cubicBezTo>
                  <a:cubicBezTo>
                    <a:pt x="117" y="231"/>
                    <a:pt x="130" y="229"/>
                    <a:pt x="141" y="230"/>
                  </a:cubicBezTo>
                  <a:cubicBezTo>
                    <a:pt x="155" y="230"/>
                    <a:pt x="167" y="233"/>
                    <a:pt x="180" y="239"/>
                  </a:cubicBezTo>
                  <a:cubicBezTo>
                    <a:pt x="196" y="247"/>
                    <a:pt x="211" y="245"/>
                    <a:pt x="228" y="245"/>
                  </a:cubicBezTo>
                  <a:cubicBezTo>
                    <a:pt x="211" y="245"/>
                    <a:pt x="197" y="243"/>
                    <a:pt x="181" y="235"/>
                  </a:cubicBezTo>
                  <a:cubicBezTo>
                    <a:pt x="169" y="229"/>
                    <a:pt x="157" y="226"/>
                    <a:pt x="143" y="226"/>
                  </a:cubicBezTo>
                  <a:cubicBezTo>
                    <a:pt x="131" y="225"/>
                    <a:pt x="119" y="227"/>
                    <a:pt x="107" y="226"/>
                  </a:cubicBezTo>
                  <a:cubicBezTo>
                    <a:pt x="93" y="224"/>
                    <a:pt x="84" y="213"/>
                    <a:pt x="70" y="210"/>
                  </a:cubicBezTo>
                  <a:cubicBezTo>
                    <a:pt x="65" y="209"/>
                    <a:pt x="57" y="210"/>
                    <a:pt x="51" y="210"/>
                  </a:cubicBezTo>
                  <a:cubicBezTo>
                    <a:pt x="55" y="208"/>
                    <a:pt x="59" y="206"/>
                    <a:pt x="63" y="205"/>
                  </a:cubicBezTo>
                  <a:cubicBezTo>
                    <a:pt x="85" y="195"/>
                    <a:pt x="106" y="182"/>
                    <a:pt x="125" y="168"/>
                  </a:cubicBezTo>
                  <a:cubicBezTo>
                    <a:pt x="131" y="165"/>
                    <a:pt x="137" y="163"/>
                    <a:pt x="143" y="162"/>
                  </a:cubicBezTo>
                  <a:cubicBezTo>
                    <a:pt x="157" y="160"/>
                    <a:pt x="172" y="161"/>
                    <a:pt x="186" y="160"/>
                  </a:cubicBezTo>
                  <a:cubicBezTo>
                    <a:pt x="201" y="158"/>
                    <a:pt x="211" y="167"/>
                    <a:pt x="226" y="166"/>
                  </a:cubicBezTo>
                  <a:cubicBezTo>
                    <a:pt x="233" y="166"/>
                    <a:pt x="241" y="163"/>
                    <a:pt x="249" y="162"/>
                  </a:cubicBezTo>
                  <a:cubicBezTo>
                    <a:pt x="241" y="162"/>
                    <a:pt x="234" y="161"/>
                    <a:pt x="226" y="162"/>
                  </a:cubicBezTo>
                  <a:cubicBezTo>
                    <a:pt x="219" y="162"/>
                    <a:pt x="213" y="161"/>
                    <a:pt x="206" y="159"/>
                  </a:cubicBezTo>
                  <a:cubicBezTo>
                    <a:pt x="200" y="157"/>
                    <a:pt x="194" y="156"/>
                    <a:pt x="187" y="156"/>
                  </a:cubicBezTo>
                  <a:cubicBezTo>
                    <a:pt x="181" y="157"/>
                    <a:pt x="175" y="158"/>
                    <a:pt x="169" y="158"/>
                  </a:cubicBezTo>
                  <a:cubicBezTo>
                    <a:pt x="164" y="158"/>
                    <a:pt x="158" y="158"/>
                    <a:pt x="151" y="159"/>
                  </a:cubicBezTo>
                  <a:cubicBezTo>
                    <a:pt x="146" y="159"/>
                    <a:pt x="140" y="159"/>
                    <a:pt x="135" y="160"/>
                  </a:cubicBezTo>
                  <a:cubicBezTo>
                    <a:pt x="145" y="151"/>
                    <a:pt x="154" y="141"/>
                    <a:pt x="163" y="132"/>
                  </a:cubicBezTo>
                  <a:cubicBezTo>
                    <a:pt x="176" y="119"/>
                    <a:pt x="190" y="111"/>
                    <a:pt x="204" y="101"/>
                  </a:cubicBezTo>
                  <a:cubicBezTo>
                    <a:pt x="213" y="95"/>
                    <a:pt x="223" y="91"/>
                    <a:pt x="233" y="88"/>
                  </a:cubicBezTo>
                  <a:cubicBezTo>
                    <a:pt x="259" y="91"/>
                    <a:pt x="271" y="107"/>
                    <a:pt x="287" y="130"/>
                  </a:cubicBezTo>
                  <a:cubicBezTo>
                    <a:pt x="297" y="143"/>
                    <a:pt x="305" y="160"/>
                    <a:pt x="318" y="169"/>
                  </a:cubicBezTo>
                  <a:cubicBezTo>
                    <a:pt x="328" y="176"/>
                    <a:pt x="340" y="179"/>
                    <a:pt x="351" y="181"/>
                  </a:cubicBezTo>
                  <a:cubicBezTo>
                    <a:pt x="338" y="176"/>
                    <a:pt x="328" y="172"/>
                    <a:pt x="318" y="162"/>
                  </a:cubicBezTo>
                  <a:cubicBezTo>
                    <a:pt x="307" y="151"/>
                    <a:pt x="299" y="138"/>
                    <a:pt x="292" y="125"/>
                  </a:cubicBezTo>
                  <a:cubicBezTo>
                    <a:pt x="286" y="114"/>
                    <a:pt x="278" y="105"/>
                    <a:pt x="270" y="95"/>
                  </a:cubicBezTo>
                  <a:cubicBezTo>
                    <a:pt x="268" y="93"/>
                    <a:pt x="261" y="88"/>
                    <a:pt x="254" y="84"/>
                  </a:cubicBezTo>
                  <a:cubicBezTo>
                    <a:pt x="265" y="82"/>
                    <a:pt x="276" y="81"/>
                    <a:pt x="287" y="80"/>
                  </a:cubicBezTo>
                  <a:cubicBezTo>
                    <a:pt x="314" y="78"/>
                    <a:pt x="343" y="88"/>
                    <a:pt x="368" y="97"/>
                  </a:cubicBezTo>
                  <a:cubicBezTo>
                    <a:pt x="374" y="99"/>
                    <a:pt x="379" y="102"/>
                    <a:pt x="385" y="104"/>
                  </a:cubicBezTo>
                  <a:cubicBezTo>
                    <a:pt x="395" y="113"/>
                    <a:pt x="403" y="124"/>
                    <a:pt x="408" y="139"/>
                  </a:cubicBezTo>
                  <a:cubicBezTo>
                    <a:pt x="414" y="159"/>
                    <a:pt x="411" y="181"/>
                    <a:pt x="418" y="201"/>
                  </a:cubicBezTo>
                  <a:cubicBezTo>
                    <a:pt x="425" y="219"/>
                    <a:pt x="440" y="229"/>
                    <a:pt x="454" y="241"/>
                  </a:cubicBezTo>
                  <a:cubicBezTo>
                    <a:pt x="465" y="250"/>
                    <a:pt x="470" y="258"/>
                    <a:pt x="475" y="269"/>
                  </a:cubicBezTo>
                  <a:cubicBezTo>
                    <a:pt x="470" y="256"/>
                    <a:pt x="467" y="244"/>
                    <a:pt x="456" y="233"/>
                  </a:cubicBezTo>
                  <a:cubicBezTo>
                    <a:pt x="451" y="227"/>
                    <a:pt x="444" y="222"/>
                    <a:pt x="439" y="217"/>
                  </a:cubicBezTo>
                  <a:cubicBezTo>
                    <a:pt x="433" y="210"/>
                    <a:pt x="428" y="201"/>
                    <a:pt x="424" y="193"/>
                  </a:cubicBezTo>
                  <a:cubicBezTo>
                    <a:pt x="413" y="169"/>
                    <a:pt x="418" y="138"/>
                    <a:pt x="406" y="115"/>
                  </a:cubicBezTo>
                  <a:cubicBezTo>
                    <a:pt x="421" y="122"/>
                    <a:pt x="435" y="129"/>
                    <a:pt x="453" y="131"/>
                  </a:cubicBezTo>
                  <a:cubicBezTo>
                    <a:pt x="493" y="137"/>
                    <a:pt x="506" y="171"/>
                    <a:pt x="539" y="188"/>
                  </a:cubicBezTo>
                  <a:cubicBezTo>
                    <a:pt x="555" y="197"/>
                    <a:pt x="564" y="205"/>
                    <a:pt x="566" y="224"/>
                  </a:cubicBezTo>
                  <a:cubicBezTo>
                    <a:pt x="567" y="233"/>
                    <a:pt x="565" y="243"/>
                    <a:pt x="567" y="251"/>
                  </a:cubicBezTo>
                  <a:cubicBezTo>
                    <a:pt x="570" y="261"/>
                    <a:pt x="577" y="264"/>
                    <a:pt x="583" y="270"/>
                  </a:cubicBezTo>
                  <a:cubicBezTo>
                    <a:pt x="596" y="285"/>
                    <a:pt x="594" y="302"/>
                    <a:pt x="590" y="319"/>
                  </a:cubicBezTo>
                  <a:cubicBezTo>
                    <a:pt x="607" y="294"/>
                    <a:pt x="590" y="269"/>
                    <a:pt x="577" y="255"/>
                  </a:cubicBezTo>
                  <a:cubicBezTo>
                    <a:pt x="571" y="248"/>
                    <a:pt x="572" y="216"/>
                    <a:pt x="571" y="207"/>
                  </a:cubicBezTo>
                  <a:cubicBezTo>
                    <a:pt x="571" y="203"/>
                    <a:pt x="570" y="200"/>
                    <a:pt x="568" y="197"/>
                  </a:cubicBezTo>
                  <a:cubicBezTo>
                    <a:pt x="579" y="205"/>
                    <a:pt x="591" y="224"/>
                    <a:pt x="598" y="231"/>
                  </a:cubicBezTo>
                  <a:cubicBezTo>
                    <a:pt x="604" y="237"/>
                    <a:pt x="612" y="240"/>
                    <a:pt x="619" y="246"/>
                  </a:cubicBezTo>
                  <a:cubicBezTo>
                    <a:pt x="627" y="251"/>
                    <a:pt x="630" y="258"/>
                    <a:pt x="636" y="266"/>
                  </a:cubicBezTo>
                  <a:cubicBezTo>
                    <a:pt x="632" y="257"/>
                    <a:pt x="629" y="249"/>
                    <a:pt x="623" y="243"/>
                  </a:cubicBezTo>
                  <a:close/>
                </a:path>
              </a:pathLst>
            </a:custGeom>
            <a:solidFill>
              <a:srgbClr val="EB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3764" y="2124"/>
              <a:ext cx="100" cy="507"/>
            </a:xfrm>
            <a:custGeom>
              <a:avLst/>
              <a:gdLst>
                <a:gd name="T0" fmla="*/ 241 w 37"/>
                <a:gd name="T1" fmla="*/ 248 h 188"/>
                <a:gd name="T2" fmla="*/ 249 w 37"/>
                <a:gd name="T3" fmla="*/ 429 h 188"/>
                <a:gd name="T4" fmla="*/ 95 w 37"/>
                <a:gd name="T5" fmla="*/ 661 h 188"/>
                <a:gd name="T6" fmla="*/ 146 w 37"/>
                <a:gd name="T7" fmla="*/ 1003 h 188"/>
                <a:gd name="T8" fmla="*/ 205 w 37"/>
                <a:gd name="T9" fmla="*/ 1367 h 188"/>
                <a:gd name="T10" fmla="*/ 159 w 37"/>
                <a:gd name="T11" fmla="*/ 1119 h 188"/>
                <a:gd name="T12" fmla="*/ 73 w 37"/>
                <a:gd name="T13" fmla="*/ 974 h 188"/>
                <a:gd name="T14" fmla="*/ 43 w 37"/>
                <a:gd name="T15" fmla="*/ 626 h 188"/>
                <a:gd name="T16" fmla="*/ 205 w 37"/>
                <a:gd name="T17" fmla="*/ 270 h 188"/>
                <a:gd name="T18" fmla="*/ 95 w 37"/>
                <a:gd name="T19" fmla="*/ 0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7" h="188">
                  <a:moveTo>
                    <a:pt x="33" y="34"/>
                  </a:moveTo>
                  <a:cubicBezTo>
                    <a:pt x="37" y="46"/>
                    <a:pt x="34" y="56"/>
                    <a:pt x="34" y="59"/>
                  </a:cubicBezTo>
                  <a:cubicBezTo>
                    <a:pt x="33" y="72"/>
                    <a:pt x="18" y="79"/>
                    <a:pt x="13" y="91"/>
                  </a:cubicBezTo>
                  <a:cubicBezTo>
                    <a:pt x="7" y="108"/>
                    <a:pt x="12" y="124"/>
                    <a:pt x="20" y="138"/>
                  </a:cubicBezTo>
                  <a:cubicBezTo>
                    <a:pt x="29" y="154"/>
                    <a:pt x="31" y="170"/>
                    <a:pt x="28" y="188"/>
                  </a:cubicBezTo>
                  <a:cubicBezTo>
                    <a:pt x="28" y="176"/>
                    <a:pt x="27" y="165"/>
                    <a:pt x="22" y="154"/>
                  </a:cubicBezTo>
                  <a:cubicBezTo>
                    <a:pt x="19" y="147"/>
                    <a:pt x="14" y="142"/>
                    <a:pt x="10" y="134"/>
                  </a:cubicBezTo>
                  <a:cubicBezTo>
                    <a:pt x="3" y="120"/>
                    <a:pt x="0" y="102"/>
                    <a:pt x="6" y="86"/>
                  </a:cubicBezTo>
                  <a:cubicBezTo>
                    <a:pt x="12" y="69"/>
                    <a:pt x="27" y="56"/>
                    <a:pt x="28" y="37"/>
                  </a:cubicBezTo>
                  <a:cubicBezTo>
                    <a:pt x="29" y="22"/>
                    <a:pt x="14" y="15"/>
                    <a:pt x="13" y="0"/>
                  </a:cubicBezTo>
                </a:path>
              </a:pathLst>
            </a:custGeom>
            <a:solidFill>
              <a:srgbClr val="EB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2316" y="3192"/>
              <a:ext cx="480" cy="159"/>
            </a:xfrm>
            <a:custGeom>
              <a:avLst/>
              <a:gdLst>
                <a:gd name="T0" fmla="*/ 73 w 178"/>
                <a:gd name="T1" fmla="*/ 428 h 59"/>
                <a:gd name="T2" fmla="*/ 218 w 178"/>
                <a:gd name="T3" fmla="*/ 342 h 59"/>
                <a:gd name="T4" fmla="*/ 321 w 178"/>
                <a:gd name="T5" fmla="*/ 232 h 59"/>
                <a:gd name="T6" fmla="*/ 510 w 178"/>
                <a:gd name="T7" fmla="*/ 181 h 59"/>
                <a:gd name="T8" fmla="*/ 733 w 178"/>
                <a:gd name="T9" fmla="*/ 154 h 59"/>
                <a:gd name="T10" fmla="*/ 952 w 178"/>
                <a:gd name="T11" fmla="*/ 59 h 59"/>
                <a:gd name="T12" fmla="*/ 1162 w 178"/>
                <a:gd name="T13" fmla="*/ 22 h 59"/>
                <a:gd name="T14" fmla="*/ 1294 w 178"/>
                <a:gd name="T15" fmla="*/ 59 h 59"/>
                <a:gd name="T16" fmla="*/ 1046 w 178"/>
                <a:gd name="T17" fmla="*/ 8 h 59"/>
                <a:gd name="T18" fmla="*/ 828 w 178"/>
                <a:gd name="T19" fmla="*/ 73 h 59"/>
                <a:gd name="T20" fmla="*/ 588 w 178"/>
                <a:gd name="T21" fmla="*/ 132 h 59"/>
                <a:gd name="T22" fmla="*/ 348 w 178"/>
                <a:gd name="T23" fmla="*/ 137 h 59"/>
                <a:gd name="T24" fmla="*/ 189 w 178"/>
                <a:gd name="T25" fmla="*/ 275 h 59"/>
                <a:gd name="T26" fmla="*/ 86 w 178"/>
                <a:gd name="T27" fmla="*/ 342 h 59"/>
                <a:gd name="T28" fmla="*/ 0 w 178"/>
                <a:gd name="T29" fmla="*/ 369 h 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78" h="59">
                  <a:moveTo>
                    <a:pt x="10" y="59"/>
                  </a:moveTo>
                  <a:cubicBezTo>
                    <a:pt x="15" y="58"/>
                    <a:pt x="24" y="51"/>
                    <a:pt x="30" y="47"/>
                  </a:cubicBezTo>
                  <a:cubicBezTo>
                    <a:pt x="35" y="43"/>
                    <a:pt x="39" y="37"/>
                    <a:pt x="44" y="32"/>
                  </a:cubicBezTo>
                  <a:cubicBezTo>
                    <a:pt x="52" y="26"/>
                    <a:pt x="60" y="25"/>
                    <a:pt x="70" y="25"/>
                  </a:cubicBezTo>
                  <a:cubicBezTo>
                    <a:pt x="82" y="25"/>
                    <a:pt x="90" y="25"/>
                    <a:pt x="101" y="21"/>
                  </a:cubicBezTo>
                  <a:cubicBezTo>
                    <a:pt x="112" y="17"/>
                    <a:pt x="121" y="12"/>
                    <a:pt x="131" y="8"/>
                  </a:cubicBezTo>
                  <a:cubicBezTo>
                    <a:pt x="141" y="4"/>
                    <a:pt x="149" y="2"/>
                    <a:pt x="160" y="3"/>
                  </a:cubicBezTo>
                  <a:cubicBezTo>
                    <a:pt x="165" y="3"/>
                    <a:pt x="175" y="5"/>
                    <a:pt x="178" y="8"/>
                  </a:cubicBezTo>
                  <a:cubicBezTo>
                    <a:pt x="170" y="1"/>
                    <a:pt x="155" y="0"/>
                    <a:pt x="144" y="1"/>
                  </a:cubicBezTo>
                  <a:cubicBezTo>
                    <a:pt x="133" y="2"/>
                    <a:pt x="125" y="7"/>
                    <a:pt x="114" y="10"/>
                  </a:cubicBezTo>
                  <a:cubicBezTo>
                    <a:pt x="103" y="13"/>
                    <a:pt x="92" y="16"/>
                    <a:pt x="81" y="18"/>
                  </a:cubicBezTo>
                  <a:cubicBezTo>
                    <a:pt x="70" y="21"/>
                    <a:pt x="58" y="17"/>
                    <a:pt x="48" y="19"/>
                  </a:cubicBezTo>
                  <a:cubicBezTo>
                    <a:pt x="39" y="22"/>
                    <a:pt x="33" y="33"/>
                    <a:pt x="26" y="38"/>
                  </a:cubicBezTo>
                  <a:cubicBezTo>
                    <a:pt x="21" y="41"/>
                    <a:pt x="17" y="44"/>
                    <a:pt x="12" y="47"/>
                  </a:cubicBezTo>
                  <a:cubicBezTo>
                    <a:pt x="8" y="50"/>
                    <a:pt x="4" y="50"/>
                    <a:pt x="0" y="51"/>
                  </a:cubicBezTo>
                </a:path>
              </a:pathLst>
            </a:custGeom>
            <a:solidFill>
              <a:srgbClr val="EB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3816" y="2979"/>
              <a:ext cx="283" cy="86"/>
            </a:xfrm>
            <a:custGeom>
              <a:avLst/>
              <a:gdLst>
                <a:gd name="T0" fmla="*/ 763 w 105"/>
                <a:gd name="T1" fmla="*/ 73 h 32"/>
                <a:gd name="T2" fmla="*/ 348 w 105"/>
                <a:gd name="T3" fmla="*/ 159 h 32"/>
                <a:gd name="T4" fmla="*/ 167 w 105"/>
                <a:gd name="T5" fmla="*/ 65 h 32"/>
                <a:gd name="T6" fmla="*/ 0 w 105"/>
                <a:gd name="T7" fmla="*/ 22 h 32"/>
                <a:gd name="T8" fmla="*/ 210 w 105"/>
                <a:gd name="T9" fmla="*/ 43 h 32"/>
                <a:gd name="T10" fmla="*/ 385 w 105"/>
                <a:gd name="T11" fmla="*/ 137 h 32"/>
                <a:gd name="T12" fmla="*/ 728 w 105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5" h="32">
                  <a:moveTo>
                    <a:pt x="105" y="10"/>
                  </a:moveTo>
                  <a:cubicBezTo>
                    <a:pt x="87" y="23"/>
                    <a:pt x="72" y="32"/>
                    <a:pt x="48" y="22"/>
                  </a:cubicBezTo>
                  <a:cubicBezTo>
                    <a:pt x="39" y="18"/>
                    <a:pt x="33" y="11"/>
                    <a:pt x="23" y="9"/>
                  </a:cubicBezTo>
                  <a:cubicBezTo>
                    <a:pt x="15" y="7"/>
                    <a:pt x="6" y="9"/>
                    <a:pt x="0" y="3"/>
                  </a:cubicBezTo>
                  <a:cubicBezTo>
                    <a:pt x="8" y="7"/>
                    <a:pt x="20" y="4"/>
                    <a:pt x="29" y="6"/>
                  </a:cubicBezTo>
                  <a:cubicBezTo>
                    <a:pt x="39" y="8"/>
                    <a:pt x="44" y="15"/>
                    <a:pt x="53" y="19"/>
                  </a:cubicBezTo>
                  <a:cubicBezTo>
                    <a:pt x="69" y="24"/>
                    <a:pt x="98" y="20"/>
                    <a:pt x="100" y="0"/>
                  </a:cubicBezTo>
                </a:path>
              </a:pathLst>
            </a:custGeom>
            <a:solidFill>
              <a:srgbClr val="EB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3748" y="3343"/>
              <a:ext cx="256" cy="159"/>
            </a:xfrm>
            <a:custGeom>
              <a:avLst/>
              <a:gdLst>
                <a:gd name="T0" fmla="*/ 690 w 95"/>
                <a:gd name="T1" fmla="*/ 348 h 59"/>
                <a:gd name="T2" fmla="*/ 407 w 95"/>
                <a:gd name="T3" fmla="*/ 197 h 59"/>
                <a:gd name="T4" fmla="*/ 0 w 95"/>
                <a:gd name="T5" fmla="*/ 86 h 59"/>
                <a:gd name="T6" fmla="*/ 407 w 95"/>
                <a:gd name="T7" fmla="*/ 232 h 59"/>
                <a:gd name="T8" fmla="*/ 631 w 95"/>
                <a:gd name="T9" fmla="*/ 393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5" h="59">
                  <a:moveTo>
                    <a:pt x="95" y="48"/>
                  </a:moveTo>
                  <a:cubicBezTo>
                    <a:pt x="69" y="59"/>
                    <a:pt x="71" y="46"/>
                    <a:pt x="56" y="27"/>
                  </a:cubicBezTo>
                  <a:cubicBezTo>
                    <a:pt x="44" y="12"/>
                    <a:pt x="24" y="0"/>
                    <a:pt x="0" y="12"/>
                  </a:cubicBezTo>
                  <a:cubicBezTo>
                    <a:pt x="24" y="5"/>
                    <a:pt x="40" y="14"/>
                    <a:pt x="56" y="32"/>
                  </a:cubicBezTo>
                  <a:cubicBezTo>
                    <a:pt x="69" y="46"/>
                    <a:pt x="65" y="59"/>
                    <a:pt x="87" y="54"/>
                  </a:cubicBezTo>
                </a:path>
              </a:pathLst>
            </a:custGeom>
            <a:solidFill>
              <a:srgbClr val="EB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3422" y="3203"/>
              <a:ext cx="299" cy="482"/>
            </a:xfrm>
            <a:custGeom>
              <a:avLst/>
              <a:gdLst>
                <a:gd name="T0" fmla="*/ 347 w 111"/>
                <a:gd name="T1" fmla="*/ 0 h 179"/>
                <a:gd name="T2" fmla="*/ 364 w 111"/>
                <a:gd name="T3" fmla="*/ 13 h 179"/>
                <a:gd name="T4" fmla="*/ 347 w 111"/>
                <a:gd name="T5" fmla="*/ 0 h 179"/>
                <a:gd name="T6" fmla="*/ 784 w 111"/>
                <a:gd name="T7" fmla="*/ 59 h 179"/>
                <a:gd name="T8" fmla="*/ 638 w 111"/>
                <a:gd name="T9" fmla="*/ 458 h 179"/>
                <a:gd name="T10" fmla="*/ 479 w 111"/>
                <a:gd name="T11" fmla="*/ 536 h 179"/>
                <a:gd name="T12" fmla="*/ 364 w 111"/>
                <a:gd name="T13" fmla="*/ 646 h 179"/>
                <a:gd name="T14" fmla="*/ 415 w 111"/>
                <a:gd name="T15" fmla="*/ 530 h 179"/>
                <a:gd name="T16" fmla="*/ 463 w 111"/>
                <a:gd name="T17" fmla="*/ 275 h 179"/>
                <a:gd name="T18" fmla="*/ 364 w 111"/>
                <a:gd name="T19" fmla="*/ 13 h 179"/>
                <a:gd name="T20" fmla="*/ 442 w 111"/>
                <a:gd name="T21" fmla="*/ 318 h 179"/>
                <a:gd name="T22" fmla="*/ 304 w 111"/>
                <a:gd name="T23" fmla="*/ 630 h 179"/>
                <a:gd name="T24" fmla="*/ 326 w 111"/>
                <a:gd name="T25" fmla="*/ 942 h 179"/>
                <a:gd name="T26" fmla="*/ 189 w 111"/>
                <a:gd name="T27" fmla="*/ 1190 h 179"/>
                <a:gd name="T28" fmla="*/ 0 w 111"/>
                <a:gd name="T29" fmla="*/ 1233 h 179"/>
                <a:gd name="T30" fmla="*/ 145 w 111"/>
                <a:gd name="T31" fmla="*/ 1290 h 179"/>
                <a:gd name="T32" fmla="*/ 347 w 111"/>
                <a:gd name="T33" fmla="*/ 1074 h 179"/>
                <a:gd name="T34" fmla="*/ 391 w 111"/>
                <a:gd name="T35" fmla="*/ 913 h 179"/>
                <a:gd name="T36" fmla="*/ 356 w 111"/>
                <a:gd name="T37" fmla="*/ 776 h 179"/>
                <a:gd name="T38" fmla="*/ 450 w 111"/>
                <a:gd name="T39" fmla="*/ 630 h 179"/>
                <a:gd name="T40" fmla="*/ 690 w 111"/>
                <a:gd name="T41" fmla="*/ 450 h 179"/>
                <a:gd name="T42" fmla="*/ 797 w 111"/>
                <a:gd name="T43" fmla="*/ 202 h 179"/>
                <a:gd name="T44" fmla="*/ 784 w 111"/>
                <a:gd name="T45" fmla="*/ 59 h 17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11" h="179">
                  <a:moveTo>
                    <a:pt x="48" y="0"/>
                  </a:moveTo>
                  <a:cubicBezTo>
                    <a:pt x="49" y="0"/>
                    <a:pt x="50" y="1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lose/>
                  <a:moveTo>
                    <a:pt x="108" y="8"/>
                  </a:moveTo>
                  <a:cubicBezTo>
                    <a:pt x="106" y="29"/>
                    <a:pt x="106" y="51"/>
                    <a:pt x="88" y="63"/>
                  </a:cubicBezTo>
                  <a:cubicBezTo>
                    <a:pt x="82" y="68"/>
                    <a:pt x="73" y="70"/>
                    <a:pt x="66" y="74"/>
                  </a:cubicBezTo>
                  <a:cubicBezTo>
                    <a:pt x="60" y="78"/>
                    <a:pt x="54" y="83"/>
                    <a:pt x="50" y="89"/>
                  </a:cubicBezTo>
                  <a:cubicBezTo>
                    <a:pt x="52" y="84"/>
                    <a:pt x="54" y="79"/>
                    <a:pt x="57" y="73"/>
                  </a:cubicBezTo>
                  <a:cubicBezTo>
                    <a:pt x="60" y="62"/>
                    <a:pt x="64" y="49"/>
                    <a:pt x="64" y="38"/>
                  </a:cubicBezTo>
                  <a:cubicBezTo>
                    <a:pt x="63" y="27"/>
                    <a:pt x="59" y="11"/>
                    <a:pt x="50" y="2"/>
                  </a:cubicBezTo>
                  <a:cubicBezTo>
                    <a:pt x="59" y="12"/>
                    <a:pt x="62" y="34"/>
                    <a:pt x="61" y="44"/>
                  </a:cubicBezTo>
                  <a:cubicBezTo>
                    <a:pt x="58" y="60"/>
                    <a:pt x="47" y="72"/>
                    <a:pt x="42" y="87"/>
                  </a:cubicBezTo>
                  <a:cubicBezTo>
                    <a:pt x="36" y="103"/>
                    <a:pt x="45" y="115"/>
                    <a:pt x="45" y="130"/>
                  </a:cubicBezTo>
                  <a:cubicBezTo>
                    <a:pt x="45" y="143"/>
                    <a:pt x="37" y="156"/>
                    <a:pt x="26" y="164"/>
                  </a:cubicBezTo>
                  <a:cubicBezTo>
                    <a:pt x="19" y="169"/>
                    <a:pt x="9" y="170"/>
                    <a:pt x="0" y="170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31" y="179"/>
                    <a:pt x="44" y="156"/>
                    <a:pt x="48" y="148"/>
                  </a:cubicBezTo>
                  <a:cubicBezTo>
                    <a:pt x="51" y="141"/>
                    <a:pt x="54" y="134"/>
                    <a:pt x="54" y="126"/>
                  </a:cubicBezTo>
                  <a:cubicBezTo>
                    <a:pt x="53" y="119"/>
                    <a:pt x="50" y="113"/>
                    <a:pt x="49" y="107"/>
                  </a:cubicBezTo>
                  <a:cubicBezTo>
                    <a:pt x="51" y="99"/>
                    <a:pt x="59" y="91"/>
                    <a:pt x="62" y="87"/>
                  </a:cubicBezTo>
                  <a:cubicBezTo>
                    <a:pt x="72" y="77"/>
                    <a:pt x="86" y="72"/>
                    <a:pt x="95" y="62"/>
                  </a:cubicBezTo>
                  <a:cubicBezTo>
                    <a:pt x="104" y="52"/>
                    <a:pt x="108" y="41"/>
                    <a:pt x="110" y="28"/>
                  </a:cubicBezTo>
                  <a:cubicBezTo>
                    <a:pt x="111" y="20"/>
                    <a:pt x="109" y="16"/>
                    <a:pt x="108" y="8"/>
                  </a:cubicBezTo>
                  <a:close/>
                </a:path>
              </a:pathLst>
            </a:custGeom>
            <a:solidFill>
              <a:srgbClr val="EB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2039" y="3111"/>
              <a:ext cx="240" cy="261"/>
            </a:xfrm>
            <a:custGeom>
              <a:avLst/>
              <a:gdLst>
                <a:gd name="T0" fmla="*/ 0 w 89"/>
                <a:gd name="T1" fmla="*/ 0 h 97"/>
                <a:gd name="T2" fmla="*/ 639 w 89"/>
                <a:gd name="T3" fmla="*/ 565 h 97"/>
                <a:gd name="T4" fmla="*/ 647 w 89"/>
                <a:gd name="T5" fmla="*/ 702 h 97"/>
                <a:gd name="T6" fmla="*/ 0 w 89"/>
                <a:gd name="T7" fmla="*/ 0 h 9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9" h="97">
                  <a:moveTo>
                    <a:pt x="0" y="0"/>
                  </a:moveTo>
                  <a:cubicBezTo>
                    <a:pt x="0" y="0"/>
                    <a:pt x="45" y="58"/>
                    <a:pt x="88" y="78"/>
                  </a:cubicBezTo>
                  <a:cubicBezTo>
                    <a:pt x="89" y="97"/>
                    <a:pt x="89" y="97"/>
                    <a:pt x="89" y="97"/>
                  </a:cubicBezTo>
                  <a:cubicBezTo>
                    <a:pt x="89" y="97"/>
                    <a:pt x="9" y="35"/>
                    <a:pt x="0" y="0"/>
                  </a:cubicBezTo>
                  <a:close/>
                </a:path>
              </a:pathLst>
            </a:custGeom>
            <a:solidFill>
              <a:srgbClr val="89B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3133" y="1957"/>
              <a:ext cx="718" cy="1739"/>
            </a:xfrm>
            <a:custGeom>
              <a:avLst/>
              <a:gdLst>
                <a:gd name="T0" fmla="*/ 1012 w 266"/>
                <a:gd name="T1" fmla="*/ 2071 h 645"/>
                <a:gd name="T2" fmla="*/ 1252 w 266"/>
                <a:gd name="T3" fmla="*/ 2400 h 645"/>
                <a:gd name="T4" fmla="*/ 1393 w 266"/>
                <a:gd name="T5" fmla="*/ 2828 h 645"/>
                <a:gd name="T6" fmla="*/ 1938 w 266"/>
                <a:gd name="T7" fmla="*/ 3497 h 645"/>
                <a:gd name="T8" fmla="*/ 1436 w 266"/>
                <a:gd name="T9" fmla="*/ 2764 h 645"/>
                <a:gd name="T10" fmla="*/ 1296 w 266"/>
                <a:gd name="T11" fmla="*/ 2332 h 645"/>
                <a:gd name="T12" fmla="*/ 1050 w 266"/>
                <a:gd name="T13" fmla="*/ 2006 h 645"/>
                <a:gd name="T14" fmla="*/ 1004 w 266"/>
                <a:gd name="T15" fmla="*/ 1650 h 645"/>
                <a:gd name="T16" fmla="*/ 1077 w 266"/>
                <a:gd name="T17" fmla="*/ 938 h 645"/>
                <a:gd name="T18" fmla="*/ 1282 w 266"/>
                <a:gd name="T19" fmla="*/ 305 h 645"/>
                <a:gd name="T20" fmla="*/ 1617 w 266"/>
                <a:gd name="T21" fmla="*/ 154 h 645"/>
                <a:gd name="T22" fmla="*/ 1668 w 266"/>
                <a:gd name="T23" fmla="*/ 226 h 645"/>
                <a:gd name="T24" fmla="*/ 1633 w 266"/>
                <a:gd name="T25" fmla="*/ 51 h 645"/>
                <a:gd name="T26" fmla="*/ 1493 w 266"/>
                <a:gd name="T27" fmla="*/ 22 h 645"/>
                <a:gd name="T28" fmla="*/ 1085 w 266"/>
                <a:gd name="T29" fmla="*/ 248 h 645"/>
                <a:gd name="T30" fmla="*/ 910 w 266"/>
                <a:gd name="T31" fmla="*/ 879 h 645"/>
                <a:gd name="T32" fmla="*/ 861 w 266"/>
                <a:gd name="T33" fmla="*/ 1591 h 645"/>
                <a:gd name="T34" fmla="*/ 780 w 266"/>
                <a:gd name="T35" fmla="*/ 2362 h 645"/>
                <a:gd name="T36" fmla="*/ 888 w 266"/>
                <a:gd name="T37" fmla="*/ 2785 h 645"/>
                <a:gd name="T38" fmla="*/ 837 w 266"/>
                <a:gd name="T39" fmla="*/ 3103 h 645"/>
                <a:gd name="T40" fmla="*/ 669 w 266"/>
                <a:gd name="T41" fmla="*/ 3314 h 645"/>
                <a:gd name="T42" fmla="*/ 437 w 266"/>
                <a:gd name="T43" fmla="*/ 3424 h 645"/>
                <a:gd name="T44" fmla="*/ 305 w 266"/>
                <a:gd name="T45" fmla="*/ 3599 h 645"/>
                <a:gd name="T46" fmla="*/ 159 w 266"/>
                <a:gd name="T47" fmla="*/ 3977 h 645"/>
                <a:gd name="T48" fmla="*/ 0 w 266"/>
                <a:gd name="T49" fmla="*/ 4166 h 645"/>
                <a:gd name="T50" fmla="*/ 181 w 266"/>
                <a:gd name="T51" fmla="*/ 4033 h 645"/>
                <a:gd name="T52" fmla="*/ 327 w 266"/>
                <a:gd name="T53" fmla="*/ 3656 h 645"/>
                <a:gd name="T54" fmla="*/ 467 w 266"/>
                <a:gd name="T55" fmla="*/ 3481 h 645"/>
                <a:gd name="T56" fmla="*/ 691 w 266"/>
                <a:gd name="T57" fmla="*/ 3373 h 645"/>
                <a:gd name="T58" fmla="*/ 794 w 266"/>
                <a:gd name="T59" fmla="*/ 3265 h 645"/>
                <a:gd name="T60" fmla="*/ 707 w 266"/>
                <a:gd name="T61" fmla="*/ 3874 h 645"/>
                <a:gd name="T62" fmla="*/ 947 w 266"/>
                <a:gd name="T63" fmla="*/ 4624 h 645"/>
                <a:gd name="T64" fmla="*/ 1004 w 266"/>
                <a:gd name="T65" fmla="*/ 4689 h 645"/>
                <a:gd name="T66" fmla="*/ 823 w 266"/>
                <a:gd name="T67" fmla="*/ 3934 h 645"/>
                <a:gd name="T68" fmla="*/ 977 w 266"/>
                <a:gd name="T69" fmla="*/ 3249 h 645"/>
                <a:gd name="T70" fmla="*/ 1004 w 266"/>
                <a:gd name="T71" fmla="*/ 3133 h 645"/>
                <a:gd name="T72" fmla="*/ 1223 w 266"/>
                <a:gd name="T73" fmla="*/ 3527 h 645"/>
                <a:gd name="T74" fmla="*/ 1231 w 266"/>
                <a:gd name="T75" fmla="*/ 3532 h 645"/>
                <a:gd name="T76" fmla="*/ 1123 w 266"/>
                <a:gd name="T77" fmla="*/ 3947 h 645"/>
                <a:gd name="T78" fmla="*/ 1107 w 266"/>
                <a:gd name="T79" fmla="*/ 4405 h 645"/>
                <a:gd name="T80" fmla="*/ 1180 w 266"/>
                <a:gd name="T81" fmla="*/ 3969 h 645"/>
                <a:gd name="T82" fmla="*/ 1290 w 266"/>
                <a:gd name="T83" fmla="*/ 3591 h 645"/>
                <a:gd name="T84" fmla="*/ 1595 w 266"/>
                <a:gd name="T85" fmla="*/ 3926 h 645"/>
                <a:gd name="T86" fmla="*/ 1625 w 266"/>
                <a:gd name="T87" fmla="*/ 4462 h 645"/>
                <a:gd name="T88" fmla="*/ 1647 w 266"/>
                <a:gd name="T89" fmla="*/ 3896 h 645"/>
                <a:gd name="T90" fmla="*/ 1269 w 266"/>
                <a:gd name="T91" fmla="*/ 3497 h 645"/>
                <a:gd name="T92" fmla="*/ 1028 w 266"/>
                <a:gd name="T93" fmla="*/ 3001 h 645"/>
                <a:gd name="T94" fmla="*/ 1042 w 266"/>
                <a:gd name="T95" fmla="*/ 2828 h 645"/>
                <a:gd name="T96" fmla="*/ 926 w 266"/>
                <a:gd name="T97" fmla="*/ 2405 h 645"/>
                <a:gd name="T98" fmla="*/ 969 w 266"/>
                <a:gd name="T99" fmla="*/ 1731 h 645"/>
                <a:gd name="T100" fmla="*/ 1012 w 266"/>
                <a:gd name="T101" fmla="*/ 2071 h 64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66" h="645">
                  <a:moveTo>
                    <a:pt x="139" y="285"/>
                  </a:moveTo>
                  <a:cubicBezTo>
                    <a:pt x="145" y="304"/>
                    <a:pt x="158" y="317"/>
                    <a:pt x="172" y="330"/>
                  </a:cubicBezTo>
                  <a:cubicBezTo>
                    <a:pt x="189" y="348"/>
                    <a:pt x="190" y="366"/>
                    <a:pt x="191" y="389"/>
                  </a:cubicBezTo>
                  <a:cubicBezTo>
                    <a:pt x="194" y="437"/>
                    <a:pt x="259" y="435"/>
                    <a:pt x="266" y="481"/>
                  </a:cubicBezTo>
                  <a:cubicBezTo>
                    <a:pt x="259" y="435"/>
                    <a:pt x="199" y="427"/>
                    <a:pt x="197" y="380"/>
                  </a:cubicBezTo>
                  <a:cubicBezTo>
                    <a:pt x="196" y="356"/>
                    <a:pt x="195" y="338"/>
                    <a:pt x="178" y="321"/>
                  </a:cubicBezTo>
                  <a:cubicBezTo>
                    <a:pt x="164" y="307"/>
                    <a:pt x="151" y="295"/>
                    <a:pt x="144" y="276"/>
                  </a:cubicBezTo>
                  <a:cubicBezTo>
                    <a:pt x="139" y="260"/>
                    <a:pt x="139" y="243"/>
                    <a:pt x="138" y="227"/>
                  </a:cubicBezTo>
                  <a:cubicBezTo>
                    <a:pt x="154" y="198"/>
                    <a:pt x="154" y="160"/>
                    <a:pt x="148" y="129"/>
                  </a:cubicBezTo>
                  <a:cubicBezTo>
                    <a:pt x="142" y="97"/>
                    <a:pt x="153" y="66"/>
                    <a:pt x="176" y="42"/>
                  </a:cubicBezTo>
                  <a:cubicBezTo>
                    <a:pt x="188" y="29"/>
                    <a:pt x="194" y="36"/>
                    <a:pt x="222" y="21"/>
                  </a:cubicBezTo>
                  <a:cubicBezTo>
                    <a:pt x="229" y="31"/>
                    <a:pt x="229" y="31"/>
                    <a:pt x="229" y="31"/>
                  </a:cubicBezTo>
                  <a:cubicBezTo>
                    <a:pt x="229" y="31"/>
                    <a:pt x="230" y="14"/>
                    <a:pt x="224" y="7"/>
                  </a:cubicBezTo>
                  <a:cubicBezTo>
                    <a:pt x="217" y="0"/>
                    <a:pt x="205" y="3"/>
                    <a:pt x="205" y="3"/>
                  </a:cubicBezTo>
                  <a:cubicBezTo>
                    <a:pt x="184" y="14"/>
                    <a:pt x="167" y="15"/>
                    <a:pt x="149" y="34"/>
                  </a:cubicBezTo>
                  <a:cubicBezTo>
                    <a:pt x="126" y="58"/>
                    <a:pt x="119" y="89"/>
                    <a:pt x="125" y="121"/>
                  </a:cubicBezTo>
                  <a:cubicBezTo>
                    <a:pt x="131" y="152"/>
                    <a:pt x="133" y="190"/>
                    <a:pt x="118" y="219"/>
                  </a:cubicBezTo>
                  <a:cubicBezTo>
                    <a:pt x="98" y="255"/>
                    <a:pt x="94" y="284"/>
                    <a:pt x="107" y="325"/>
                  </a:cubicBezTo>
                  <a:cubicBezTo>
                    <a:pt x="114" y="346"/>
                    <a:pt x="122" y="361"/>
                    <a:pt x="122" y="383"/>
                  </a:cubicBezTo>
                  <a:cubicBezTo>
                    <a:pt x="122" y="399"/>
                    <a:pt x="119" y="413"/>
                    <a:pt x="115" y="427"/>
                  </a:cubicBezTo>
                  <a:cubicBezTo>
                    <a:pt x="108" y="439"/>
                    <a:pt x="100" y="450"/>
                    <a:pt x="92" y="456"/>
                  </a:cubicBezTo>
                  <a:cubicBezTo>
                    <a:pt x="82" y="464"/>
                    <a:pt x="70" y="464"/>
                    <a:pt x="60" y="471"/>
                  </a:cubicBezTo>
                  <a:cubicBezTo>
                    <a:pt x="53" y="476"/>
                    <a:pt x="45" y="487"/>
                    <a:pt x="42" y="495"/>
                  </a:cubicBezTo>
                  <a:cubicBezTo>
                    <a:pt x="34" y="513"/>
                    <a:pt x="37" y="531"/>
                    <a:pt x="22" y="547"/>
                  </a:cubicBezTo>
                  <a:cubicBezTo>
                    <a:pt x="13" y="557"/>
                    <a:pt x="4" y="559"/>
                    <a:pt x="0" y="573"/>
                  </a:cubicBezTo>
                  <a:cubicBezTo>
                    <a:pt x="4" y="559"/>
                    <a:pt x="16" y="565"/>
                    <a:pt x="25" y="555"/>
                  </a:cubicBezTo>
                  <a:cubicBezTo>
                    <a:pt x="41" y="540"/>
                    <a:pt x="37" y="521"/>
                    <a:pt x="45" y="503"/>
                  </a:cubicBezTo>
                  <a:cubicBezTo>
                    <a:pt x="49" y="495"/>
                    <a:pt x="56" y="484"/>
                    <a:pt x="64" y="479"/>
                  </a:cubicBezTo>
                  <a:cubicBezTo>
                    <a:pt x="73" y="472"/>
                    <a:pt x="85" y="472"/>
                    <a:pt x="95" y="464"/>
                  </a:cubicBezTo>
                  <a:cubicBezTo>
                    <a:pt x="100" y="460"/>
                    <a:pt x="105" y="455"/>
                    <a:pt x="109" y="449"/>
                  </a:cubicBezTo>
                  <a:cubicBezTo>
                    <a:pt x="103" y="477"/>
                    <a:pt x="99" y="503"/>
                    <a:pt x="97" y="533"/>
                  </a:cubicBezTo>
                  <a:cubicBezTo>
                    <a:pt x="95" y="571"/>
                    <a:pt x="106" y="607"/>
                    <a:pt x="130" y="636"/>
                  </a:cubicBezTo>
                  <a:cubicBezTo>
                    <a:pt x="132" y="639"/>
                    <a:pt x="134" y="642"/>
                    <a:pt x="138" y="645"/>
                  </a:cubicBezTo>
                  <a:cubicBezTo>
                    <a:pt x="115" y="616"/>
                    <a:pt x="111" y="579"/>
                    <a:pt x="113" y="541"/>
                  </a:cubicBezTo>
                  <a:cubicBezTo>
                    <a:pt x="115" y="507"/>
                    <a:pt x="126" y="480"/>
                    <a:pt x="134" y="447"/>
                  </a:cubicBezTo>
                  <a:cubicBezTo>
                    <a:pt x="135" y="442"/>
                    <a:pt x="136" y="436"/>
                    <a:pt x="138" y="431"/>
                  </a:cubicBezTo>
                  <a:cubicBezTo>
                    <a:pt x="144" y="451"/>
                    <a:pt x="154" y="471"/>
                    <a:pt x="168" y="485"/>
                  </a:cubicBezTo>
                  <a:cubicBezTo>
                    <a:pt x="168" y="485"/>
                    <a:pt x="168" y="486"/>
                    <a:pt x="169" y="486"/>
                  </a:cubicBezTo>
                  <a:cubicBezTo>
                    <a:pt x="176" y="509"/>
                    <a:pt x="165" y="523"/>
                    <a:pt x="154" y="543"/>
                  </a:cubicBezTo>
                  <a:cubicBezTo>
                    <a:pt x="144" y="563"/>
                    <a:pt x="141" y="586"/>
                    <a:pt x="152" y="606"/>
                  </a:cubicBezTo>
                  <a:cubicBezTo>
                    <a:pt x="141" y="586"/>
                    <a:pt x="151" y="565"/>
                    <a:pt x="162" y="546"/>
                  </a:cubicBezTo>
                  <a:cubicBezTo>
                    <a:pt x="172" y="527"/>
                    <a:pt x="181" y="513"/>
                    <a:pt x="177" y="494"/>
                  </a:cubicBezTo>
                  <a:cubicBezTo>
                    <a:pt x="194" y="507"/>
                    <a:pt x="212" y="519"/>
                    <a:pt x="219" y="540"/>
                  </a:cubicBezTo>
                  <a:cubicBezTo>
                    <a:pt x="227" y="562"/>
                    <a:pt x="234" y="593"/>
                    <a:pt x="223" y="614"/>
                  </a:cubicBezTo>
                  <a:cubicBezTo>
                    <a:pt x="234" y="593"/>
                    <a:pt x="234" y="558"/>
                    <a:pt x="226" y="536"/>
                  </a:cubicBezTo>
                  <a:cubicBezTo>
                    <a:pt x="217" y="511"/>
                    <a:pt x="193" y="499"/>
                    <a:pt x="174" y="481"/>
                  </a:cubicBezTo>
                  <a:cubicBezTo>
                    <a:pt x="158" y="465"/>
                    <a:pt x="147" y="438"/>
                    <a:pt x="141" y="413"/>
                  </a:cubicBezTo>
                  <a:cubicBezTo>
                    <a:pt x="142" y="405"/>
                    <a:pt x="143" y="397"/>
                    <a:pt x="143" y="389"/>
                  </a:cubicBezTo>
                  <a:cubicBezTo>
                    <a:pt x="143" y="367"/>
                    <a:pt x="133" y="351"/>
                    <a:pt x="127" y="331"/>
                  </a:cubicBezTo>
                  <a:cubicBezTo>
                    <a:pt x="115" y="294"/>
                    <a:pt x="118" y="269"/>
                    <a:pt x="133" y="238"/>
                  </a:cubicBezTo>
                  <a:cubicBezTo>
                    <a:pt x="133" y="254"/>
                    <a:pt x="134" y="270"/>
                    <a:pt x="139" y="285"/>
                  </a:cubicBezTo>
                  <a:close/>
                </a:path>
              </a:pathLst>
            </a:custGeom>
            <a:solidFill>
              <a:srgbClr val="AF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3133" y="1957"/>
              <a:ext cx="718" cy="1739"/>
            </a:xfrm>
            <a:custGeom>
              <a:avLst/>
              <a:gdLst>
                <a:gd name="T0" fmla="*/ 1012 w 266"/>
                <a:gd name="T1" fmla="*/ 2071 h 645"/>
                <a:gd name="T2" fmla="*/ 1252 w 266"/>
                <a:gd name="T3" fmla="*/ 2400 h 645"/>
                <a:gd name="T4" fmla="*/ 1393 w 266"/>
                <a:gd name="T5" fmla="*/ 2828 h 645"/>
                <a:gd name="T6" fmla="*/ 1938 w 266"/>
                <a:gd name="T7" fmla="*/ 3497 h 645"/>
                <a:gd name="T8" fmla="*/ 1436 w 266"/>
                <a:gd name="T9" fmla="*/ 2764 h 645"/>
                <a:gd name="T10" fmla="*/ 1296 w 266"/>
                <a:gd name="T11" fmla="*/ 2332 h 645"/>
                <a:gd name="T12" fmla="*/ 1050 w 266"/>
                <a:gd name="T13" fmla="*/ 2006 h 645"/>
                <a:gd name="T14" fmla="*/ 1004 w 266"/>
                <a:gd name="T15" fmla="*/ 1650 h 645"/>
                <a:gd name="T16" fmla="*/ 1077 w 266"/>
                <a:gd name="T17" fmla="*/ 938 h 645"/>
                <a:gd name="T18" fmla="*/ 1282 w 266"/>
                <a:gd name="T19" fmla="*/ 305 h 645"/>
                <a:gd name="T20" fmla="*/ 1617 w 266"/>
                <a:gd name="T21" fmla="*/ 154 h 645"/>
                <a:gd name="T22" fmla="*/ 1668 w 266"/>
                <a:gd name="T23" fmla="*/ 226 h 645"/>
                <a:gd name="T24" fmla="*/ 1633 w 266"/>
                <a:gd name="T25" fmla="*/ 51 h 645"/>
                <a:gd name="T26" fmla="*/ 1493 w 266"/>
                <a:gd name="T27" fmla="*/ 22 h 645"/>
                <a:gd name="T28" fmla="*/ 1085 w 266"/>
                <a:gd name="T29" fmla="*/ 248 h 645"/>
                <a:gd name="T30" fmla="*/ 910 w 266"/>
                <a:gd name="T31" fmla="*/ 879 h 645"/>
                <a:gd name="T32" fmla="*/ 861 w 266"/>
                <a:gd name="T33" fmla="*/ 1591 h 645"/>
                <a:gd name="T34" fmla="*/ 780 w 266"/>
                <a:gd name="T35" fmla="*/ 2362 h 645"/>
                <a:gd name="T36" fmla="*/ 888 w 266"/>
                <a:gd name="T37" fmla="*/ 2785 h 645"/>
                <a:gd name="T38" fmla="*/ 837 w 266"/>
                <a:gd name="T39" fmla="*/ 3103 h 645"/>
                <a:gd name="T40" fmla="*/ 669 w 266"/>
                <a:gd name="T41" fmla="*/ 3314 h 645"/>
                <a:gd name="T42" fmla="*/ 437 w 266"/>
                <a:gd name="T43" fmla="*/ 3424 h 645"/>
                <a:gd name="T44" fmla="*/ 305 w 266"/>
                <a:gd name="T45" fmla="*/ 3599 h 645"/>
                <a:gd name="T46" fmla="*/ 159 w 266"/>
                <a:gd name="T47" fmla="*/ 3977 h 645"/>
                <a:gd name="T48" fmla="*/ 0 w 266"/>
                <a:gd name="T49" fmla="*/ 4166 h 645"/>
                <a:gd name="T50" fmla="*/ 181 w 266"/>
                <a:gd name="T51" fmla="*/ 4033 h 645"/>
                <a:gd name="T52" fmla="*/ 327 w 266"/>
                <a:gd name="T53" fmla="*/ 3656 h 645"/>
                <a:gd name="T54" fmla="*/ 467 w 266"/>
                <a:gd name="T55" fmla="*/ 3481 h 645"/>
                <a:gd name="T56" fmla="*/ 691 w 266"/>
                <a:gd name="T57" fmla="*/ 3373 h 645"/>
                <a:gd name="T58" fmla="*/ 794 w 266"/>
                <a:gd name="T59" fmla="*/ 3265 h 645"/>
                <a:gd name="T60" fmla="*/ 707 w 266"/>
                <a:gd name="T61" fmla="*/ 3874 h 645"/>
                <a:gd name="T62" fmla="*/ 947 w 266"/>
                <a:gd name="T63" fmla="*/ 4624 h 645"/>
                <a:gd name="T64" fmla="*/ 1004 w 266"/>
                <a:gd name="T65" fmla="*/ 4689 h 645"/>
                <a:gd name="T66" fmla="*/ 823 w 266"/>
                <a:gd name="T67" fmla="*/ 3934 h 645"/>
                <a:gd name="T68" fmla="*/ 977 w 266"/>
                <a:gd name="T69" fmla="*/ 3249 h 645"/>
                <a:gd name="T70" fmla="*/ 1004 w 266"/>
                <a:gd name="T71" fmla="*/ 3133 h 645"/>
                <a:gd name="T72" fmla="*/ 1223 w 266"/>
                <a:gd name="T73" fmla="*/ 3527 h 645"/>
                <a:gd name="T74" fmla="*/ 1231 w 266"/>
                <a:gd name="T75" fmla="*/ 3532 h 645"/>
                <a:gd name="T76" fmla="*/ 1123 w 266"/>
                <a:gd name="T77" fmla="*/ 3947 h 645"/>
                <a:gd name="T78" fmla="*/ 1107 w 266"/>
                <a:gd name="T79" fmla="*/ 4405 h 645"/>
                <a:gd name="T80" fmla="*/ 1180 w 266"/>
                <a:gd name="T81" fmla="*/ 3969 h 645"/>
                <a:gd name="T82" fmla="*/ 1290 w 266"/>
                <a:gd name="T83" fmla="*/ 3591 h 645"/>
                <a:gd name="T84" fmla="*/ 1595 w 266"/>
                <a:gd name="T85" fmla="*/ 3926 h 645"/>
                <a:gd name="T86" fmla="*/ 1625 w 266"/>
                <a:gd name="T87" fmla="*/ 4462 h 645"/>
                <a:gd name="T88" fmla="*/ 1647 w 266"/>
                <a:gd name="T89" fmla="*/ 3896 h 645"/>
                <a:gd name="T90" fmla="*/ 1269 w 266"/>
                <a:gd name="T91" fmla="*/ 3497 h 645"/>
                <a:gd name="T92" fmla="*/ 1028 w 266"/>
                <a:gd name="T93" fmla="*/ 3001 h 645"/>
                <a:gd name="T94" fmla="*/ 1042 w 266"/>
                <a:gd name="T95" fmla="*/ 2828 h 645"/>
                <a:gd name="T96" fmla="*/ 926 w 266"/>
                <a:gd name="T97" fmla="*/ 2405 h 645"/>
                <a:gd name="T98" fmla="*/ 969 w 266"/>
                <a:gd name="T99" fmla="*/ 1731 h 645"/>
                <a:gd name="T100" fmla="*/ 1012 w 266"/>
                <a:gd name="T101" fmla="*/ 2071 h 64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66" h="645">
                  <a:moveTo>
                    <a:pt x="139" y="285"/>
                  </a:moveTo>
                  <a:cubicBezTo>
                    <a:pt x="145" y="304"/>
                    <a:pt x="158" y="317"/>
                    <a:pt x="172" y="330"/>
                  </a:cubicBezTo>
                  <a:cubicBezTo>
                    <a:pt x="189" y="348"/>
                    <a:pt x="190" y="366"/>
                    <a:pt x="191" y="389"/>
                  </a:cubicBezTo>
                  <a:cubicBezTo>
                    <a:pt x="194" y="437"/>
                    <a:pt x="259" y="435"/>
                    <a:pt x="266" y="481"/>
                  </a:cubicBezTo>
                  <a:cubicBezTo>
                    <a:pt x="259" y="435"/>
                    <a:pt x="199" y="427"/>
                    <a:pt x="197" y="380"/>
                  </a:cubicBezTo>
                  <a:cubicBezTo>
                    <a:pt x="196" y="356"/>
                    <a:pt x="195" y="338"/>
                    <a:pt x="178" y="321"/>
                  </a:cubicBezTo>
                  <a:cubicBezTo>
                    <a:pt x="164" y="307"/>
                    <a:pt x="151" y="295"/>
                    <a:pt x="144" y="276"/>
                  </a:cubicBezTo>
                  <a:cubicBezTo>
                    <a:pt x="139" y="260"/>
                    <a:pt x="139" y="243"/>
                    <a:pt x="138" y="227"/>
                  </a:cubicBezTo>
                  <a:cubicBezTo>
                    <a:pt x="154" y="198"/>
                    <a:pt x="154" y="160"/>
                    <a:pt x="148" y="129"/>
                  </a:cubicBezTo>
                  <a:cubicBezTo>
                    <a:pt x="142" y="97"/>
                    <a:pt x="153" y="66"/>
                    <a:pt x="176" y="42"/>
                  </a:cubicBezTo>
                  <a:cubicBezTo>
                    <a:pt x="188" y="29"/>
                    <a:pt x="194" y="36"/>
                    <a:pt x="222" y="21"/>
                  </a:cubicBezTo>
                  <a:cubicBezTo>
                    <a:pt x="229" y="31"/>
                    <a:pt x="229" y="31"/>
                    <a:pt x="229" y="31"/>
                  </a:cubicBezTo>
                  <a:cubicBezTo>
                    <a:pt x="229" y="31"/>
                    <a:pt x="230" y="14"/>
                    <a:pt x="224" y="7"/>
                  </a:cubicBezTo>
                  <a:cubicBezTo>
                    <a:pt x="217" y="0"/>
                    <a:pt x="205" y="3"/>
                    <a:pt x="205" y="3"/>
                  </a:cubicBezTo>
                  <a:cubicBezTo>
                    <a:pt x="184" y="14"/>
                    <a:pt x="167" y="15"/>
                    <a:pt x="149" y="34"/>
                  </a:cubicBezTo>
                  <a:cubicBezTo>
                    <a:pt x="126" y="58"/>
                    <a:pt x="119" y="89"/>
                    <a:pt x="125" y="121"/>
                  </a:cubicBezTo>
                  <a:cubicBezTo>
                    <a:pt x="131" y="152"/>
                    <a:pt x="133" y="190"/>
                    <a:pt x="118" y="219"/>
                  </a:cubicBezTo>
                  <a:cubicBezTo>
                    <a:pt x="98" y="255"/>
                    <a:pt x="94" y="284"/>
                    <a:pt x="107" y="325"/>
                  </a:cubicBezTo>
                  <a:cubicBezTo>
                    <a:pt x="114" y="346"/>
                    <a:pt x="122" y="361"/>
                    <a:pt x="122" y="383"/>
                  </a:cubicBezTo>
                  <a:cubicBezTo>
                    <a:pt x="122" y="399"/>
                    <a:pt x="119" y="413"/>
                    <a:pt x="115" y="427"/>
                  </a:cubicBezTo>
                  <a:cubicBezTo>
                    <a:pt x="108" y="439"/>
                    <a:pt x="100" y="450"/>
                    <a:pt x="92" y="456"/>
                  </a:cubicBezTo>
                  <a:cubicBezTo>
                    <a:pt x="82" y="464"/>
                    <a:pt x="70" y="464"/>
                    <a:pt x="60" y="471"/>
                  </a:cubicBezTo>
                  <a:cubicBezTo>
                    <a:pt x="53" y="476"/>
                    <a:pt x="45" y="487"/>
                    <a:pt x="42" y="495"/>
                  </a:cubicBezTo>
                  <a:cubicBezTo>
                    <a:pt x="34" y="513"/>
                    <a:pt x="37" y="531"/>
                    <a:pt x="22" y="547"/>
                  </a:cubicBezTo>
                  <a:cubicBezTo>
                    <a:pt x="13" y="557"/>
                    <a:pt x="4" y="559"/>
                    <a:pt x="0" y="573"/>
                  </a:cubicBezTo>
                  <a:cubicBezTo>
                    <a:pt x="4" y="559"/>
                    <a:pt x="16" y="565"/>
                    <a:pt x="25" y="555"/>
                  </a:cubicBezTo>
                  <a:cubicBezTo>
                    <a:pt x="41" y="540"/>
                    <a:pt x="37" y="521"/>
                    <a:pt x="45" y="503"/>
                  </a:cubicBezTo>
                  <a:cubicBezTo>
                    <a:pt x="49" y="495"/>
                    <a:pt x="56" y="484"/>
                    <a:pt x="64" y="479"/>
                  </a:cubicBezTo>
                  <a:cubicBezTo>
                    <a:pt x="73" y="472"/>
                    <a:pt x="85" y="472"/>
                    <a:pt x="95" y="464"/>
                  </a:cubicBezTo>
                  <a:cubicBezTo>
                    <a:pt x="100" y="460"/>
                    <a:pt x="105" y="455"/>
                    <a:pt x="109" y="449"/>
                  </a:cubicBezTo>
                  <a:cubicBezTo>
                    <a:pt x="103" y="477"/>
                    <a:pt x="99" y="503"/>
                    <a:pt x="97" y="533"/>
                  </a:cubicBezTo>
                  <a:cubicBezTo>
                    <a:pt x="95" y="571"/>
                    <a:pt x="106" y="607"/>
                    <a:pt x="130" y="636"/>
                  </a:cubicBezTo>
                  <a:cubicBezTo>
                    <a:pt x="132" y="639"/>
                    <a:pt x="134" y="642"/>
                    <a:pt x="138" y="645"/>
                  </a:cubicBezTo>
                  <a:cubicBezTo>
                    <a:pt x="115" y="616"/>
                    <a:pt x="111" y="579"/>
                    <a:pt x="113" y="541"/>
                  </a:cubicBezTo>
                  <a:cubicBezTo>
                    <a:pt x="115" y="507"/>
                    <a:pt x="126" y="480"/>
                    <a:pt x="134" y="447"/>
                  </a:cubicBezTo>
                  <a:cubicBezTo>
                    <a:pt x="135" y="442"/>
                    <a:pt x="136" y="436"/>
                    <a:pt x="138" y="431"/>
                  </a:cubicBezTo>
                  <a:cubicBezTo>
                    <a:pt x="144" y="451"/>
                    <a:pt x="154" y="471"/>
                    <a:pt x="168" y="485"/>
                  </a:cubicBezTo>
                  <a:cubicBezTo>
                    <a:pt x="168" y="485"/>
                    <a:pt x="168" y="486"/>
                    <a:pt x="169" y="486"/>
                  </a:cubicBezTo>
                  <a:cubicBezTo>
                    <a:pt x="176" y="509"/>
                    <a:pt x="165" y="523"/>
                    <a:pt x="154" y="543"/>
                  </a:cubicBezTo>
                  <a:cubicBezTo>
                    <a:pt x="144" y="563"/>
                    <a:pt x="141" y="586"/>
                    <a:pt x="152" y="606"/>
                  </a:cubicBezTo>
                  <a:cubicBezTo>
                    <a:pt x="141" y="586"/>
                    <a:pt x="151" y="565"/>
                    <a:pt x="162" y="546"/>
                  </a:cubicBezTo>
                  <a:cubicBezTo>
                    <a:pt x="172" y="527"/>
                    <a:pt x="181" y="513"/>
                    <a:pt x="177" y="494"/>
                  </a:cubicBezTo>
                  <a:cubicBezTo>
                    <a:pt x="194" y="507"/>
                    <a:pt x="212" y="519"/>
                    <a:pt x="219" y="540"/>
                  </a:cubicBezTo>
                  <a:cubicBezTo>
                    <a:pt x="227" y="562"/>
                    <a:pt x="234" y="593"/>
                    <a:pt x="223" y="614"/>
                  </a:cubicBezTo>
                  <a:cubicBezTo>
                    <a:pt x="234" y="593"/>
                    <a:pt x="234" y="558"/>
                    <a:pt x="226" y="536"/>
                  </a:cubicBezTo>
                  <a:cubicBezTo>
                    <a:pt x="217" y="511"/>
                    <a:pt x="193" y="499"/>
                    <a:pt x="174" y="481"/>
                  </a:cubicBezTo>
                  <a:cubicBezTo>
                    <a:pt x="158" y="465"/>
                    <a:pt x="147" y="438"/>
                    <a:pt x="141" y="413"/>
                  </a:cubicBezTo>
                  <a:cubicBezTo>
                    <a:pt x="142" y="405"/>
                    <a:pt x="143" y="397"/>
                    <a:pt x="143" y="389"/>
                  </a:cubicBezTo>
                  <a:cubicBezTo>
                    <a:pt x="143" y="367"/>
                    <a:pt x="133" y="351"/>
                    <a:pt x="127" y="331"/>
                  </a:cubicBezTo>
                  <a:cubicBezTo>
                    <a:pt x="115" y="294"/>
                    <a:pt x="118" y="269"/>
                    <a:pt x="133" y="238"/>
                  </a:cubicBezTo>
                  <a:cubicBezTo>
                    <a:pt x="133" y="254"/>
                    <a:pt x="134" y="270"/>
                    <a:pt x="139" y="285"/>
                  </a:cubicBezTo>
                  <a:close/>
                </a:path>
              </a:pathLst>
            </a:custGeom>
            <a:noFill/>
            <a:ln w="7938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2562" y="1320"/>
              <a:ext cx="1229" cy="669"/>
            </a:xfrm>
            <a:custGeom>
              <a:avLst/>
              <a:gdLst>
                <a:gd name="T0" fmla="*/ 146 w 456"/>
                <a:gd name="T1" fmla="*/ 421 h 248"/>
                <a:gd name="T2" fmla="*/ 2086 w 456"/>
                <a:gd name="T3" fmla="*/ 372 h 248"/>
                <a:gd name="T4" fmla="*/ 2849 w 456"/>
                <a:gd name="T5" fmla="*/ 1710 h 248"/>
                <a:gd name="T6" fmla="*/ 2347 w 456"/>
                <a:gd name="T7" fmla="*/ 1427 h 248"/>
                <a:gd name="T8" fmla="*/ 2100 w 456"/>
                <a:gd name="T9" fmla="*/ 1449 h 248"/>
                <a:gd name="T10" fmla="*/ 1795 w 456"/>
                <a:gd name="T11" fmla="*/ 1295 h 248"/>
                <a:gd name="T12" fmla="*/ 1380 w 456"/>
                <a:gd name="T13" fmla="*/ 1063 h 248"/>
                <a:gd name="T14" fmla="*/ 0 w 456"/>
                <a:gd name="T15" fmla="*/ 1273 h 248"/>
                <a:gd name="T16" fmla="*/ 146 w 456"/>
                <a:gd name="T17" fmla="*/ 421 h 2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6" h="248">
                  <a:moveTo>
                    <a:pt x="20" y="58"/>
                  </a:moveTo>
                  <a:cubicBezTo>
                    <a:pt x="20" y="58"/>
                    <a:pt x="147" y="0"/>
                    <a:pt x="287" y="51"/>
                  </a:cubicBezTo>
                  <a:cubicBezTo>
                    <a:pt x="384" y="87"/>
                    <a:pt x="456" y="248"/>
                    <a:pt x="392" y="235"/>
                  </a:cubicBezTo>
                  <a:cubicBezTo>
                    <a:pt x="328" y="222"/>
                    <a:pt x="336" y="207"/>
                    <a:pt x="323" y="196"/>
                  </a:cubicBezTo>
                  <a:cubicBezTo>
                    <a:pt x="309" y="186"/>
                    <a:pt x="317" y="207"/>
                    <a:pt x="289" y="199"/>
                  </a:cubicBezTo>
                  <a:cubicBezTo>
                    <a:pt x="261" y="191"/>
                    <a:pt x="261" y="186"/>
                    <a:pt x="247" y="178"/>
                  </a:cubicBezTo>
                  <a:cubicBezTo>
                    <a:pt x="232" y="170"/>
                    <a:pt x="203" y="170"/>
                    <a:pt x="190" y="146"/>
                  </a:cubicBezTo>
                  <a:cubicBezTo>
                    <a:pt x="0" y="175"/>
                    <a:pt x="0" y="175"/>
                    <a:pt x="0" y="175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CBB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1745" y="1042"/>
              <a:ext cx="450" cy="761"/>
            </a:xfrm>
            <a:custGeom>
              <a:avLst/>
              <a:gdLst>
                <a:gd name="T0" fmla="*/ 0 w 167"/>
                <a:gd name="T1" fmla="*/ 0 h 282"/>
                <a:gd name="T2" fmla="*/ 51 w 167"/>
                <a:gd name="T3" fmla="*/ 1703 h 282"/>
                <a:gd name="T4" fmla="*/ 1161 w 167"/>
                <a:gd name="T5" fmla="*/ 1317 h 282"/>
                <a:gd name="T6" fmla="*/ 1213 w 167"/>
                <a:gd name="T7" fmla="*/ 0 h 282"/>
                <a:gd name="T8" fmla="*/ 0 w 167"/>
                <a:gd name="T9" fmla="*/ 0 h 2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" h="282">
                  <a:moveTo>
                    <a:pt x="0" y="0"/>
                  </a:moveTo>
                  <a:cubicBezTo>
                    <a:pt x="0" y="0"/>
                    <a:pt x="10" y="202"/>
                    <a:pt x="7" y="234"/>
                  </a:cubicBezTo>
                  <a:cubicBezTo>
                    <a:pt x="7" y="234"/>
                    <a:pt x="77" y="282"/>
                    <a:pt x="160" y="181"/>
                  </a:cubicBezTo>
                  <a:cubicBezTo>
                    <a:pt x="167" y="0"/>
                    <a:pt x="167" y="0"/>
                    <a:pt x="1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F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2033" y="859"/>
              <a:ext cx="707" cy="1116"/>
            </a:xfrm>
            <a:custGeom>
              <a:avLst/>
              <a:gdLst>
                <a:gd name="T0" fmla="*/ 1908 w 262"/>
                <a:gd name="T1" fmla="*/ 755 h 414"/>
                <a:gd name="T2" fmla="*/ 1727 w 262"/>
                <a:gd name="T3" fmla="*/ 2515 h 414"/>
                <a:gd name="T4" fmla="*/ 518 w 262"/>
                <a:gd name="T5" fmla="*/ 2639 h 414"/>
                <a:gd name="T6" fmla="*/ 780 w 262"/>
                <a:gd name="T7" fmla="*/ 0 h 4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2" h="414">
                  <a:moveTo>
                    <a:pt x="262" y="104"/>
                  </a:moveTo>
                  <a:cubicBezTo>
                    <a:pt x="195" y="178"/>
                    <a:pt x="237" y="346"/>
                    <a:pt x="237" y="346"/>
                  </a:cubicBezTo>
                  <a:cubicBezTo>
                    <a:pt x="237" y="346"/>
                    <a:pt x="172" y="414"/>
                    <a:pt x="71" y="363"/>
                  </a:cubicBezTo>
                  <a:cubicBezTo>
                    <a:pt x="71" y="363"/>
                    <a:pt x="0" y="124"/>
                    <a:pt x="107" y="0"/>
                  </a:cubicBezTo>
                </a:path>
              </a:pathLst>
            </a:custGeom>
            <a:solidFill>
              <a:srgbClr val="E67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2033" y="862"/>
              <a:ext cx="707" cy="1119"/>
            </a:xfrm>
            <a:custGeom>
              <a:avLst/>
              <a:gdLst>
                <a:gd name="T0" fmla="*/ 1908 w 262"/>
                <a:gd name="T1" fmla="*/ 750 h 415"/>
                <a:gd name="T2" fmla="*/ 1727 w 262"/>
                <a:gd name="T3" fmla="*/ 2524 h 415"/>
                <a:gd name="T4" fmla="*/ 510 w 262"/>
                <a:gd name="T5" fmla="*/ 2645 h 415"/>
                <a:gd name="T6" fmla="*/ 772 w 262"/>
                <a:gd name="T7" fmla="*/ 0 h 41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2" h="415">
                  <a:moveTo>
                    <a:pt x="262" y="103"/>
                  </a:moveTo>
                  <a:cubicBezTo>
                    <a:pt x="195" y="177"/>
                    <a:pt x="237" y="347"/>
                    <a:pt x="237" y="347"/>
                  </a:cubicBezTo>
                  <a:cubicBezTo>
                    <a:pt x="237" y="347"/>
                    <a:pt x="171" y="415"/>
                    <a:pt x="70" y="364"/>
                  </a:cubicBezTo>
                  <a:cubicBezTo>
                    <a:pt x="70" y="364"/>
                    <a:pt x="0" y="125"/>
                    <a:pt x="106" y="0"/>
                  </a:cubicBezTo>
                </a:path>
              </a:pathLst>
            </a:custGeom>
            <a:noFill/>
            <a:ln w="12700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1475" y="1431"/>
              <a:ext cx="1014" cy="1688"/>
            </a:xfrm>
            <a:custGeom>
              <a:avLst/>
              <a:gdLst>
                <a:gd name="T0" fmla="*/ 1934 w 376"/>
                <a:gd name="T1" fmla="*/ 429 h 626"/>
                <a:gd name="T2" fmla="*/ 2632 w 376"/>
                <a:gd name="T3" fmla="*/ 755 h 626"/>
                <a:gd name="T4" fmla="*/ 2554 w 376"/>
                <a:gd name="T5" fmla="*/ 1440 h 626"/>
                <a:gd name="T6" fmla="*/ 2263 w 376"/>
                <a:gd name="T7" fmla="*/ 1861 h 626"/>
                <a:gd name="T8" fmla="*/ 1731 w 376"/>
                <a:gd name="T9" fmla="*/ 2559 h 626"/>
                <a:gd name="T10" fmla="*/ 1499 w 376"/>
                <a:gd name="T11" fmla="*/ 4436 h 626"/>
                <a:gd name="T12" fmla="*/ 1324 w 376"/>
                <a:gd name="T13" fmla="*/ 4457 h 626"/>
                <a:gd name="T14" fmla="*/ 1019 w 376"/>
                <a:gd name="T15" fmla="*/ 4298 h 626"/>
                <a:gd name="T16" fmla="*/ 895 w 376"/>
                <a:gd name="T17" fmla="*/ 3985 h 626"/>
                <a:gd name="T18" fmla="*/ 604 w 376"/>
                <a:gd name="T19" fmla="*/ 1402 h 626"/>
                <a:gd name="T20" fmla="*/ 763 w 376"/>
                <a:gd name="T21" fmla="*/ 836 h 626"/>
                <a:gd name="T22" fmla="*/ 917 w 376"/>
                <a:gd name="T23" fmla="*/ 634 h 626"/>
                <a:gd name="T24" fmla="*/ 1402 w 376"/>
                <a:gd name="T25" fmla="*/ 561 h 626"/>
                <a:gd name="T26" fmla="*/ 1861 w 376"/>
                <a:gd name="T27" fmla="*/ 94 h 626"/>
                <a:gd name="T28" fmla="*/ 1934 w 376"/>
                <a:gd name="T29" fmla="*/ 429 h 6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76" h="626">
                  <a:moveTo>
                    <a:pt x="266" y="59"/>
                  </a:moveTo>
                  <a:cubicBezTo>
                    <a:pt x="266" y="59"/>
                    <a:pt x="322" y="0"/>
                    <a:pt x="362" y="104"/>
                  </a:cubicBezTo>
                  <a:cubicBezTo>
                    <a:pt x="370" y="125"/>
                    <a:pt x="376" y="163"/>
                    <a:pt x="351" y="198"/>
                  </a:cubicBezTo>
                  <a:cubicBezTo>
                    <a:pt x="325" y="233"/>
                    <a:pt x="342" y="238"/>
                    <a:pt x="311" y="256"/>
                  </a:cubicBezTo>
                  <a:cubicBezTo>
                    <a:pt x="280" y="275"/>
                    <a:pt x="282" y="328"/>
                    <a:pt x="238" y="352"/>
                  </a:cubicBezTo>
                  <a:cubicBezTo>
                    <a:pt x="195" y="376"/>
                    <a:pt x="121" y="440"/>
                    <a:pt x="206" y="610"/>
                  </a:cubicBezTo>
                  <a:cubicBezTo>
                    <a:pt x="212" y="621"/>
                    <a:pt x="209" y="626"/>
                    <a:pt x="182" y="613"/>
                  </a:cubicBezTo>
                  <a:cubicBezTo>
                    <a:pt x="156" y="600"/>
                    <a:pt x="140" y="591"/>
                    <a:pt x="140" y="591"/>
                  </a:cubicBezTo>
                  <a:cubicBezTo>
                    <a:pt x="140" y="591"/>
                    <a:pt x="138" y="570"/>
                    <a:pt x="123" y="548"/>
                  </a:cubicBezTo>
                  <a:cubicBezTo>
                    <a:pt x="108" y="526"/>
                    <a:pt x="0" y="376"/>
                    <a:pt x="83" y="193"/>
                  </a:cubicBezTo>
                  <a:cubicBezTo>
                    <a:pt x="101" y="153"/>
                    <a:pt x="112" y="125"/>
                    <a:pt x="105" y="115"/>
                  </a:cubicBezTo>
                  <a:cubicBezTo>
                    <a:pt x="98" y="105"/>
                    <a:pt x="95" y="78"/>
                    <a:pt x="126" y="87"/>
                  </a:cubicBezTo>
                  <a:cubicBezTo>
                    <a:pt x="157" y="95"/>
                    <a:pt x="161" y="106"/>
                    <a:pt x="193" y="77"/>
                  </a:cubicBezTo>
                  <a:cubicBezTo>
                    <a:pt x="226" y="47"/>
                    <a:pt x="239" y="62"/>
                    <a:pt x="256" y="13"/>
                  </a:cubicBezTo>
                  <a:cubicBezTo>
                    <a:pt x="256" y="13"/>
                    <a:pt x="263" y="51"/>
                    <a:pt x="266" y="59"/>
                  </a:cubicBezTo>
                  <a:close/>
                </a:path>
              </a:pathLst>
            </a:custGeom>
            <a:solidFill>
              <a:srgbClr val="CBB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31" name="Oval 26"/>
            <p:cNvSpPr>
              <a:spLocks noChangeArrowheads="1"/>
            </p:cNvSpPr>
            <p:nvPr/>
          </p:nvSpPr>
          <p:spPr bwMode="auto">
            <a:xfrm>
              <a:off x="1745" y="988"/>
              <a:ext cx="450" cy="108"/>
            </a:xfrm>
            <a:prstGeom prst="ellipse">
              <a:avLst/>
            </a:prstGeom>
            <a:solidFill>
              <a:srgbClr val="DDE6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Oval 27"/>
            <p:cNvSpPr>
              <a:spLocks noChangeArrowheads="1"/>
            </p:cNvSpPr>
            <p:nvPr/>
          </p:nvSpPr>
          <p:spPr bwMode="auto">
            <a:xfrm>
              <a:off x="1777" y="1010"/>
              <a:ext cx="383" cy="65"/>
            </a:xfrm>
            <a:prstGeom prst="ellipse">
              <a:avLst/>
            </a:prstGeom>
            <a:solidFill>
              <a:srgbClr val="2D9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1777" y="1002"/>
              <a:ext cx="383" cy="54"/>
            </a:xfrm>
            <a:custGeom>
              <a:avLst/>
              <a:gdLst>
                <a:gd name="T0" fmla="*/ 982 w 142"/>
                <a:gd name="T1" fmla="*/ 146 h 20"/>
                <a:gd name="T2" fmla="*/ 1033 w 142"/>
                <a:gd name="T3" fmla="*/ 111 h 20"/>
                <a:gd name="T4" fmla="*/ 518 w 142"/>
                <a:gd name="T5" fmla="*/ 30 h 20"/>
                <a:gd name="T6" fmla="*/ 0 w 142"/>
                <a:gd name="T7" fmla="*/ 111 h 20"/>
                <a:gd name="T8" fmla="*/ 51 w 142"/>
                <a:gd name="T9" fmla="*/ 146 h 20"/>
                <a:gd name="T10" fmla="*/ 982 w 142"/>
                <a:gd name="T11" fmla="*/ 146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2" h="20">
                  <a:moveTo>
                    <a:pt x="135" y="20"/>
                  </a:moveTo>
                  <a:cubicBezTo>
                    <a:pt x="140" y="19"/>
                    <a:pt x="142" y="17"/>
                    <a:pt x="142" y="15"/>
                  </a:cubicBezTo>
                  <a:cubicBezTo>
                    <a:pt x="142" y="9"/>
                    <a:pt x="110" y="4"/>
                    <a:pt x="71" y="4"/>
                  </a:cubicBezTo>
                  <a:cubicBezTo>
                    <a:pt x="32" y="4"/>
                    <a:pt x="0" y="9"/>
                    <a:pt x="0" y="15"/>
                  </a:cubicBezTo>
                  <a:cubicBezTo>
                    <a:pt x="0" y="17"/>
                    <a:pt x="3" y="19"/>
                    <a:pt x="7" y="20"/>
                  </a:cubicBezTo>
                  <a:cubicBezTo>
                    <a:pt x="7" y="20"/>
                    <a:pt x="75" y="0"/>
                    <a:pt x="135" y="20"/>
                  </a:cubicBezTo>
                  <a:close/>
                </a:path>
              </a:pathLst>
            </a:custGeom>
            <a:solidFill>
              <a:srgbClr val="AF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 flipV="1">
              <a:off x="2192" y="1042"/>
              <a:ext cx="3" cy="79"/>
            </a:xfrm>
            <a:prstGeom prst="line">
              <a:avLst/>
            </a:prstGeom>
            <a:noFill/>
            <a:ln w="12700">
              <a:solidFill>
                <a:srgbClr val="494E4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1745" y="1042"/>
              <a:ext cx="24" cy="621"/>
            </a:xfrm>
            <a:custGeom>
              <a:avLst/>
              <a:gdLst>
                <a:gd name="T0" fmla="*/ 0 w 9"/>
                <a:gd name="T1" fmla="*/ 0 h 230"/>
                <a:gd name="T2" fmla="*/ 51 w 9"/>
                <a:gd name="T3" fmla="*/ 1677 h 23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" h="230">
                  <a:moveTo>
                    <a:pt x="0" y="0"/>
                  </a:moveTo>
                  <a:cubicBezTo>
                    <a:pt x="0" y="0"/>
                    <a:pt x="9" y="186"/>
                    <a:pt x="7" y="230"/>
                  </a:cubicBezTo>
                </a:path>
              </a:pathLst>
            </a:custGeom>
            <a:noFill/>
            <a:ln w="12700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36" name="Oval 31"/>
            <p:cNvSpPr>
              <a:spLocks noChangeArrowheads="1"/>
            </p:cNvSpPr>
            <p:nvPr/>
          </p:nvSpPr>
          <p:spPr bwMode="auto">
            <a:xfrm>
              <a:off x="1745" y="991"/>
              <a:ext cx="450" cy="105"/>
            </a:xfrm>
            <a:prstGeom prst="ellipse">
              <a:avLst/>
            </a:prstGeom>
            <a:noFill/>
            <a:ln w="12700">
              <a:solidFill>
                <a:srgbClr val="494E4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" name="Oval 32"/>
            <p:cNvSpPr>
              <a:spLocks noChangeArrowheads="1"/>
            </p:cNvSpPr>
            <p:nvPr/>
          </p:nvSpPr>
          <p:spPr bwMode="auto">
            <a:xfrm>
              <a:off x="1777" y="1013"/>
              <a:ext cx="383" cy="62"/>
            </a:xfrm>
            <a:prstGeom prst="ellipse">
              <a:avLst/>
            </a:prstGeom>
            <a:noFill/>
            <a:ln w="7938">
              <a:solidFill>
                <a:srgbClr val="494E4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1961" y="1582"/>
              <a:ext cx="234" cy="331"/>
            </a:xfrm>
            <a:custGeom>
              <a:avLst/>
              <a:gdLst>
                <a:gd name="T0" fmla="*/ 629 w 87"/>
                <a:gd name="T1" fmla="*/ 0 h 123"/>
                <a:gd name="T2" fmla="*/ 570 w 87"/>
                <a:gd name="T3" fmla="*/ 124 h 123"/>
                <a:gd name="T4" fmla="*/ 479 w 87"/>
                <a:gd name="T5" fmla="*/ 291 h 123"/>
                <a:gd name="T6" fmla="*/ 253 w 87"/>
                <a:gd name="T7" fmla="*/ 527 h 123"/>
                <a:gd name="T8" fmla="*/ 196 w 87"/>
                <a:gd name="T9" fmla="*/ 689 h 123"/>
                <a:gd name="T10" fmla="*/ 81 w 87"/>
                <a:gd name="T11" fmla="*/ 724 h 123"/>
                <a:gd name="T12" fmla="*/ 22 w 87"/>
                <a:gd name="T13" fmla="*/ 891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" h="123">
                  <a:moveTo>
                    <a:pt x="87" y="0"/>
                  </a:moveTo>
                  <a:cubicBezTo>
                    <a:pt x="85" y="6"/>
                    <a:pt x="81" y="11"/>
                    <a:pt x="79" y="17"/>
                  </a:cubicBezTo>
                  <a:cubicBezTo>
                    <a:pt x="75" y="25"/>
                    <a:pt x="74" y="35"/>
                    <a:pt x="66" y="40"/>
                  </a:cubicBezTo>
                  <a:cubicBezTo>
                    <a:pt x="54" y="49"/>
                    <a:pt x="34" y="53"/>
                    <a:pt x="35" y="73"/>
                  </a:cubicBezTo>
                  <a:cubicBezTo>
                    <a:pt x="36" y="84"/>
                    <a:pt x="39" y="88"/>
                    <a:pt x="27" y="95"/>
                  </a:cubicBezTo>
                  <a:cubicBezTo>
                    <a:pt x="22" y="98"/>
                    <a:pt x="17" y="98"/>
                    <a:pt x="11" y="100"/>
                  </a:cubicBezTo>
                  <a:cubicBezTo>
                    <a:pt x="3" y="105"/>
                    <a:pt x="0" y="115"/>
                    <a:pt x="3" y="123"/>
                  </a:cubicBezTo>
                </a:path>
              </a:pathLst>
            </a:custGeom>
            <a:noFill/>
            <a:ln w="12700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1931" y="1846"/>
              <a:ext cx="65" cy="57"/>
            </a:xfrm>
            <a:custGeom>
              <a:avLst/>
              <a:gdLst>
                <a:gd name="T0" fmla="*/ 125 w 24"/>
                <a:gd name="T1" fmla="*/ 147 h 21"/>
                <a:gd name="T2" fmla="*/ 30 w 24"/>
                <a:gd name="T3" fmla="*/ 65 h 21"/>
                <a:gd name="T4" fmla="*/ 176 w 24"/>
                <a:gd name="T5" fmla="*/ 81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21">
                  <a:moveTo>
                    <a:pt x="17" y="20"/>
                  </a:moveTo>
                  <a:cubicBezTo>
                    <a:pt x="11" y="21"/>
                    <a:pt x="0" y="17"/>
                    <a:pt x="4" y="9"/>
                  </a:cubicBezTo>
                  <a:cubicBezTo>
                    <a:pt x="8" y="0"/>
                    <a:pt x="20" y="7"/>
                    <a:pt x="24" y="11"/>
                  </a:cubicBezTo>
                </a:path>
              </a:pathLst>
            </a:custGeom>
            <a:noFill/>
            <a:ln w="33338" cap="flat">
              <a:solidFill>
                <a:srgbClr val="CBB1C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1998" y="1816"/>
              <a:ext cx="54" cy="49"/>
            </a:xfrm>
            <a:custGeom>
              <a:avLst/>
              <a:gdLst>
                <a:gd name="T0" fmla="*/ 59 w 20"/>
                <a:gd name="T1" fmla="*/ 125 h 18"/>
                <a:gd name="T2" fmla="*/ 38 w 20"/>
                <a:gd name="T3" fmla="*/ 22 h 18"/>
                <a:gd name="T4" fmla="*/ 146 w 20"/>
                <a:gd name="T5" fmla="*/ 133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18">
                  <a:moveTo>
                    <a:pt x="8" y="17"/>
                  </a:moveTo>
                  <a:cubicBezTo>
                    <a:pt x="5" y="15"/>
                    <a:pt x="0" y="6"/>
                    <a:pt x="5" y="3"/>
                  </a:cubicBezTo>
                  <a:cubicBezTo>
                    <a:pt x="11" y="0"/>
                    <a:pt x="17" y="15"/>
                    <a:pt x="20" y="18"/>
                  </a:cubicBezTo>
                </a:path>
              </a:pathLst>
            </a:custGeom>
            <a:noFill/>
            <a:ln w="17463" cap="flat">
              <a:solidFill>
                <a:srgbClr val="CBB1C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1753" y="2256"/>
              <a:ext cx="380" cy="240"/>
            </a:xfrm>
            <a:custGeom>
              <a:avLst/>
              <a:gdLst>
                <a:gd name="T0" fmla="*/ 1003 w 141"/>
                <a:gd name="T1" fmla="*/ 232 h 89"/>
                <a:gd name="T2" fmla="*/ 660 w 141"/>
                <a:gd name="T3" fmla="*/ 299 h 89"/>
                <a:gd name="T4" fmla="*/ 202 w 141"/>
                <a:gd name="T5" fmla="*/ 116 h 89"/>
                <a:gd name="T6" fmla="*/ 51 w 141"/>
                <a:gd name="T7" fmla="*/ 22 h 89"/>
                <a:gd name="T8" fmla="*/ 86 w 141"/>
                <a:gd name="T9" fmla="*/ 197 h 89"/>
                <a:gd name="T10" fmla="*/ 232 w 141"/>
                <a:gd name="T11" fmla="*/ 348 h 89"/>
                <a:gd name="T12" fmla="*/ 364 w 141"/>
                <a:gd name="T13" fmla="*/ 502 h 89"/>
                <a:gd name="T14" fmla="*/ 604 w 141"/>
                <a:gd name="T15" fmla="*/ 612 h 89"/>
                <a:gd name="T16" fmla="*/ 814 w 141"/>
                <a:gd name="T17" fmla="*/ 399 h 89"/>
                <a:gd name="T18" fmla="*/ 1024 w 141"/>
                <a:gd name="T19" fmla="*/ 248 h 89"/>
                <a:gd name="T20" fmla="*/ 1003 w 141"/>
                <a:gd name="T21" fmla="*/ 232 h 8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1" h="89">
                  <a:moveTo>
                    <a:pt x="138" y="32"/>
                  </a:moveTo>
                  <a:cubicBezTo>
                    <a:pt x="123" y="34"/>
                    <a:pt x="107" y="40"/>
                    <a:pt x="91" y="41"/>
                  </a:cubicBezTo>
                  <a:cubicBezTo>
                    <a:pt x="65" y="44"/>
                    <a:pt x="47" y="32"/>
                    <a:pt x="28" y="16"/>
                  </a:cubicBezTo>
                  <a:cubicBezTo>
                    <a:pt x="25" y="12"/>
                    <a:pt x="13" y="0"/>
                    <a:pt x="7" y="3"/>
                  </a:cubicBezTo>
                  <a:cubicBezTo>
                    <a:pt x="0" y="7"/>
                    <a:pt x="9" y="23"/>
                    <a:pt x="12" y="27"/>
                  </a:cubicBezTo>
                  <a:cubicBezTo>
                    <a:pt x="17" y="35"/>
                    <a:pt x="26" y="40"/>
                    <a:pt x="32" y="48"/>
                  </a:cubicBezTo>
                  <a:cubicBezTo>
                    <a:pt x="39" y="54"/>
                    <a:pt x="43" y="63"/>
                    <a:pt x="50" y="69"/>
                  </a:cubicBezTo>
                  <a:cubicBezTo>
                    <a:pt x="58" y="77"/>
                    <a:pt x="73" y="89"/>
                    <a:pt x="83" y="84"/>
                  </a:cubicBezTo>
                  <a:cubicBezTo>
                    <a:pt x="92" y="80"/>
                    <a:pt x="104" y="61"/>
                    <a:pt x="112" y="55"/>
                  </a:cubicBezTo>
                  <a:cubicBezTo>
                    <a:pt x="121" y="49"/>
                    <a:pt x="139" y="45"/>
                    <a:pt x="141" y="34"/>
                  </a:cubicBezTo>
                  <a:cubicBezTo>
                    <a:pt x="140" y="34"/>
                    <a:pt x="139" y="33"/>
                    <a:pt x="138" y="32"/>
                  </a:cubicBezTo>
                </a:path>
              </a:pathLst>
            </a:custGeom>
            <a:solidFill>
              <a:srgbClr val="B296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1793" y="2669"/>
              <a:ext cx="143" cy="172"/>
            </a:xfrm>
            <a:custGeom>
              <a:avLst/>
              <a:gdLst>
                <a:gd name="T0" fmla="*/ 356 w 53"/>
                <a:gd name="T1" fmla="*/ 325 h 64"/>
                <a:gd name="T2" fmla="*/ 205 w 53"/>
                <a:gd name="T3" fmla="*/ 145 h 64"/>
                <a:gd name="T4" fmla="*/ 22 w 53"/>
                <a:gd name="T5" fmla="*/ 22 h 64"/>
                <a:gd name="T6" fmla="*/ 181 w 53"/>
                <a:gd name="T7" fmla="*/ 282 h 64"/>
                <a:gd name="T8" fmla="*/ 372 w 53"/>
                <a:gd name="T9" fmla="*/ 454 h 64"/>
                <a:gd name="T10" fmla="*/ 356 w 53"/>
                <a:gd name="T11" fmla="*/ 325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" h="64">
                  <a:moveTo>
                    <a:pt x="49" y="45"/>
                  </a:moveTo>
                  <a:cubicBezTo>
                    <a:pt x="45" y="32"/>
                    <a:pt x="37" y="28"/>
                    <a:pt x="28" y="20"/>
                  </a:cubicBezTo>
                  <a:cubicBezTo>
                    <a:pt x="21" y="13"/>
                    <a:pt x="15" y="0"/>
                    <a:pt x="3" y="3"/>
                  </a:cubicBezTo>
                  <a:cubicBezTo>
                    <a:pt x="0" y="18"/>
                    <a:pt x="17" y="29"/>
                    <a:pt x="25" y="39"/>
                  </a:cubicBezTo>
                  <a:cubicBezTo>
                    <a:pt x="30" y="46"/>
                    <a:pt x="41" y="64"/>
                    <a:pt x="51" y="63"/>
                  </a:cubicBezTo>
                  <a:cubicBezTo>
                    <a:pt x="53" y="57"/>
                    <a:pt x="49" y="50"/>
                    <a:pt x="49" y="45"/>
                  </a:cubicBezTo>
                </a:path>
              </a:pathLst>
            </a:custGeom>
            <a:solidFill>
              <a:srgbClr val="B296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2044" y="1487"/>
              <a:ext cx="140" cy="262"/>
            </a:xfrm>
            <a:custGeom>
              <a:avLst/>
              <a:gdLst>
                <a:gd name="T0" fmla="*/ 326 w 52"/>
                <a:gd name="T1" fmla="*/ 0 h 97"/>
                <a:gd name="T2" fmla="*/ 347 w 52"/>
                <a:gd name="T3" fmla="*/ 146 h 97"/>
                <a:gd name="T4" fmla="*/ 377 w 52"/>
                <a:gd name="T5" fmla="*/ 262 h 97"/>
                <a:gd name="T6" fmla="*/ 334 w 52"/>
                <a:gd name="T7" fmla="*/ 373 h 97"/>
                <a:gd name="T8" fmla="*/ 296 w 52"/>
                <a:gd name="T9" fmla="*/ 481 h 97"/>
                <a:gd name="T10" fmla="*/ 116 w 52"/>
                <a:gd name="T11" fmla="*/ 605 h 97"/>
                <a:gd name="T12" fmla="*/ 8 w 52"/>
                <a:gd name="T13" fmla="*/ 643 h 97"/>
                <a:gd name="T14" fmla="*/ 13 w 52"/>
                <a:gd name="T15" fmla="*/ 570 h 97"/>
                <a:gd name="T16" fmla="*/ 13 w 52"/>
                <a:gd name="T17" fmla="*/ 481 h 97"/>
                <a:gd name="T18" fmla="*/ 73 w 52"/>
                <a:gd name="T19" fmla="*/ 305 h 97"/>
                <a:gd name="T20" fmla="*/ 197 w 52"/>
                <a:gd name="T21" fmla="*/ 205 h 97"/>
                <a:gd name="T22" fmla="*/ 283 w 52"/>
                <a:gd name="T23" fmla="*/ 111 h 97"/>
                <a:gd name="T24" fmla="*/ 318 w 52"/>
                <a:gd name="T25" fmla="*/ 0 h 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2" h="97">
                  <a:moveTo>
                    <a:pt x="45" y="0"/>
                  </a:moveTo>
                  <a:cubicBezTo>
                    <a:pt x="45" y="7"/>
                    <a:pt x="47" y="14"/>
                    <a:pt x="48" y="20"/>
                  </a:cubicBezTo>
                  <a:cubicBezTo>
                    <a:pt x="48" y="26"/>
                    <a:pt x="52" y="31"/>
                    <a:pt x="52" y="36"/>
                  </a:cubicBezTo>
                  <a:cubicBezTo>
                    <a:pt x="51" y="41"/>
                    <a:pt x="47" y="46"/>
                    <a:pt x="46" y="51"/>
                  </a:cubicBezTo>
                  <a:cubicBezTo>
                    <a:pt x="44" y="55"/>
                    <a:pt x="43" y="61"/>
                    <a:pt x="41" y="66"/>
                  </a:cubicBezTo>
                  <a:cubicBezTo>
                    <a:pt x="36" y="75"/>
                    <a:pt x="24" y="76"/>
                    <a:pt x="16" y="83"/>
                  </a:cubicBezTo>
                  <a:cubicBezTo>
                    <a:pt x="11" y="86"/>
                    <a:pt x="5" y="97"/>
                    <a:pt x="1" y="88"/>
                  </a:cubicBezTo>
                  <a:cubicBezTo>
                    <a:pt x="0" y="85"/>
                    <a:pt x="2" y="82"/>
                    <a:pt x="2" y="78"/>
                  </a:cubicBezTo>
                  <a:cubicBezTo>
                    <a:pt x="3" y="74"/>
                    <a:pt x="2" y="70"/>
                    <a:pt x="2" y="66"/>
                  </a:cubicBezTo>
                  <a:cubicBezTo>
                    <a:pt x="2" y="56"/>
                    <a:pt x="2" y="49"/>
                    <a:pt x="10" y="42"/>
                  </a:cubicBezTo>
                  <a:cubicBezTo>
                    <a:pt x="16" y="37"/>
                    <a:pt x="21" y="33"/>
                    <a:pt x="27" y="28"/>
                  </a:cubicBezTo>
                  <a:cubicBezTo>
                    <a:pt x="32" y="24"/>
                    <a:pt x="36" y="20"/>
                    <a:pt x="39" y="15"/>
                  </a:cubicBezTo>
                  <a:cubicBezTo>
                    <a:pt x="41" y="10"/>
                    <a:pt x="42" y="5"/>
                    <a:pt x="44" y="0"/>
                  </a:cubicBezTo>
                </a:path>
              </a:pathLst>
            </a:custGeom>
            <a:solidFill>
              <a:srgbClr val="B296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1750" y="1657"/>
              <a:ext cx="159" cy="46"/>
            </a:xfrm>
            <a:custGeom>
              <a:avLst/>
              <a:gdLst>
                <a:gd name="T0" fmla="*/ 13 w 59"/>
                <a:gd name="T1" fmla="*/ 111 h 17"/>
                <a:gd name="T2" fmla="*/ 137 w 59"/>
                <a:gd name="T3" fmla="*/ 38 h 17"/>
                <a:gd name="T4" fmla="*/ 428 w 59"/>
                <a:gd name="T5" fmla="*/ 103 h 17"/>
                <a:gd name="T6" fmla="*/ 181 w 59"/>
                <a:gd name="T7" fmla="*/ 73 h 17"/>
                <a:gd name="T8" fmla="*/ 13 w 59"/>
                <a:gd name="T9" fmla="*/ 111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17">
                  <a:moveTo>
                    <a:pt x="2" y="15"/>
                  </a:moveTo>
                  <a:cubicBezTo>
                    <a:pt x="2" y="15"/>
                    <a:pt x="0" y="0"/>
                    <a:pt x="19" y="5"/>
                  </a:cubicBezTo>
                  <a:cubicBezTo>
                    <a:pt x="38" y="11"/>
                    <a:pt x="53" y="16"/>
                    <a:pt x="59" y="14"/>
                  </a:cubicBezTo>
                  <a:cubicBezTo>
                    <a:pt x="59" y="14"/>
                    <a:pt x="42" y="17"/>
                    <a:pt x="25" y="10"/>
                  </a:cubicBezTo>
                  <a:cubicBezTo>
                    <a:pt x="8" y="4"/>
                    <a:pt x="2" y="15"/>
                    <a:pt x="2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1780" y="1994"/>
              <a:ext cx="404" cy="359"/>
            </a:xfrm>
            <a:custGeom>
              <a:avLst/>
              <a:gdLst>
                <a:gd name="T0" fmla="*/ 108 w 150"/>
                <a:gd name="T1" fmla="*/ 707 h 133"/>
                <a:gd name="T2" fmla="*/ 638 w 150"/>
                <a:gd name="T3" fmla="*/ 918 h 133"/>
                <a:gd name="T4" fmla="*/ 935 w 150"/>
                <a:gd name="T5" fmla="*/ 866 h 133"/>
                <a:gd name="T6" fmla="*/ 1067 w 150"/>
                <a:gd name="T7" fmla="*/ 613 h 133"/>
                <a:gd name="T8" fmla="*/ 980 w 150"/>
                <a:gd name="T9" fmla="*/ 489 h 133"/>
                <a:gd name="T10" fmla="*/ 886 w 150"/>
                <a:gd name="T11" fmla="*/ 321 h 133"/>
                <a:gd name="T12" fmla="*/ 566 w 150"/>
                <a:gd name="T13" fmla="*/ 51 h 133"/>
                <a:gd name="T14" fmla="*/ 574 w 150"/>
                <a:gd name="T15" fmla="*/ 408 h 133"/>
                <a:gd name="T16" fmla="*/ 304 w 150"/>
                <a:gd name="T17" fmla="*/ 489 h 133"/>
                <a:gd name="T18" fmla="*/ 129 w 150"/>
                <a:gd name="T19" fmla="*/ 721 h 1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0" h="133">
                  <a:moveTo>
                    <a:pt x="15" y="97"/>
                  </a:moveTo>
                  <a:cubicBezTo>
                    <a:pt x="37" y="115"/>
                    <a:pt x="59" y="133"/>
                    <a:pt x="88" y="126"/>
                  </a:cubicBezTo>
                  <a:cubicBezTo>
                    <a:pt x="101" y="122"/>
                    <a:pt x="116" y="122"/>
                    <a:pt x="129" y="119"/>
                  </a:cubicBezTo>
                  <a:cubicBezTo>
                    <a:pt x="142" y="116"/>
                    <a:pt x="150" y="98"/>
                    <a:pt x="147" y="84"/>
                  </a:cubicBezTo>
                  <a:cubicBezTo>
                    <a:pt x="145" y="77"/>
                    <a:pt x="140" y="73"/>
                    <a:pt x="135" y="67"/>
                  </a:cubicBezTo>
                  <a:cubicBezTo>
                    <a:pt x="129" y="60"/>
                    <a:pt x="126" y="52"/>
                    <a:pt x="122" y="44"/>
                  </a:cubicBezTo>
                  <a:cubicBezTo>
                    <a:pt x="116" y="35"/>
                    <a:pt x="92" y="0"/>
                    <a:pt x="78" y="7"/>
                  </a:cubicBezTo>
                  <a:cubicBezTo>
                    <a:pt x="66" y="13"/>
                    <a:pt x="83" y="45"/>
                    <a:pt x="79" y="56"/>
                  </a:cubicBezTo>
                  <a:cubicBezTo>
                    <a:pt x="74" y="71"/>
                    <a:pt x="56" y="67"/>
                    <a:pt x="42" y="67"/>
                  </a:cubicBezTo>
                  <a:cubicBezTo>
                    <a:pt x="24" y="68"/>
                    <a:pt x="0" y="80"/>
                    <a:pt x="18" y="99"/>
                  </a:cubicBezTo>
                </a:path>
              </a:pathLst>
            </a:custGeom>
            <a:solidFill>
              <a:srgbClr val="D4C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1777" y="2353"/>
              <a:ext cx="140" cy="348"/>
            </a:xfrm>
            <a:custGeom>
              <a:avLst/>
              <a:gdLst>
                <a:gd name="T0" fmla="*/ 43 w 52"/>
                <a:gd name="T1" fmla="*/ 691 h 129"/>
                <a:gd name="T2" fmla="*/ 334 w 52"/>
                <a:gd name="T3" fmla="*/ 917 h 129"/>
                <a:gd name="T4" fmla="*/ 326 w 52"/>
                <a:gd name="T5" fmla="*/ 669 h 129"/>
                <a:gd name="T6" fmla="*/ 347 w 52"/>
                <a:gd name="T7" fmla="*/ 451 h 129"/>
                <a:gd name="T8" fmla="*/ 22 w 52"/>
                <a:gd name="T9" fmla="*/ 181 h 129"/>
                <a:gd name="T10" fmla="*/ 102 w 52"/>
                <a:gd name="T11" fmla="*/ 518 h 129"/>
                <a:gd name="T12" fmla="*/ 30 w 52"/>
                <a:gd name="T13" fmla="*/ 612 h 129"/>
                <a:gd name="T14" fmla="*/ 51 w 52"/>
                <a:gd name="T15" fmla="*/ 707 h 1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129">
                  <a:moveTo>
                    <a:pt x="6" y="95"/>
                  </a:moveTo>
                  <a:cubicBezTo>
                    <a:pt x="12" y="103"/>
                    <a:pt x="34" y="129"/>
                    <a:pt x="46" y="126"/>
                  </a:cubicBezTo>
                  <a:cubicBezTo>
                    <a:pt x="47" y="115"/>
                    <a:pt x="43" y="103"/>
                    <a:pt x="45" y="92"/>
                  </a:cubicBezTo>
                  <a:cubicBezTo>
                    <a:pt x="47" y="80"/>
                    <a:pt x="52" y="75"/>
                    <a:pt x="48" y="62"/>
                  </a:cubicBezTo>
                  <a:cubicBezTo>
                    <a:pt x="45" y="53"/>
                    <a:pt x="6" y="0"/>
                    <a:pt x="3" y="25"/>
                  </a:cubicBezTo>
                  <a:cubicBezTo>
                    <a:pt x="0" y="40"/>
                    <a:pt x="23" y="53"/>
                    <a:pt x="14" y="71"/>
                  </a:cubicBezTo>
                  <a:cubicBezTo>
                    <a:pt x="11" y="76"/>
                    <a:pt x="5" y="76"/>
                    <a:pt x="4" y="84"/>
                  </a:cubicBezTo>
                  <a:cubicBezTo>
                    <a:pt x="2" y="89"/>
                    <a:pt x="3" y="94"/>
                    <a:pt x="7" y="97"/>
                  </a:cubicBezTo>
                </a:path>
              </a:pathLst>
            </a:custGeom>
            <a:solidFill>
              <a:srgbClr val="D4C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1998" y="2032"/>
              <a:ext cx="116" cy="170"/>
            </a:xfrm>
            <a:custGeom>
              <a:avLst/>
              <a:gdLst>
                <a:gd name="T0" fmla="*/ 13 w 43"/>
                <a:gd name="T1" fmla="*/ 132 h 63"/>
                <a:gd name="T2" fmla="*/ 8 w 43"/>
                <a:gd name="T3" fmla="*/ 22 h 63"/>
                <a:gd name="T4" fmla="*/ 299 w 43"/>
                <a:gd name="T5" fmla="*/ 335 h 63"/>
                <a:gd name="T6" fmla="*/ 159 w 43"/>
                <a:gd name="T7" fmla="*/ 399 h 63"/>
                <a:gd name="T8" fmla="*/ 43 w 43"/>
                <a:gd name="T9" fmla="*/ 189 h 63"/>
                <a:gd name="T10" fmla="*/ 0 w 43"/>
                <a:gd name="T11" fmla="*/ 124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3" h="63">
                  <a:moveTo>
                    <a:pt x="2" y="18"/>
                  </a:moveTo>
                  <a:cubicBezTo>
                    <a:pt x="0" y="13"/>
                    <a:pt x="0" y="8"/>
                    <a:pt x="1" y="3"/>
                  </a:cubicBezTo>
                  <a:cubicBezTo>
                    <a:pt x="17" y="0"/>
                    <a:pt x="39" y="32"/>
                    <a:pt x="41" y="46"/>
                  </a:cubicBezTo>
                  <a:cubicBezTo>
                    <a:pt x="43" y="59"/>
                    <a:pt x="32" y="63"/>
                    <a:pt x="22" y="55"/>
                  </a:cubicBezTo>
                  <a:cubicBezTo>
                    <a:pt x="17" y="50"/>
                    <a:pt x="7" y="33"/>
                    <a:pt x="6" y="26"/>
                  </a:cubicBezTo>
                  <a:cubicBezTo>
                    <a:pt x="1" y="24"/>
                    <a:pt x="1" y="21"/>
                    <a:pt x="0" y="17"/>
                  </a:cubicBezTo>
                </a:path>
              </a:pathLst>
            </a:custGeom>
            <a:solidFill>
              <a:srgbClr val="E3D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1796" y="2407"/>
              <a:ext cx="76" cy="100"/>
            </a:xfrm>
            <a:custGeom>
              <a:avLst/>
              <a:gdLst>
                <a:gd name="T0" fmla="*/ 8 w 28"/>
                <a:gd name="T1" fmla="*/ 86 h 37"/>
                <a:gd name="T2" fmla="*/ 206 w 28"/>
                <a:gd name="T3" fmla="*/ 270 h 37"/>
                <a:gd name="T4" fmla="*/ 0 w 28"/>
                <a:gd name="T5" fmla="*/ 86 h 3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37">
                  <a:moveTo>
                    <a:pt x="1" y="12"/>
                  </a:moveTo>
                  <a:cubicBezTo>
                    <a:pt x="13" y="0"/>
                    <a:pt x="28" y="27"/>
                    <a:pt x="28" y="37"/>
                  </a:cubicBezTo>
                  <a:cubicBezTo>
                    <a:pt x="19" y="37"/>
                    <a:pt x="3" y="20"/>
                    <a:pt x="0" y="12"/>
                  </a:cubicBezTo>
                </a:path>
              </a:pathLst>
            </a:custGeom>
            <a:solidFill>
              <a:srgbClr val="E3D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2527" y="1765"/>
              <a:ext cx="585" cy="335"/>
            </a:xfrm>
            <a:custGeom>
              <a:avLst/>
              <a:gdLst>
                <a:gd name="T0" fmla="*/ 13 w 217"/>
                <a:gd name="T1" fmla="*/ 467 h 124"/>
                <a:gd name="T2" fmla="*/ 421 w 217"/>
                <a:gd name="T3" fmla="*/ 700 h 124"/>
                <a:gd name="T4" fmla="*/ 1256 w 217"/>
                <a:gd name="T5" fmla="*/ 305 h 124"/>
                <a:gd name="T6" fmla="*/ 1577 w 217"/>
                <a:gd name="T7" fmla="*/ 30 h 124"/>
                <a:gd name="T8" fmla="*/ 1264 w 217"/>
                <a:gd name="T9" fmla="*/ 438 h 124"/>
                <a:gd name="T10" fmla="*/ 364 w 217"/>
                <a:gd name="T11" fmla="*/ 794 h 124"/>
                <a:gd name="T12" fmla="*/ 13 w 217"/>
                <a:gd name="T13" fmla="*/ 467 h 1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7" h="124">
                  <a:moveTo>
                    <a:pt x="2" y="64"/>
                  </a:moveTo>
                  <a:cubicBezTo>
                    <a:pt x="2" y="64"/>
                    <a:pt x="2" y="86"/>
                    <a:pt x="58" y="96"/>
                  </a:cubicBezTo>
                  <a:cubicBezTo>
                    <a:pt x="113" y="107"/>
                    <a:pt x="161" y="61"/>
                    <a:pt x="173" y="42"/>
                  </a:cubicBezTo>
                  <a:cubicBezTo>
                    <a:pt x="185" y="23"/>
                    <a:pt x="205" y="0"/>
                    <a:pt x="217" y="4"/>
                  </a:cubicBezTo>
                  <a:cubicBezTo>
                    <a:pt x="217" y="4"/>
                    <a:pt x="189" y="16"/>
                    <a:pt x="174" y="60"/>
                  </a:cubicBezTo>
                  <a:cubicBezTo>
                    <a:pt x="158" y="104"/>
                    <a:pt x="81" y="124"/>
                    <a:pt x="50" y="109"/>
                  </a:cubicBezTo>
                  <a:cubicBezTo>
                    <a:pt x="19" y="95"/>
                    <a:pt x="0" y="84"/>
                    <a:pt x="2" y="64"/>
                  </a:cubicBezTo>
                  <a:close/>
                </a:path>
              </a:pathLst>
            </a:custGeom>
            <a:solidFill>
              <a:srgbClr val="F3EF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2616" y="1959"/>
              <a:ext cx="307" cy="151"/>
            </a:xfrm>
            <a:custGeom>
              <a:avLst/>
              <a:gdLst>
                <a:gd name="T0" fmla="*/ 0 w 114"/>
                <a:gd name="T1" fmla="*/ 146 h 56"/>
                <a:gd name="T2" fmla="*/ 827 w 114"/>
                <a:gd name="T3" fmla="*/ 0 h 56"/>
                <a:gd name="T4" fmla="*/ 0 w 114"/>
                <a:gd name="T5" fmla="*/ 146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4" h="56">
                  <a:moveTo>
                    <a:pt x="0" y="20"/>
                  </a:moveTo>
                  <a:cubicBezTo>
                    <a:pt x="0" y="20"/>
                    <a:pt x="70" y="46"/>
                    <a:pt x="114" y="0"/>
                  </a:cubicBezTo>
                  <a:cubicBezTo>
                    <a:pt x="114" y="0"/>
                    <a:pt x="81" y="56"/>
                    <a:pt x="0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2004" y="2949"/>
              <a:ext cx="234" cy="329"/>
            </a:xfrm>
            <a:custGeom>
              <a:avLst/>
              <a:gdLst>
                <a:gd name="T0" fmla="*/ 0 w 87"/>
                <a:gd name="T1" fmla="*/ 0 h 122"/>
                <a:gd name="T2" fmla="*/ 629 w 87"/>
                <a:gd name="T3" fmla="*/ 887 h 122"/>
                <a:gd name="T4" fmla="*/ 0 w 87"/>
                <a:gd name="T5" fmla="*/ 0 h 1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" h="122">
                  <a:moveTo>
                    <a:pt x="0" y="0"/>
                  </a:moveTo>
                  <a:cubicBezTo>
                    <a:pt x="0" y="0"/>
                    <a:pt x="4" y="70"/>
                    <a:pt x="87" y="122"/>
                  </a:cubicBezTo>
                  <a:cubicBezTo>
                    <a:pt x="87" y="122"/>
                    <a:pt x="18" y="7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2093" y="907"/>
              <a:ext cx="232" cy="621"/>
            </a:xfrm>
            <a:custGeom>
              <a:avLst/>
              <a:gdLst>
                <a:gd name="T0" fmla="*/ 313 w 86"/>
                <a:gd name="T1" fmla="*/ 1677 h 230"/>
                <a:gd name="T2" fmla="*/ 626 w 86"/>
                <a:gd name="T3" fmla="*/ 0 h 230"/>
                <a:gd name="T4" fmla="*/ 313 w 86"/>
                <a:gd name="T5" fmla="*/ 1677 h 2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230">
                  <a:moveTo>
                    <a:pt x="43" y="230"/>
                  </a:moveTo>
                  <a:cubicBezTo>
                    <a:pt x="43" y="230"/>
                    <a:pt x="0" y="96"/>
                    <a:pt x="86" y="0"/>
                  </a:cubicBezTo>
                  <a:cubicBezTo>
                    <a:pt x="86" y="0"/>
                    <a:pt x="26" y="94"/>
                    <a:pt x="43" y="230"/>
                  </a:cubicBezTo>
                  <a:close/>
                </a:path>
              </a:pathLst>
            </a:custGeom>
            <a:solidFill>
              <a:srgbClr val="EC9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2149" y="996"/>
              <a:ext cx="119" cy="454"/>
            </a:xfrm>
            <a:custGeom>
              <a:avLst/>
              <a:gdLst>
                <a:gd name="T0" fmla="*/ 322 w 44"/>
                <a:gd name="T1" fmla="*/ 0 h 168"/>
                <a:gd name="T2" fmla="*/ 124 w 44"/>
                <a:gd name="T3" fmla="*/ 1227 h 168"/>
                <a:gd name="T4" fmla="*/ 322 w 44"/>
                <a:gd name="T5" fmla="*/ 0 h 16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4" h="168">
                  <a:moveTo>
                    <a:pt x="44" y="0"/>
                  </a:moveTo>
                  <a:cubicBezTo>
                    <a:pt x="44" y="0"/>
                    <a:pt x="0" y="65"/>
                    <a:pt x="17" y="168"/>
                  </a:cubicBezTo>
                  <a:cubicBezTo>
                    <a:pt x="17" y="168"/>
                    <a:pt x="5" y="75"/>
                    <a:pt x="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54" name="Freeform 49"/>
            <p:cNvSpPr>
              <a:spLocks/>
            </p:cNvSpPr>
            <p:nvPr/>
          </p:nvSpPr>
          <p:spPr bwMode="auto">
            <a:xfrm>
              <a:off x="2535" y="1655"/>
              <a:ext cx="580" cy="382"/>
            </a:xfrm>
            <a:custGeom>
              <a:avLst/>
              <a:gdLst>
                <a:gd name="T0" fmla="*/ 1565 w 215"/>
                <a:gd name="T1" fmla="*/ 269 h 142"/>
                <a:gd name="T2" fmla="*/ 1360 w 215"/>
                <a:gd name="T3" fmla="*/ 355 h 142"/>
                <a:gd name="T4" fmla="*/ 712 w 215"/>
                <a:gd name="T5" fmla="*/ 899 h 142"/>
                <a:gd name="T6" fmla="*/ 13 w 215"/>
                <a:gd name="T7" fmla="*/ 745 h 142"/>
                <a:gd name="T8" fmla="*/ 43 w 215"/>
                <a:gd name="T9" fmla="*/ 484 h 142"/>
                <a:gd name="T10" fmla="*/ 1238 w 215"/>
                <a:gd name="T11" fmla="*/ 0 h 142"/>
                <a:gd name="T12" fmla="*/ 1565 w 215"/>
                <a:gd name="T13" fmla="*/ 269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5" h="142">
                  <a:moveTo>
                    <a:pt x="215" y="37"/>
                  </a:moveTo>
                  <a:cubicBezTo>
                    <a:pt x="215" y="37"/>
                    <a:pt x="194" y="37"/>
                    <a:pt x="187" y="49"/>
                  </a:cubicBezTo>
                  <a:cubicBezTo>
                    <a:pt x="180" y="61"/>
                    <a:pt x="148" y="105"/>
                    <a:pt x="98" y="124"/>
                  </a:cubicBezTo>
                  <a:cubicBezTo>
                    <a:pt x="47" y="142"/>
                    <a:pt x="0" y="118"/>
                    <a:pt x="2" y="103"/>
                  </a:cubicBezTo>
                  <a:cubicBezTo>
                    <a:pt x="3" y="92"/>
                    <a:pt x="8" y="82"/>
                    <a:pt x="6" y="67"/>
                  </a:cubicBezTo>
                  <a:cubicBezTo>
                    <a:pt x="3" y="52"/>
                    <a:pt x="25" y="86"/>
                    <a:pt x="170" y="0"/>
                  </a:cubicBezTo>
                  <a:cubicBezTo>
                    <a:pt x="170" y="0"/>
                    <a:pt x="191" y="1"/>
                    <a:pt x="215" y="37"/>
                  </a:cubicBezTo>
                  <a:close/>
                </a:path>
              </a:pathLst>
            </a:custGeom>
            <a:solidFill>
              <a:srgbClr val="AF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2535" y="1652"/>
              <a:ext cx="580" cy="385"/>
            </a:xfrm>
            <a:custGeom>
              <a:avLst/>
              <a:gdLst>
                <a:gd name="T0" fmla="*/ 1565 w 215"/>
                <a:gd name="T1" fmla="*/ 275 h 143"/>
                <a:gd name="T2" fmla="*/ 1360 w 215"/>
                <a:gd name="T3" fmla="*/ 363 h 143"/>
                <a:gd name="T4" fmla="*/ 712 w 215"/>
                <a:gd name="T5" fmla="*/ 907 h 143"/>
                <a:gd name="T6" fmla="*/ 13 w 215"/>
                <a:gd name="T7" fmla="*/ 754 h 143"/>
                <a:gd name="T8" fmla="*/ 43 w 215"/>
                <a:gd name="T9" fmla="*/ 493 h 143"/>
                <a:gd name="T10" fmla="*/ 1209 w 215"/>
                <a:gd name="T11" fmla="*/ 0 h 143"/>
                <a:gd name="T12" fmla="*/ 1565 w 215"/>
                <a:gd name="T13" fmla="*/ 275 h 1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5" h="143">
                  <a:moveTo>
                    <a:pt x="215" y="38"/>
                  </a:moveTo>
                  <a:cubicBezTo>
                    <a:pt x="215" y="38"/>
                    <a:pt x="194" y="38"/>
                    <a:pt x="187" y="50"/>
                  </a:cubicBezTo>
                  <a:cubicBezTo>
                    <a:pt x="180" y="62"/>
                    <a:pt x="148" y="106"/>
                    <a:pt x="98" y="125"/>
                  </a:cubicBezTo>
                  <a:cubicBezTo>
                    <a:pt x="47" y="143"/>
                    <a:pt x="0" y="119"/>
                    <a:pt x="2" y="104"/>
                  </a:cubicBezTo>
                  <a:cubicBezTo>
                    <a:pt x="3" y="93"/>
                    <a:pt x="8" y="83"/>
                    <a:pt x="6" y="68"/>
                  </a:cubicBezTo>
                  <a:cubicBezTo>
                    <a:pt x="3" y="53"/>
                    <a:pt x="21" y="86"/>
                    <a:pt x="166" y="0"/>
                  </a:cubicBezTo>
                  <a:cubicBezTo>
                    <a:pt x="166" y="0"/>
                    <a:pt x="191" y="2"/>
                    <a:pt x="215" y="38"/>
                  </a:cubicBezTo>
                  <a:close/>
                </a:path>
              </a:pathLst>
            </a:custGeom>
            <a:noFill/>
            <a:ln w="7938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>
              <a:off x="2047" y="1361"/>
              <a:ext cx="116" cy="218"/>
            </a:xfrm>
            <a:custGeom>
              <a:avLst/>
              <a:gdLst>
                <a:gd name="T0" fmla="*/ 270 w 43"/>
                <a:gd name="T1" fmla="*/ 0 h 81"/>
                <a:gd name="T2" fmla="*/ 299 w 43"/>
                <a:gd name="T3" fmla="*/ 261 h 81"/>
                <a:gd name="T4" fmla="*/ 254 w 43"/>
                <a:gd name="T5" fmla="*/ 406 h 81"/>
                <a:gd name="T6" fmla="*/ 73 w 43"/>
                <a:gd name="T7" fmla="*/ 565 h 81"/>
                <a:gd name="T8" fmla="*/ 270 w 43"/>
                <a:gd name="T9" fmla="*/ 0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81">
                  <a:moveTo>
                    <a:pt x="37" y="0"/>
                  </a:moveTo>
                  <a:cubicBezTo>
                    <a:pt x="37" y="0"/>
                    <a:pt x="40" y="29"/>
                    <a:pt x="41" y="36"/>
                  </a:cubicBezTo>
                  <a:cubicBezTo>
                    <a:pt x="42" y="41"/>
                    <a:pt x="37" y="49"/>
                    <a:pt x="35" y="56"/>
                  </a:cubicBezTo>
                  <a:cubicBezTo>
                    <a:pt x="32" y="63"/>
                    <a:pt x="19" y="75"/>
                    <a:pt x="10" y="78"/>
                  </a:cubicBezTo>
                  <a:cubicBezTo>
                    <a:pt x="0" y="81"/>
                    <a:pt x="43" y="49"/>
                    <a:pt x="37" y="0"/>
                  </a:cubicBezTo>
                  <a:close/>
                </a:path>
              </a:pathLst>
            </a:custGeom>
            <a:solidFill>
              <a:srgbClr val="89B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1756" y="1075"/>
              <a:ext cx="67" cy="561"/>
            </a:xfrm>
            <a:custGeom>
              <a:avLst/>
              <a:gdLst>
                <a:gd name="T0" fmla="*/ 0 w 25"/>
                <a:gd name="T1" fmla="*/ 0 h 208"/>
                <a:gd name="T2" fmla="*/ 56 w 25"/>
                <a:gd name="T3" fmla="*/ 1513 h 208"/>
                <a:gd name="T4" fmla="*/ 180 w 25"/>
                <a:gd name="T5" fmla="*/ 59 h 208"/>
                <a:gd name="T6" fmla="*/ 0 w 25"/>
                <a:gd name="T7" fmla="*/ 0 h 20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" h="208">
                  <a:moveTo>
                    <a:pt x="0" y="0"/>
                  </a:moveTo>
                  <a:cubicBezTo>
                    <a:pt x="0" y="0"/>
                    <a:pt x="10" y="193"/>
                    <a:pt x="8" y="208"/>
                  </a:cubicBezTo>
                  <a:cubicBezTo>
                    <a:pt x="8" y="208"/>
                    <a:pt x="5" y="8"/>
                    <a:pt x="25" y="8"/>
                  </a:cubicBezTo>
                  <a:cubicBezTo>
                    <a:pt x="25" y="8"/>
                    <a:pt x="5" y="6"/>
                    <a:pt x="0" y="0"/>
                  </a:cubicBezTo>
                  <a:close/>
                </a:path>
              </a:pathLst>
            </a:custGeom>
            <a:solidFill>
              <a:srgbClr val="DDE6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1761" y="1104"/>
              <a:ext cx="16" cy="340"/>
            </a:xfrm>
            <a:custGeom>
              <a:avLst/>
              <a:gdLst>
                <a:gd name="T0" fmla="*/ 0 w 6"/>
                <a:gd name="T1" fmla="*/ 0 h 126"/>
                <a:gd name="T2" fmla="*/ 35 w 6"/>
                <a:gd name="T3" fmla="*/ 917 h 126"/>
                <a:gd name="T4" fmla="*/ 0 w 6"/>
                <a:gd name="T5" fmla="*/ 0 h 1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26">
                  <a:moveTo>
                    <a:pt x="0" y="0"/>
                  </a:move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6" y="1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1958" y="3068"/>
              <a:ext cx="108" cy="56"/>
            </a:xfrm>
            <a:custGeom>
              <a:avLst/>
              <a:gdLst>
                <a:gd name="T0" fmla="*/ 167 w 40"/>
                <a:gd name="T1" fmla="*/ 0 h 21"/>
                <a:gd name="T2" fmla="*/ 0 w 40"/>
                <a:gd name="T3" fmla="*/ 0 h 21"/>
                <a:gd name="T4" fmla="*/ 167 w 40"/>
                <a:gd name="T5" fmla="*/ 0 h 2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" h="21">
                  <a:moveTo>
                    <a:pt x="23" y="0"/>
                  </a:moveTo>
                  <a:cubicBezTo>
                    <a:pt x="23" y="0"/>
                    <a:pt x="40" y="21"/>
                    <a:pt x="0" y="0"/>
                  </a:cubicBezTo>
                  <a:cubicBezTo>
                    <a:pt x="0" y="0"/>
                    <a:pt x="34" y="15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2071" y="1946"/>
              <a:ext cx="229" cy="248"/>
            </a:xfrm>
            <a:custGeom>
              <a:avLst/>
              <a:gdLst>
                <a:gd name="T0" fmla="*/ 0 w 85"/>
                <a:gd name="T1" fmla="*/ 159 h 92"/>
                <a:gd name="T2" fmla="*/ 197 w 85"/>
                <a:gd name="T3" fmla="*/ 364 h 92"/>
                <a:gd name="T4" fmla="*/ 269 w 85"/>
                <a:gd name="T5" fmla="*/ 536 h 92"/>
                <a:gd name="T6" fmla="*/ 369 w 85"/>
                <a:gd name="T7" fmla="*/ 655 h 92"/>
                <a:gd name="T8" fmla="*/ 480 w 85"/>
                <a:gd name="T9" fmla="*/ 488 h 92"/>
                <a:gd name="T10" fmla="*/ 552 w 85"/>
                <a:gd name="T11" fmla="*/ 326 h 92"/>
                <a:gd name="T12" fmla="*/ 296 w 85"/>
                <a:gd name="T13" fmla="*/ 253 h 92"/>
                <a:gd name="T14" fmla="*/ 0 w 85"/>
                <a:gd name="T15" fmla="*/ 154 h 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5" h="92">
                  <a:moveTo>
                    <a:pt x="0" y="22"/>
                  </a:moveTo>
                  <a:cubicBezTo>
                    <a:pt x="7" y="32"/>
                    <a:pt x="19" y="40"/>
                    <a:pt x="27" y="50"/>
                  </a:cubicBezTo>
                  <a:cubicBezTo>
                    <a:pt x="32" y="57"/>
                    <a:pt x="33" y="66"/>
                    <a:pt x="37" y="74"/>
                  </a:cubicBezTo>
                  <a:cubicBezTo>
                    <a:pt x="39" y="78"/>
                    <a:pt x="44" y="92"/>
                    <a:pt x="51" y="90"/>
                  </a:cubicBezTo>
                  <a:cubicBezTo>
                    <a:pt x="54" y="89"/>
                    <a:pt x="62" y="70"/>
                    <a:pt x="66" y="67"/>
                  </a:cubicBezTo>
                  <a:cubicBezTo>
                    <a:pt x="72" y="61"/>
                    <a:pt x="85" y="55"/>
                    <a:pt x="76" y="45"/>
                  </a:cubicBezTo>
                  <a:cubicBezTo>
                    <a:pt x="68" y="37"/>
                    <a:pt x="51" y="39"/>
                    <a:pt x="41" y="35"/>
                  </a:cubicBezTo>
                  <a:cubicBezTo>
                    <a:pt x="36" y="32"/>
                    <a:pt x="1" y="0"/>
                    <a:pt x="0" y="21"/>
                  </a:cubicBezTo>
                </a:path>
              </a:pathLst>
            </a:custGeom>
            <a:solidFill>
              <a:srgbClr val="B296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2106" y="1557"/>
              <a:ext cx="329" cy="499"/>
            </a:xfrm>
            <a:custGeom>
              <a:avLst/>
              <a:gdLst>
                <a:gd name="T0" fmla="*/ 720 w 122"/>
                <a:gd name="T1" fmla="*/ 189 h 185"/>
                <a:gd name="T2" fmla="*/ 270 w 122"/>
                <a:gd name="T3" fmla="*/ 313 h 185"/>
                <a:gd name="T4" fmla="*/ 146 w 122"/>
                <a:gd name="T5" fmla="*/ 990 h 185"/>
                <a:gd name="T6" fmla="*/ 698 w 122"/>
                <a:gd name="T7" fmla="*/ 1136 h 185"/>
                <a:gd name="T8" fmla="*/ 852 w 122"/>
                <a:gd name="T9" fmla="*/ 494 h 185"/>
                <a:gd name="T10" fmla="*/ 728 w 122"/>
                <a:gd name="T11" fmla="*/ 181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2" h="185">
                  <a:moveTo>
                    <a:pt x="99" y="26"/>
                  </a:moveTo>
                  <a:cubicBezTo>
                    <a:pt x="82" y="0"/>
                    <a:pt x="46" y="22"/>
                    <a:pt x="37" y="43"/>
                  </a:cubicBezTo>
                  <a:cubicBezTo>
                    <a:pt x="24" y="76"/>
                    <a:pt x="0" y="99"/>
                    <a:pt x="20" y="136"/>
                  </a:cubicBezTo>
                  <a:cubicBezTo>
                    <a:pt x="35" y="162"/>
                    <a:pt x="74" y="185"/>
                    <a:pt x="96" y="156"/>
                  </a:cubicBezTo>
                  <a:cubicBezTo>
                    <a:pt x="113" y="133"/>
                    <a:pt x="122" y="96"/>
                    <a:pt x="117" y="68"/>
                  </a:cubicBezTo>
                  <a:cubicBezTo>
                    <a:pt x="114" y="53"/>
                    <a:pt x="109" y="37"/>
                    <a:pt x="100" y="25"/>
                  </a:cubicBezTo>
                </a:path>
              </a:pathLst>
            </a:custGeom>
            <a:solidFill>
              <a:srgbClr val="D4C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2273" y="1617"/>
              <a:ext cx="135" cy="226"/>
            </a:xfrm>
            <a:custGeom>
              <a:avLst/>
              <a:gdLst>
                <a:gd name="T0" fmla="*/ 124 w 50"/>
                <a:gd name="T1" fmla="*/ 30 h 84"/>
                <a:gd name="T2" fmla="*/ 14 w 50"/>
                <a:gd name="T3" fmla="*/ 167 h 84"/>
                <a:gd name="T4" fmla="*/ 124 w 50"/>
                <a:gd name="T5" fmla="*/ 339 h 84"/>
                <a:gd name="T6" fmla="*/ 197 w 50"/>
                <a:gd name="T7" fmla="*/ 557 h 84"/>
                <a:gd name="T8" fmla="*/ 321 w 50"/>
                <a:gd name="T9" fmla="*/ 471 h 84"/>
                <a:gd name="T10" fmla="*/ 284 w 50"/>
                <a:gd name="T11" fmla="*/ 145 h 84"/>
                <a:gd name="T12" fmla="*/ 124 w 50"/>
                <a:gd name="T13" fmla="*/ 22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0" h="84">
                  <a:moveTo>
                    <a:pt x="17" y="4"/>
                  </a:moveTo>
                  <a:cubicBezTo>
                    <a:pt x="8" y="4"/>
                    <a:pt x="3" y="15"/>
                    <a:pt x="2" y="23"/>
                  </a:cubicBezTo>
                  <a:cubicBezTo>
                    <a:pt x="0" y="38"/>
                    <a:pt x="9" y="38"/>
                    <a:pt x="17" y="47"/>
                  </a:cubicBezTo>
                  <a:cubicBezTo>
                    <a:pt x="24" y="55"/>
                    <a:pt x="20" y="71"/>
                    <a:pt x="27" y="77"/>
                  </a:cubicBezTo>
                  <a:cubicBezTo>
                    <a:pt x="34" y="84"/>
                    <a:pt x="41" y="71"/>
                    <a:pt x="44" y="65"/>
                  </a:cubicBezTo>
                  <a:cubicBezTo>
                    <a:pt x="50" y="49"/>
                    <a:pt x="47" y="34"/>
                    <a:pt x="39" y="20"/>
                  </a:cubicBezTo>
                  <a:cubicBezTo>
                    <a:pt x="34" y="13"/>
                    <a:pt x="26" y="0"/>
                    <a:pt x="17" y="3"/>
                  </a:cubicBezTo>
                </a:path>
              </a:pathLst>
            </a:custGeom>
            <a:solidFill>
              <a:srgbClr val="E3D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>
              <a:off x="2295" y="816"/>
              <a:ext cx="477" cy="358"/>
            </a:xfrm>
            <a:custGeom>
              <a:avLst/>
              <a:gdLst>
                <a:gd name="T0" fmla="*/ 1213 w 177"/>
                <a:gd name="T1" fmla="*/ 848 h 133"/>
                <a:gd name="T2" fmla="*/ 509 w 177"/>
                <a:gd name="T3" fmla="*/ 694 h 133"/>
                <a:gd name="T4" fmla="*/ 73 w 177"/>
                <a:gd name="T5" fmla="*/ 116 h 133"/>
                <a:gd name="T6" fmla="*/ 776 w 177"/>
                <a:gd name="T7" fmla="*/ 269 h 133"/>
                <a:gd name="T8" fmla="*/ 1213 w 177"/>
                <a:gd name="T9" fmla="*/ 848 h 1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7" h="133">
                  <a:moveTo>
                    <a:pt x="167" y="117"/>
                  </a:moveTo>
                  <a:cubicBezTo>
                    <a:pt x="157" y="133"/>
                    <a:pt x="113" y="124"/>
                    <a:pt x="70" y="96"/>
                  </a:cubicBezTo>
                  <a:cubicBezTo>
                    <a:pt x="27" y="68"/>
                    <a:pt x="0" y="32"/>
                    <a:pt x="10" y="16"/>
                  </a:cubicBezTo>
                  <a:cubicBezTo>
                    <a:pt x="21" y="0"/>
                    <a:pt x="64" y="10"/>
                    <a:pt x="107" y="37"/>
                  </a:cubicBezTo>
                  <a:cubicBezTo>
                    <a:pt x="151" y="65"/>
                    <a:pt x="177" y="101"/>
                    <a:pt x="167" y="117"/>
                  </a:cubicBezTo>
                  <a:close/>
                </a:path>
              </a:pathLst>
            </a:custGeom>
            <a:solidFill>
              <a:srgbClr val="EA84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2357" y="859"/>
              <a:ext cx="353" cy="264"/>
            </a:xfrm>
            <a:custGeom>
              <a:avLst/>
              <a:gdLst>
                <a:gd name="T0" fmla="*/ 892 w 131"/>
                <a:gd name="T1" fmla="*/ 625 h 98"/>
                <a:gd name="T2" fmla="*/ 369 w 131"/>
                <a:gd name="T3" fmla="*/ 515 h 98"/>
                <a:gd name="T4" fmla="*/ 51 w 131"/>
                <a:gd name="T5" fmla="*/ 86 h 98"/>
                <a:gd name="T6" fmla="*/ 574 w 131"/>
                <a:gd name="T7" fmla="*/ 202 h 98"/>
                <a:gd name="T8" fmla="*/ 892 w 131"/>
                <a:gd name="T9" fmla="*/ 625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98">
                  <a:moveTo>
                    <a:pt x="123" y="86"/>
                  </a:moveTo>
                  <a:cubicBezTo>
                    <a:pt x="115" y="98"/>
                    <a:pt x="83" y="91"/>
                    <a:pt x="51" y="71"/>
                  </a:cubicBezTo>
                  <a:cubicBezTo>
                    <a:pt x="19" y="50"/>
                    <a:pt x="0" y="24"/>
                    <a:pt x="7" y="12"/>
                  </a:cubicBezTo>
                  <a:cubicBezTo>
                    <a:pt x="15" y="0"/>
                    <a:pt x="47" y="7"/>
                    <a:pt x="79" y="28"/>
                  </a:cubicBezTo>
                  <a:cubicBezTo>
                    <a:pt x="111" y="48"/>
                    <a:pt x="131" y="74"/>
                    <a:pt x="123" y="86"/>
                  </a:cubicBezTo>
                  <a:close/>
                </a:path>
              </a:pathLst>
            </a:custGeom>
            <a:solidFill>
              <a:srgbClr val="E67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2295" y="816"/>
              <a:ext cx="477" cy="358"/>
            </a:xfrm>
            <a:custGeom>
              <a:avLst/>
              <a:gdLst>
                <a:gd name="T0" fmla="*/ 1213 w 177"/>
                <a:gd name="T1" fmla="*/ 848 h 133"/>
                <a:gd name="T2" fmla="*/ 509 w 177"/>
                <a:gd name="T3" fmla="*/ 694 h 133"/>
                <a:gd name="T4" fmla="*/ 73 w 177"/>
                <a:gd name="T5" fmla="*/ 116 h 133"/>
                <a:gd name="T6" fmla="*/ 776 w 177"/>
                <a:gd name="T7" fmla="*/ 269 h 133"/>
                <a:gd name="T8" fmla="*/ 1213 w 177"/>
                <a:gd name="T9" fmla="*/ 848 h 1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7" h="133">
                  <a:moveTo>
                    <a:pt x="167" y="117"/>
                  </a:moveTo>
                  <a:cubicBezTo>
                    <a:pt x="157" y="133"/>
                    <a:pt x="113" y="124"/>
                    <a:pt x="70" y="96"/>
                  </a:cubicBezTo>
                  <a:cubicBezTo>
                    <a:pt x="27" y="68"/>
                    <a:pt x="0" y="32"/>
                    <a:pt x="10" y="16"/>
                  </a:cubicBezTo>
                  <a:cubicBezTo>
                    <a:pt x="21" y="0"/>
                    <a:pt x="64" y="10"/>
                    <a:pt x="107" y="37"/>
                  </a:cubicBezTo>
                  <a:cubicBezTo>
                    <a:pt x="151" y="65"/>
                    <a:pt x="177" y="101"/>
                    <a:pt x="167" y="117"/>
                  </a:cubicBezTo>
                  <a:close/>
                </a:path>
              </a:pathLst>
            </a:custGeom>
            <a:noFill/>
            <a:ln w="12700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>
              <a:off x="2365" y="889"/>
              <a:ext cx="310" cy="226"/>
            </a:xfrm>
            <a:custGeom>
              <a:avLst/>
              <a:gdLst>
                <a:gd name="T0" fmla="*/ 488 w 115"/>
                <a:gd name="T1" fmla="*/ 175 h 84"/>
                <a:gd name="T2" fmla="*/ 22 w 115"/>
                <a:gd name="T3" fmla="*/ 30 h 84"/>
                <a:gd name="T4" fmla="*/ 348 w 115"/>
                <a:gd name="T5" fmla="*/ 428 h 84"/>
                <a:gd name="T6" fmla="*/ 822 w 115"/>
                <a:gd name="T7" fmla="*/ 578 h 84"/>
                <a:gd name="T8" fmla="*/ 488 w 115"/>
                <a:gd name="T9" fmla="*/ 175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5" h="84">
                  <a:moveTo>
                    <a:pt x="67" y="24"/>
                  </a:moveTo>
                  <a:cubicBezTo>
                    <a:pt x="42" y="8"/>
                    <a:pt x="16" y="0"/>
                    <a:pt x="3" y="4"/>
                  </a:cubicBezTo>
                  <a:cubicBezTo>
                    <a:pt x="0" y="17"/>
                    <a:pt x="19" y="40"/>
                    <a:pt x="48" y="59"/>
                  </a:cubicBezTo>
                  <a:cubicBezTo>
                    <a:pt x="74" y="76"/>
                    <a:pt x="100" y="84"/>
                    <a:pt x="113" y="80"/>
                  </a:cubicBezTo>
                  <a:cubicBezTo>
                    <a:pt x="115" y="67"/>
                    <a:pt x="96" y="43"/>
                    <a:pt x="67" y="24"/>
                  </a:cubicBezTo>
                  <a:close/>
                </a:path>
              </a:pathLst>
            </a:custGeom>
            <a:solidFill>
              <a:srgbClr val="D55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67" name="Freeform 62"/>
            <p:cNvSpPr>
              <a:spLocks/>
            </p:cNvSpPr>
            <p:nvPr/>
          </p:nvSpPr>
          <p:spPr bwMode="auto">
            <a:xfrm>
              <a:off x="2357" y="859"/>
              <a:ext cx="353" cy="264"/>
            </a:xfrm>
            <a:custGeom>
              <a:avLst/>
              <a:gdLst>
                <a:gd name="T0" fmla="*/ 892 w 131"/>
                <a:gd name="T1" fmla="*/ 625 h 98"/>
                <a:gd name="T2" fmla="*/ 369 w 131"/>
                <a:gd name="T3" fmla="*/ 515 h 98"/>
                <a:gd name="T4" fmla="*/ 51 w 131"/>
                <a:gd name="T5" fmla="*/ 86 h 98"/>
                <a:gd name="T6" fmla="*/ 574 w 131"/>
                <a:gd name="T7" fmla="*/ 202 h 98"/>
                <a:gd name="T8" fmla="*/ 892 w 131"/>
                <a:gd name="T9" fmla="*/ 625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98">
                  <a:moveTo>
                    <a:pt x="123" y="86"/>
                  </a:moveTo>
                  <a:cubicBezTo>
                    <a:pt x="115" y="98"/>
                    <a:pt x="83" y="91"/>
                    <a:pt x="51" y="71"/>
                  </a:cubicBezTo>
                  <a:cubicBezTo>
                    <a:pt x="19" y="50"/>
                    <a:pt x="0" y="24"/>
                    <a:pt x="7" y="12"/>
                  </a:cubicBezTo>
                  <a:cubicBezTo>
                    <a:pt x="15" y="0"/>
                    <a:pt x="47" y="7"/>
                    <a:pt x="79" y="28"/>
                  </a:cubicBezTo>
                  <a:cubicBezTo>
                    <a:pt x="111" y="48"/>
                    <a:pt x="131" y="74"/>
                    <a:pt x="123" y="86"/>
                  </a:cubicBezTo>
                  <a:close/>
                </a:path>
              </a:pathLst>
            </a:custGeom>
            <a:noFill/>
            <a:ln w="7938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2535" y="1630"/>
              <a:ext cx="528" cy="278"/>
            </a:xfrm>
            <a:custGeom>
              <a:avLst/>
              <a:gdLst>
                <a:gd name="T0" fmla="*/ 1379 w 196"/>
                <a:gd name="T1" fmla="*/ 167 h 103"/>
                <a:gd name="T2" fmla="*/ 792 w 196"/>
                <a:gd name="T3" fmla="*/ 634 h 103"/>
                <a:gd name="T4" fmla="*/ 43 w 196"/>
                <a:gd name="T5" fmla="*/ 583 h 103"/>
                <a:gd name="T6" fmla="*/ 630 w 196"/>
                <a:gd name="T7" fmla="*/ 116 h 103"/>
                <a:gd name="T8" fmla="*/ 1379 w 196"/>
                <a:gd name="T9" fmla="*/ 167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6" h="103">
                  <a:moveTo>
                    <a:pt x="190" y="23"/>
                  </a:moveTo>
                  <a:cubicBezTo>
                    <a:pt x="196" y="43"/>
                    <a:pt x="160" y="71"/>
                    <a:pt x="109" y="87"/>
                  </a:cubicBezTo>
                  <a:cubicBezTo>
                    <a:pt x="58" y="103"/>
                    <a:pt x="12" y="99"/>
                    <a:pt x="6" y="80"/>
                  </a:cubicBezTo>
                  <a:cubicBezTo>
                    <a:pt x="0" y="60"/>
                    <a:pt x="36" y="31"/>
                    <a:pt x="87" y="16"/>
                  </a:cubicBezTo>
                  <a:cubicBezTo>
                    <a:pt x="138" y="0"/>
                    <a:pt x="184" y="3"/>
                    <a:pt x="190" y="23"/>
                  </a:cubicBezTo>
                  <a:close/>
                </a:path>
              </a:pathLst>
            </a:custGeom>
            <a:solidFill>
              <a:srgbClr val="DDE6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2535" y="1630"/>
              <a:ext cx="528" cy="278"/>
            </a:xfrm>
            <a:custGeom>
              <a:avLst/>
              <a:gdLst>
                <a:gd name="T0" fmla="*/ 1379 w 196"/>
                <a:gd name="T1" fmla="*/ 167 h 103"/>
                <a:gd name="T2" fmla="*/ 792 w 196"/>
                <a:gd name="T3" fmla="*/ 634 h 103"/>
                <a:gd name="T4" fmla="*/ 43 w 196"/>
                <a:gd name="T5" fmla="*/ 583 h 103"/>
                <a:gd name="T6" fmla="*/ 630 w 196"/>
                <a:gd name="T7" fmla="*/ 116 h 103"/>
                <a:gd name="T8" fmla="*/ 1379 w 196"/>
                <a:gd name="T9" fmla="*/ 167 h 1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6" h="103">
                  <a:moveTo>
                    <a:pt x="190" y="23"/>
                  </a:moveTo>
                  <a:cubicBezTo>
                    <a:pt x="196" y="43"/>
                    <a:pt x="160" y="71"/>
                    <a:pt x="109" y="87"/>
                  </a:cubicBezTo>
                  <a:cubicBezTo>
                    <a:pt x="58" y="103"/>
                    <a:pt x="12" y="99"/>
                    <a:pt x="6" y="80"/>
                  </a:cubicBezTo>
                  <a:cubicBezTo>
                    <a:pt x="0" y="60"/>
                    <a:pt x="36" y="31"/>
                    <a:pt x="87" y="16"/>
                  </a:cubicBezTo>
                  <a:cubicBezTo>
                    <a:pt x="138" y="0"/>
                    <a:pt x="184" y="3"/>
                    <a:pt x="190" y="23"/>
                  </a:cubicBezTo>
                  <a:close/>
                </a:path>
              </a:pathLst>
            </a:custGeom>
            <a:noFill/>
            <a:ln w="12700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2589" y="1657"/>
              <a:ext cx="415" cy="219"/>
            </a:xfrm>
            <a:custGeom>
              <a:avLst/>
              <a:gdLst>
                <a:gd name="T0" fmla="*/ 1083 w 154"/>
                <a:gd name="T1" fmla="*/ 132 h 81"/>
                <a:gd name="T2" fmla="*/ 625 w 154"/>
                <a:gd name="T3" fmla="*/ 506 h 81"/>
                <a:gd name="T4" fmla="*/ 35 w 154"/>
                <a:gd name="T5" fmla="*/ 460 h 81"/>
                <a:gd name="T6" fmla="*/ 493 w 154"/>
                <a:gd name="T7" fmla="*/ 95 h 81"/>
                <a:gd name="T8" fmla="*/ 1083 w 154"/>
                <a:gd name="T9" fmla="*/ 132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" h="81">
                  <a:moveTo>
                    <a:pt x="149" y="18"/>
                  </a:moveTo>
                  <a:cubicBezTo>
                    <a:pt x="154" y="34"/>
                    <a:pt x="126" y="57"/>
                    <a:pt x="86" y="69"/>
                  </a:cubicBezTo>
                  <a:cubicBezTo>
                    <a:pt x="46" y="81"/>
                    <a:pt x="10" y="79"/>
                    <a:pt x="5" y="63"/>
                  </a:cubicBezTo>
                  <a:cubicBezTo>
                    <a:pt x="0" y="47"/>
                    <a:pt x="29" y="25"/>
                    <a:pt x="68" y="13"/>
                  </a:cubicBezTo>
                  <a:cubicBezTo>
                    <a:pt x="108" y="0"/>
                    <a:pt x="145" y="3"/>
                    <a:pt x="149" y="18"/>
                  </a:cubicBezTo>
                  <a:close/>
                </a:path>
              </a:pathLst>
            </a:custGeom>
            <a:solidFill>
              <a:srgbClr val="AF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71" name="Freeform 66"/>
            <p:cNvSpPr>
              <a:spLocks/>
            </p:cNvSpPr>
            <p:nvPr/>
          </p:nvSpPr>
          <p:spPr bwMode="auto">
            <a:xfrm>
              <a:off x="2629" y="1719"/>
              <a:ext cx="359" cy="151"/>
            </a:xfrm>
            <a:custGeom>
              <a:avLst/>
              <a:gdLst>
                <a:gd name="T0" fmla="*/ 459 w 133"/>
                <a:gd name="T1" fmla="*/ 73 h 56"/>
                <a:gd name="T2" fmla="*/ 0 w 133"/>
                <a:gd name="T3" fmla="*/ 364 h 56"/>
                <a:gd name="T4" fmla="*/ 518 w 133"/>
                <a:gd name="T5" fmla="*/ 334 h 56"/>
                <a:gd name="T6" fmla="*/ 969 w 133"/>
                <a:gd name="T7" fmla="*/ 43 h 56"/>
                <a:gd name="T8" fmla="*/ 459 w 133"/>
                <a:gd name="T9" fmla="*/ 73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3" h="56">
                  <a:moveTo>
                    <a:pt x="63" y="10"/>
                  </a:moveTo>
                  <a:cubicBezTo>
                    <a:pt x="31" y="19"/>
                    <a:pt x="7" y="36"/>
                    <a:pt x="0" y="50"/>
                  </a:cubicBezTo>
                  <a:cubicBezTo>
                    <a:pt x="15" y="56"/>
                    <a:pt x="42" y="55"/>
                    <a:pt x="71" y="46"/>
                  </a:cubicBezTo>
                  <a:cubicBezTo>
                    <a:pt x="103" y="36"/>
                    <a:pt x="127" y="20"/>
                    <a:pt x="133" y="6"/>
                  </a:cubicBezTo>
                  <a:cubicBezTo>
                    <a:pt x="119" y="0"/>
                    <a:pt x="92" y="1"/>
                    <a:pt x="63" y="10"/>
                  </a:cubicBezTo>
                  <a:close/>
                </a:path>
              </a:pathLst>
            </a:custGeom>
            <a:solidFill>
              <a:srgbClr val="2D9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72" name="Freeform 67"/>
            <p:cNvSpPr>
              <a:spLocks/>
            </p:cNvSpPr>
            <p:nvPr/>
          </p:nvSpPr>
          <p:spPr bwMode="auto">
            <a:xfrm>
              <a:off x="2591" y="1657"/>
              <a:ext cx="416" cy="216"/>
            </a:xfrm>
            <a:custGeom>
              <a:avLst/>
              <a:gdLst>
                <a:gd name="T0" fmla="*/ 1086 w 154"/>
                <a:gd name="T1" fmla="*/ 132 h 80"/>
                <a:gd name="T2" fmla="*/ 621 w 154"/>
                <a:gd name="T3" fmla="*/ 497 h 80"/>
                <a:gd name="T4" fmla="*/ 38 w 154"/>
                <a:gd name="T5" fmla="*/ 451 h 80"/>
                <a:gd name="T6" fmla="*/ 497 w 154"/>
                <a:gd name="T7" fmla="*/ 86 h 80"/>
                <a:gd name="T8" fmla="*/ 1086 w 154"/>
                <a:gd name="T9" fmla="*/ 132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4" h="80">
                  <a:moveTo>
                    <a:pt x="149" y="18"/>
                  </a:moveTo>
                  <a:cubicBezTo>
                    <a:pt x="154" y="33"/>
                    <a:pt x="125" y="56"/>
                    <a:pt x="85" y="68"/>
                  </a:cubicBezTo>
                  <a:cubicBezTo>
                    <a:pt x="46" y="80"/>
                    <a:pt x="9" y="78"/>
                    <a:pt x="5" y="62"/>
                  </a:cubicBezTo>
                  <a:cubicBezTo>
                    <a:pt x="0" y="47"/>
                    <a:pt x="28" y="24"/>
                    <a:pt x="68" y="12"/>
                  </a:cubicBezTo>
                  <a:cubicBezTo>
                    <a:pt x="108" y="0"/>
                    <a:pt x="144" y="2"/>
                    <a:pt x="149" y="18"/>
                  </a:cubicBezTo>
                  <a:close/>
                </a:path>
              </a:pathLst>
            </a:custGeom>
            <a:noFill/>
            <a:ln w="12700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73" name="Freeform 68"/>
            <p:cNvSpPr>
              <a:spLocks/>
            </p:cNvSpPr>
            <p:nvPr/>
          </p:nvSpPr>
          <p:spPr bwMode="auto">
            <a:xfrm>
              <a:off x="3371" y="1571"/>
              <a:ext cx="240" cy="334"/>
            </a:xfrm>
            <a:custGeom>
              <a:avLst/>
              <a:gdLst>
                <a:gd name="T0" fmla="*/ 22 w 89"/>
                <a:gd name="T1" fmla="*/ 202 h 124"/>
                <a:gd name="T2" fmla="*/ 334 w 89"/>
                <a:gd name="T3" fmla="*/ 762 h 124"/>
                <a:gd name="T4" fmla="*/ 539 w 89"/>
                <a:gd name="T5" fmla="*/ 892 h 124"/>
                <a:gd name="T6" fmla="*/ 639 w 89"/>
                <a:gd name="T7" fmla="*/ 719 h 124"/>
                <a:gd name="T8" fmla="*/ 356 w 89"/>
                <a:gd name="T9" fmla="*/ 137 h 124"/>
                <a:gd name="T10" fmla="*/ 35 w 89"/>
                <a:gd name="T11" fmla="*/ 197 h 1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9" h="124">
                  <a:moveTo>
                    <a:pt x="3" y="28"/>
                  </a:moveTo>
                  <a:cubicBezTo>
                    <a:pt x="32" y="40"/>
                    <a:pt x="29" y="84"/>
                    <a:pt x="46" y="105"/>
                  </a:cubicBezTo>
                  <a:cubicBezTo>
                    <a:pt x="53" y="114"/>
                    <a:pt x="61" y="124"/>
                    <a:pt x="74" y="123"/>
                  </a:cubicBezTo>
                  <a:cubicBezTo>
                    <a:pt x="86" y="121"/>
                    <a:pt x="89" y="110"/>
                    <a:pt x="88" y="99"/>
                  </a:cubicBezTo>
                  <a:cubicBezTo>
                    <a:pt x="86" y="70"/>
                    <a:pt x="74" y="36"/>
                    <a:pt x="49" y="19"/>
                  </a:cubicBezTo>
                  <a:cubicBezTo>
                    <a:pt x="37" y="10"/>
                    <a:pt x="0" y="0"/>
                    <a:pt x="5" y="27"/>
                  </a:cubicBezTo>
                </a:path>
              </a:pathLst>
            </a:custGeom>
            <a:solidFill>
              <a:srgbClr val="D4C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>
              <a:off x="3204" y="1587"/>
              <a:ext cx="191" cy="251"/>
            </a:xfrm>
            <a:custGeom>
              <a:avLst/>
              <a:gdLst>
                <a:gd name="T0" fmla="*/ 355 w 71"/>
                <a:gd name="T1" fmla="*/ 65 h 93"/>
                <a:gd name="T2" fmla="*/ 412 w 71"/>
                <a:gd name="T3" fmla="*/ 270 h 93"/>
                <a:gd name="T4" fmla="*/ 484 w 71"/>
                <a:gd name="T5" fmla="*/ 472 h 93"/>
                <a:gd name="T6" fmla="*/ 433 w 71"/>
                <a:gd name="T7" fmla="*/ 642 h 93"/>
                <a:gd name="T8" fmla="*/ 210 w 71"/>
                <a:gd name="T9" fmla="*/ 583 h 93"/>
                <a:gd name="T10" fmla="*/ 102 w 71"/>
                <a:gd name="T11" fmla="*/ 146 h 93"/>
                <a:gd name="T12" fmla="*/ 355 w 71"/>
                <a:gd name="T13" fmla="*/ 81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93">
                  <a:moveTo>
                    <a:pt x="49" y="9"/>
                  </a:moveTo>
                  <a:cubicBezTo>
                    <a:pt x="52" y="18"/>
                    <a:pt x="53" y="27"/>
                    <a:pt x="57" y="37"/>
                  </a:cubicBezTo>
                  <a:cubicBezTo>
                    <a:pt x="61" y="46"/>
                    <a:pt x="65" y="55"/>
                    <a:pt x="67" y="65"/>
                  </a:cubicBezTo>
                  <a:cubicBezTo>
                    <a:pt x="69" y="76"/>
                    <a:pt x="71" y="83"/>
                    <a:pt x="60" y="88"/>
                  </a:cubicBezTo>
                  <a:cubicBezTo>
                    <a:pt x="49" y="93"/>
                    <a:pt x="38" y="87"/>
                    <a:pt x="29" y="80"/>
                  </a:cubicBezTo>
                  <a:cubicBezTo>
                    <a:pt x="16" y="70"/>
                    <a:pt x="0" y="45"/>
                    <a:pt x="14" y="20"/>
                  </a:cubicBezTo>
                  <a:cubicBezTo>
                    <a:pt x="19" y="10"/>
                    <a:pt x="40" y="0"/>
                    <a:pt x="49" y="11"/>
                  </a:cubicBezTo>
                </a:path>
              </a:pathLst>
            </a:custGeom>
            <a:solidFill>
              <a:srgbClr val="D4C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>
              <a:off x="3503" y="1776"/>
              <a:ext cx="89" cy="86"/>
            </a:xfrm>
            <a:custGeom>
              <a:avLst/>
              <a:gdLst>
                <a:gd name="T0" fmla="*/ 0 w 33"/>
                <a:gd name="T1" fmla="*/ 59 h 32"/>
                <a:gd name="T2" fmla="*/ 146 w 33"/>
                <a:gd name="T3" fmla="*/ 223 h 32"/>
                <a:gd name="T4" fmla="*/ 227 w 33"/>
                <a:gd name="T5" fmla="*/ 94 h 32"/>
                <a:gd name="T6" fmla="*/ 132 w 33"/>
                <a:gd name="T7" fmla="*/ 108 h 32"/>
                <a:gd name="T8" fmla="*/ 22 w 33"/>
                <a:gd name="T9" fmla="*/ 59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32">
                  <a:moveTo>
                    <a:pt x="0" y="8"/>
                  </a:moveTo>
                  <a:cubicBezTo>
                    <a:pt x="3" y="16"/>
                    <a:pt x="9" y="32"/>
                    <a:pt x="20" y="31"/>
                  </a:cubicBezTo>
                  <a:cubicBezTo>
                    <a:pt x="27" y="30"/>
                    <a:pt x="33" y="20"/>
                    <a:pt x="31" y="13"/>
                  </a:cubicBezTo>
                  <a:cubicBezTo>
                    <a:pt x="26" y="0"/>
                    <a:pt x="24" y="12"/>
                    <a:pt x="18" y="15"/>
                  </a:cubicBezTo>
                  <a:cubicBezTo>
                    <a:pt x="13" y="17"/>
                    <a:pt x="6" y="11"/>
                    <a:pt x="3" y="8"/>
                  </a:cubicBezTo>
                </a:path>
              </a:pathLst>
            </a:custGeom>
            <a:solidFill>
              <a:srgbClr val="E3D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>
              <a:off x="3260" y="1722"/>
              <a:ext cx="105" cy="81"/>
            </a:xfrm>
            <a:custGeom>
              <a:avLst/>
              <a:gdLst>
                <a:gd name="T0" fmla="*/ 13 w 39"/>
                <a:gd name="T1" fmla="*/ 43 h 30"/>
                <a:gd name="T2" fmla="*/ 197 w 39"/>
                <a:gd name="T3" fmla="*/ 189 h 30"/>
                <a:gd name="T4" fmla="*/ 232 w 39"/>
                <a:gd name="T5" fmla="*/ 65 h 30"/>
                <a:gd name="T6" fmla="*/ 116 w 39"/>
                <a:gd name="T7" fmla="*/ 86 h 30"/>
                <a:gd name="T8" fmla="*/ 0 w 39"/>
                <a:gd name="T9" fmla="*/ 51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" h="30">
                  <a:moveTo>
                    <a:pt x="2" y="6"/>
                  </a:moveTo>
                  <a:cubicBezTo>
                    <a:pt x="6" y="16"/>
                    <a:pt x="14" y="30"/>
                    <a:pt x="27" y="26"/>
                  </a:cubicBezTo>
                  <a:cubicBezTo>
                    <a:pt x="32" y="24"/>
                    <a:pt x="39" y="14"/>
                    <a:pt x="32" y="9"/>
                  </a:cubicBezTo>
                  <a:cubicBezTo>
                    <a:pt x="28" y="7"/>
                    <a:pt x="22" y="15"/>
                    <a:pt x="16" y="12"/>
                  </a:cubicBezTo>
                  <a:cubicBezTo>
                    <a:pt x="10" y="10"/>
                    <a:pt x="9" y="0"/>
                    <a:pt x="0" y="7"/>
                  </a:cubicBezTo>
                </a:path>
              </a:pathLst>
            </a:custGeom>
            <a:solidFill>
              <a:srgbClr val="E3D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>
              <a:off x="3379" y="1687"/>
              <a:ext cx="54" cy="148"/>
            </a:xfrm>
            <a:custGeom>
              <a:avLst/>
              <a:gdLst>
                <a:gd name="T0" fmla="*/ 0 w 20"/>
                <a:gd name="T1" fmla="*/ 0 h 55"/>
                <a:gd name="T2" fmla="*/ 65 w 20"/>
                <a:gd name="T3" fmla="*/ 218 h 55"/>
                <a:gd name="T4" fmla="*/ 38 w 20"/>
                <a:gd name="T5" fmla="*/ 398 h 55"/>
                <a:gd name="T6" fmla="*/ 146 w 20"/>
                <a:gd name="T7" fmla="*/ 377 h 55"/>
                <a:gd name="T8" fmla="*/ 81 w 20"/>
                <a:gd name="T9" fmla="*/ 175 h 55"/>
                <a:gd name="T10" fmla="*/ 8 w 20"/>
                <a:gd name="T11" fmla="*/ 13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" h="55">
                  <a:moveTo>
                    <a:pt x="0" y="0"/>
                  </a:moveTo>
                  <a:cubicBezTo>
                    <a:pt x="3" y="10"/>
                    <a:pt x="8" y="19"/>
                    <a:pt x="9" y="30"/>
                  </a:cubicBezTo>
                  <a:cubicBezTo>
                    <a:pt x="9" y="39"/>
                    <a:pt x="5" y="47"/>
                    <a:pt x="5" y="55"/>
                  </a:cubicBezTo>
                  <a:cubicBezTo>
                    <a:pt x="11" y="52"/>
                    <a:pt x="13" y="46"/>
                    <a:pt x="20" y="52"/>
                  </a:cubicBezTo>
                  <a:cubicBezTo>
                    <a:pt x="20" y="43"/>
                    <a:pt x="13" y="34"/>
                    <a:pt x="11" y="24"/>
                  </a:cubicBezTo>
                  <a:cubicBezTo>
                    <a:pt x="10" y="17"/>
                    <a:pt x="7" y="7"/>
                    <a:pt x="1" y="2"/>
                  </a:cubicBezTo>
                </a:path>
              </a:pathLst>
            </a:custGeom>
            <a:solidFill>
              <a:srgbClr val="B296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78" name="Freeform 73"/>
            <p:cNvSpPr>
              <a:spLocks/>
            </p:cNvSpPr>
            <p:nvPr/>
          </p:nvSpPr>
          <p:spPr bwMode="auto">
            <a:xfrm>
              <a:off x="3152" y="1730"/>
              <a:ext cx="27" cy="27"/>
            </a:xfrm>
            <a:custGeom>
              <a:avLst/>
              <a:gdLst>
                <a:gd name="T0" fmla="*/ 0 w 10"/>
                <a:gd name="T1" fmla="*/ 43 h 10"/>
                <a:gd name="T2" fmla="*/ 59 w 10"/>
                <a:gd name="T3" fmla="*/ 73 h 10"/>
                <a:gd name="T4" fmla="*/ 59 w 10"/>
                <a:gd name="T5" fmla="*/ 0 h 10"/>
                <a:gd name="T6" fmla="*/ 0 w 10"/>
                <a:gd name="T7" fmla="*/ 38 h 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" h="10">
                  <a:moveTo>
                    <a:pt x="0" y="6"/>
                  </a:moveTo>
                  <a:cubicBezTo>
                    <a:pt x="2" y="8"/>
                    <a:pt x="5" y="9"/>
                    <a:pt x="8" y="10"/>
                  </a:cubicBezTo>
                  <a:cubicBezTo>
                    <a:pt x="10" y="8"/>
                    <a:pt x="10" y="3"/>
                    <a:pt x="8" y="0"/>
                  </a:cubicBezTo>
                  <a:cubicBezTo>
                    <a:pt x="7" y="4"/>
                    <a:pt x="4" y="8"/>
                    <a:pt x="0" y="5"/>
                  </a:cubicBezTo>
                </a:path>
              </a:pathLst>
            </a:custGeom>
            <a:solidFill>
              <a:srgbClr val="E3D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1475" y="1428"/>
              <a:ext cx="1014" cy="1686"/>
            </a:xfrm>
            <a:custGeom>
              <a:avLst/>
              <a:gdLst>
                <a:gd name="T0" fmla="*/ 1934 w 376"/>
                <a:gd name="T1" fmla="*/ 429 h 625"/>
                <a:gd name="T2" fmla="*/ 2632 w 376"/>
                <a:gd name="T3" fmla="*/ 758 h 625"/>
                <a:gd name="T4" fmla="*/ 2554 w 376"/>
                <a:gd name="T5" fmla="*/ 1441 h 625"/>
                <a:gd name="T6" fmla="*/ 2263 w 376"/>
                <a:gd name="T7" fmla="*/ 1864 h 625"/>
                <a:gd name="T8" fmla="*/ 1731 w 376"/>
                <a:gd name="T9" fmla="*/ 2563 h 625"/>
                <a:gd name="T10" fmla="*/ 1499 w 376"/>
                <a:gd name="T11" fmla="*/ 4440 h 625"/>
                <a:gd name="T12" fmla="*/ 1324 w 376"/>
                <a:gd name="T13" fmla="*/ 4462 h 625"/>
                <a:gd name="T14" fmla="*/ 1011 w 376"/>
                <a:gd name="T15" fmla="*/ 4295 h 625"/>
                <a:gd name="T16" fmla="*/ 895 w 376"/>
                <a:gd name="T17" fmla="*/ 3987 h 625"/>
                <a:gd name="T18" fmla="*/ 604 w 376"/>
                <a:gd name="T19" fmla="*/ 1405 h 625"/>
                <a:gd name="T20" fmla="*/ 763 w 376"/>
                <a:gd name="T21" fmla="*/ 831 h 625"/>
                <a:gd name="T22" fmla="*/ 917 w 376"/>
                <a:gd name="T23" fmla="*/ 626 h 625"/>
                <a:gd name="T24" fmla="*/ 1410 w 376"/>
                <a:gd name="T25" fmla="*/ 553 h 625"/>
                <a:gd name="T26" fmla="*/ 1861 w 376"/>
                <a:gd name="T27" fmla="*/ 94 h 625"/>
                <a:gd name="T28" fmla="*/ 1934 w 376"/>
                <a:gd name="T29" fmla="*/ 429 h 6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76" h="625">
                  <a:moveTo>
                    <a:pt x="266" y="59"/>
                  </a:moveTo>
                  <a:cubicBezTo>
                    <a:pt x="266" y="59"/>
                    <a:pt x="322" y="0"/>
                    <a:pt x="362" y="104"/>
                  </a:cubicBezTo>
                  <a:cubicBezTo>
                    <a:pt x="370" y="125"/>
                    <a:pt x="376" y="163"/>
                    <a:pt x="351" y="198"/>
                  </a:cubicBezTo>
                  <a:cubicBezTo>
                    <a:pt x="325" y="233"/>
                    <a:pt x="342" y="238"/>
                    <a:pt x="311" y="256"/>
                  </a:cubicBezTo>
                  <a:cubicBezTo>
                    <a:pt x="281" y="274"/>
                    <a:pt x="282" y="328"/>
                    <a:pt x="238" y="352"/>
                  </a:cubicBezTo>
                  <a:cubicBezTo>
                    <a:pt x="195" y="375"/>
                    <a:pt x="121" y="440"/>
                    <a:pt x="206" y="610"/>
                  </a:cubicBezTo>
                  <a:cubicBezTo>
                    <a:pt x="211" y="621"/>
                    <a:pt x="209" y="625"/>
                    <a:pt x="182" y="613"/>
                  </a:cubicBezTo>
                  <a:cubicBezTo>
                    <a:pt x="155" y="600"/>
                    <a:pt x="139" y="590"/>
                    <a:pt x="139" y="590"/>
                  </a:cubicBezTo>
                  <a:cubicBezTo>
                    <a:pt x="139" y="590"/>
                    <a:pt x="138" y="569"/>
                    <a:pt x="123" y="548"/>
                  </a:cubicBezTo>
                  <a:cubicBezTo>
                    <a:pt x="108" y="526"/>
                    <a:pt x="0" y="376"/>
                    <a:pt x="83" y="193"/>
                  </a:cubicBezTo>
                  <a:cubicBezTo>
                    <a:pt x="101" y="152"/>
                    <a:pt x="112" y="124"/>
                    <a:pt x="105" y="114"/>
                  </a:cubicBezTo>
                  <a:cubicBezTo>
                    <a:pt x="98" y="104"/>
                    <a:pt x="95" y="78"/>
                    <a:pt x="126" y="86"/>
                  </a:cubicBezTo>
                  <a:cubicBezTo>
                    <a:pt x="157" y="95"/>
                    <a:pt x="161" y="106"/>
                    <a:pt x="194" y="76"/>
                  </a:cubicBezTo>
                  <a:cubicBezTo>
                    <a:pt x="226" y="47"/>
                    <a:pt x="239" y="62"/>
                    <a:pt x="256" y="13"/>
                  </a:cubicBezTo>
                  <a:cubicBezTo>
                    <a:pt x="256" y="13"/>
                    <a:pt x="263" y="51"/>
                    <a:pt x="266" y="59"/>
                  </a:cubicBezTo>
                  <a:close/>
                </a:path>
              </a:pathLst>
            </a:custGeom>
            <a:noFill/>
            <a:ln w="12700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80" name="Freeform 75"/>
            <p:cNvSpPr>
              <a:spLocks/>
            </p:cNvSpPr>
            <p:nvPr/>
          </p:nvSpPr>
          <p:spPr bwMode="auto">
            <a:xfrm>
              <a:off x="2529" y="3292"/>
              <a:ext cx="316" cy="156"/>
            </a:xfrm>
            <a:custGeom>
              <a:avLst/>
              <a:gdLst>
                <a:gd name="T0" fmla="*/ 0 w 117"/>
                <a:gd name="T1" fmla="*/ 406 h 58"/>
                <a:gd name="T2" fmla="*/ 59 w 117"/>
                <a:gd name="T3" fmla="*/ 355 h 58"/>
                <a:gd name="T4" fmla="*/ 146 w 117"/>
                <a:gd name="T5" fmla="*/ 334 h 58"/>
                <a:gd name="T6" fmla="*/ 365 w 117"/>
                <a:gd name="T7" fmla="*/ 231 h 58"/>
                <a:gd name="T8" fmla="*/ 664 w 117"/>
                <a:gd name="T9" fmla="*/ 108 h 58"/>
                <a:gd name="T10" fmla="*/ 781 w 117"/>
                <a:gd name="T11" fmla="*/ 43 h 58"/>
                <a:gd name="T12" fmla="*/ 853 w 117"/>
                <a:gd name="T13" fmla="*/ 0 h 58"/>
                <a:gd name="T14" fmla="*/ 767 w 117"/>
                <a:gd name="T15" fmla="*/ 65 h 58"/>
                <a:gd name="T16" fmla="*/ 627 w 117"/>
                <a:gd name="T17" fmla="*/ 129 h 58"/>
                <a:gd name="T18" fmla="*/ 467 w 117"/>
                <a:gd name="T19" fmla="*/ 196 h 58"/>
                <a:gd name="T20" fmla="*/ 343 w 117"/>
                <a:gd name="T21" fmla="*/ 253 h 58"/>
                <a:gd name="T22" fmla="*/ 248 w 117"/>
                <a:gd name="T23" fmla="*/ 325 h 58"/>
                <a:gd name="T24" fmla="*/ 146 w 117"/>
                <a:gd name="T25" fmla="*/ 360 h 58"/>
                <a:gd name="T26" fmla="*/ 73 w 117"/>
                <a:gd name="T27" fmla="*/ 406 h 58"/>
                <a:gd name="T28" fmla="*/ 43 w 117"/>
                <a:gd name="T29" fmla="*/ 420 h 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7" h="58">
                  <a:moveTo>
                    <a:pt x="0" y="56"/>
                  </a:moveTo>
                  <a:cubicBezTo>
                    <a:pt x="3" y="54"/>
                    <a:pt x="5" y="51"/>
                    <a:pt x="8" y="49"/>
                  </a:cubicBezTo>
                  <a:cubicBezTo>
                    <a:pt x="12" y="47"/>
                    <a:pt x="16" y="46"/>
                    <a:pt x="20" y="46"/>
                  </a:cubicBezTo>
                  <a:cubicBezTo>
                    <a:pt x="32" y="45"/>
                    <a:pt x="41" y="39"/>
                    <a:pt x="50" y="32"/>
                  </a:cubicBezTo>
                  <a:cubicBezTo>
                    <a:pt x="62" y="23"/>
                    <a:pt x="77" y="21"/>
                    <a:pt x="91" y="15"/>
                  </a:cubicBezTo>
                  <a:cubicBezTo>
                    <a:pt x="97" y="13"/>
                    <a:pt x="102" y="10"/>
                    <a:pt x="107" y="6"/>
                  </a:cubicBezTo>
                  <a:cubicBezTo>
                    <a:pt x="110" y="4"/>
                    <a:pt x="114" y="3"/>
                    <a:pt x="117" y="0"/>
                  </a:cubicBezTo>
                  <a:cubicBezTo>
                    <a:pt x="113" y="4"/>
                    <a:pt x="109" y="6"/>
                    <a:pt x="105" y="9"/>
                  </a:cubicBezTo>
                  <a:cubicBezTo>
                    <a:pt x="99" y="13"/>
                    <a:pt x="92" y="15"/>
                    <a:pt x="86" y="18"/>
                  </a:cubicBezTo>
                  <a:cubicBezTo>
                    <a:pt x="79" y="22"/>
                    <a:pt x="72" y="24"/>
                    <a:pt x="64" y="27"/>
                  </a:cubicBezTo>
                  <a:cubicBezTo>
                    <a:pt x="58" y="29"/>
                    <a:pt x="53" y="30"/>
                    <a:pt x="47" y="35"/>
                  </a:cubicBezTo>
                  <a:cubicBezTo>
                    <a:pt x="43" y="39"/>
                    <a:pt x="40" y="42"/>
                    <a:pt x="34" y="45"/>
                  </a:cubicBezTo>
                  <a:cubicBezTo>
                    <a:pt x="30" y="47"/>
                    <a:pt x="25" y="48"/>
                    <a:pt x="20" y="50"/>
                  </a:cubicBezTo>
                  <a:cubicBezTo>
                    <a:pt x="16" y="51"/>
                    <a:pt x="13" y="53"/>
                    <a:pt x="10" y="56"/>
                  </a:cubicBezTo>
                  <a:cubicBezTo>
                    <a:pt x="9" y="57"/>
                    <a:pt x="7" y="57"/>
                    <a:pt x="6" y="58"/>
                  </a:cubicBezTo>
                </a:path>
              </a:pathLst>
            </a:custGeom>
            <a:solidFill>
              <a:srgbClr val="EB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81" name="Freeform 76"/>
            <p:cNvSpPr>
              <a:spLocks/>
            </p:cNvSpPr>
            <p:nvPr/>
          </p:nvSpPr>
          <p:spPr bwMode="auto">
            <a:xfrm>
              <a:off x="2573" y="1544"/>
              <a:ext cx="1545" cy="2163"/>
            </a:xfrm>
            <a:custGeom>
              <a:avLst/>
              <a:gdLst>
                <a:gd name="T0" fmla="*/ 3772 w 573"/>
                <a:gd name="T1" fmla="*/ 3587 h 802"/>
                <a:gd name="T2" fmla="*/ 3292 w 573"/>
                <a:gd name="T3" fmla="*/ 3360 h 802"/>
                <a:gd name="T4" fmla="*/ 2812 w 573"/>
                <a:gd name="T5" fmla="*/ 3091 h 802"/>
                <a:gd name="T6" fmla="*/ 2044 w 573"/>
                <a:gd name="T7" fmla="*/ 2023 h 802"/>
                <a:gd name="T8" fmla="*/ 1920 w 573"/>
                <a:gd name="T9" fmla="*/ 974 h 802"/>
                <a:gd name="T10" fmla="*/ 2486 w 573"/>
                <a:gd name="T11" fmla="*/ 1346 h 802"/>
                <a:gd name="T12" fmla="*/ 2756 w 573"/>
                <a:gd name="T13" fmla="*/ 1672 h 802"/>
                <a:gd name="T14" fmla="*/ 3120 w 573"/>
                <a:gd name="T15" fmla="*/ 2546 h 802"/>
                <a:gd name="T16" fmla="*/ 3163 w 573"/>
                <a:gd name="T17" fmla="*/ 2546 h 802"/>
                <a:gd name="T18" fmla="*/ 2799 w 573"/>
                <a:gd name="T19" fmla="*/ 1672 h 802"/>
                <a:gd name="T20" fmla="*/ 2858 w 573"/>
                <a:gd name="T21" fmla="*/ 1564 h 802"/>
                <a:gd name="T22" fmla="*/ 3527 w 573"/>
                <a:gd name="T23" fmla="*/ 2174 h 802"/>
                <a:gd name="T24" fmla="*/ 3532 w 573"/>
                <a:gd name="T25" fmla="*/ 2028 h 802"/>
                <a:gd name="T26" fmla="*/ 3265 w 573"/>
                <a:gd name="T27" fmla="*/ 1672 h 802"/>
                <a:gd name="T28" fmla="*/ 3338 w 573"/>
                <a:gd name="T29" fmla="*/ 1564 h 802"/>
                <a:gd name="T30" fmla="*/ 2864 w 573"/>
                <a:gd name="T31" fmla="*/ 1419 h 802"/>
                <a:gd name="T32" fmla="*/ 2122 w 573"/>
                <a:gd name="T33" fmla="*/ 858 h 802"/>
                <a:gd name="T34" fmla="*/ 1723 w 573"/>
                <a:gd name="T35" fmla="*/ 467 h 802"/>
                <a:gd name="T36" fmla="*/ 102 w 573"/>
                <a:gd name="T37" fmla="*/ 65 h 802"/>
                <a:gd name="T38" fmla="*/ 874 w 573"/>
                <a:gd name="T39" fmla="*/ 227 h 802"/>
                <a:gd name="T40" fmla="*/ 1782 w 573"/>
                <a:gd name="T41" fmla="*/ 1694 h 802"/>
                <a:gd name="T42" fmla="*/ 1753 w 573"/>
                <a:gd name="T43" fmla="*/ 2654 h 802"/>
                <a:gd name="T44" fmla="*/ 1701 w 573"/>
                <a:gd name="T45" fmla="*/ 3528 h 802"/>
                <a:gd name="T46" fmla="*/ 1761 w 573"/>
                <a:gd name="T47" fmla="*/ 3565 h 802"/>
                <a:gd name="T48" fmla="*/ 1809 w 573"/>
                <a:gd name="T49" fmla="*/ 2692 h 802"/>
                <a:gd name="T50" fmla="*/ 1788 w 573"/>
                <a:gd name="T51" fmla="*/ 1753 h 802"/>
                <a:gd name="T52" fmla="*/ 1928 w 573"/>
                <a:gd name="T53" fmla="*/ 2452 h 802"/>
                <a:gd name="T54" fmla="*/ 1949 w 573"/>
                <a:gd name="T55" fmla="*/ 3660 h 802"/>
                <a:gd name="T56" fmla="*/ 1882 w 573"/>
                <a:gd name="T57" fmla="*/ 4474 h 802"/>
                <a:gd name="T58" fmla="*/ 1904 w 573"/>
                <a:gd name="T59" fmla="*/ 4981 h 802"/>
                <a:gd name="T60" fmla="*/ 2478 w 573"/>
                <a:gd name="T61" fmla="*/ 5761 h 802"/>
                <a:gd name="T62" fmla="*/ 2100 w 573"/>
                <a:gd name="T63" fmla="*/ 4960 h 802"/>
                <a:gd name="T64" fmla="*/ 2079 w 573"/>
                <a:gd name="T65" fmla="*/ 4453 h 802"/>
                <a:gd name="T66" fmla="*/ 2152 w 573"/>
                <a:gd name="T67" fmla="*/ 3638 h 802"/>
                <a:gd name="T68" fmla="*/ 2130 w 573"/>
                <a:gd name="T69" fmla="*/ 2430 h 802"/>
                <a:gd name="T70" fmla="*/ 2632 w 573"/>
                <a:gd name="T71" fmla="*/ 2727 h 802"/>
                <a:gd name="T72" fmla="*/ 3039 w 573"/>
                <a:gd name="T73" fmla="*/ 3468 h 802"/>
                <a:gd name="T74" fmla="*/ 3163 w 573"/>
                <a:gd name="T75" fmla="*/ 3978 h 802"/>
                <a:gd name="T76" fmla="*/ 3176 w 573"/>
                <a:gd name="T77" fmla="*/ 4547 h 802"/>
                <a:gd name="T78" fmla="*/ 3476 w 573"/>
                <a:gd name="T79" fmla="*/ 5092 h 802"/>
                <a:gd name="T80" fmla="*/ 3505 w 573"/>
                <a:gd name="T81" fmla="*/ 5084 h 802"/>
                <a:gd name="T82" fmla="*/ 3236 w 573"/>
                <a:gd name="T83" fmla="*/ 4561 h 802"/>
                <a:gd name="T84" fmla="*/ 3219 w 573"/>
                <a:gd name="T85" fmla="*/ 4046 h 802"/>
                <a:gd name="T86" fmla="*/ 3578 w 573"/>
                <a:gd name="T87" fmla="*/ 4531 h 802"/>
                <a:gd name="T88" fmla="*/ 3918 w 573"/>
                <a:gd name="T89" fmla="*/ 5165 h 802"/>
                <a:gd name="T90" fmla="*/ 3621 w 573"/>
                <a:gd name="T91" fmla="*/ 4428 h 802"/>
                <a:gd name="T92" fmla="*/ 3149 w 573"/>
                <a:gd name="T93" fmla="*/ 3789 h 802"/>
                <a:gd name="T94" fmla="*/ 3292 w 573"/>
                <a:gd name="T95" fmla="*/ 3412 h 802"/>
                <a:gd name="T96" fmla="*/ 3780 w 573"/>
                <a:gd name="T97" fmla="*/ 3644 h 802"/>
                <a:gd name="T98" fmla="*/ 4131 w 573"/>
                <a:gd name="T99" fmla="*/ 3935 h 80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73" h="802">
                  <a:moveTo>
                    <a:pt x="560" y="517"/>
                  </a:moveTo>
                  <a:cubicBezTo>
                    <a:pt x="548" y="508"/>
                    <a:pt x="532" y="503"/>
                    <a:pt x="519" y="493"/>
                  </a:cubicBezTo>
                  <a:cubicBezTo>
                    <a:pt x="509" y="486"/>
                    <a:pt x="502" y="477"/>
                    <a:pt x="491" y="471"/>
                  </a:cubicBezTo>
                  <a:cubicBezTo>
                    <a:pt x="479" y="465"/>
                    <a:pt x="467" y="463"/>
                    <a:pt x="453" y="462"/>
                  </a:cubicBezTo>
                  <a:cubicBezTo>
                    <a:pt x="441" y="460"/>
                    <a:pt x="430" y="459"/>
                    <a:pt x="420" y="454"/>
                  </a:cubicBezTo>
                  <a:cubicBezTo>
                    <a:pt x="411" y="442"/>
                    <a:pt x="397" y="437"/>
                    <a:pt x="387" y="425"/>
                  </a:cubicBezTo>
                  <a:cubicBezTo>
                    <a:pt x="374" y="409"/>
                    <a:pt x="373" y="380"/>
                    <a:pt x="368" y="361"/>
                  </a:cubicBezTo>
                  <a:cubicBezTo>
                    <a:pt x="355" y="313"/>
                    <a:pt x="319" y="300"/>
                    <a:pt x="281" y="278"/>
                  </a:cubicBezTo>
                  <a:cubicBezTo>
                    <a:pt x="279" y="267"/>
                    <a:pt x="277" y="257"/>
                    <a:pt x="275" y="246"/>
                  </a:cubicBezTo>
                  <a:cubicBezTo>
                    <a:pt x="269" y="209"/>
                    <a:pt x="270" y="170"/>
                    <a:pt x="264" y="134"/>
                  </a:cubicBezTo>
                  <a:cubicBezTo>
                    <a:pt x="273" y="134"/>
                    <a:pt x="283" y="135"/>
                    <a:pt x="291" y="138"/>
                  </a:cubicBezTo>
                  <a:cubicBezTo>
                    <a:pt x="313" y="147"/>
                    <a:pt x="325" y="170"/>
                    <a:pt x="342" y="185"/>
                  </a:cubicBezTo>
                  <a:cubicBezTo>
                    <a:pt x="351" y="193"/>
                    <a:pt x="362" y="200"/>
                    <a:pt x="373" y="206"/>
                  </a:cubicBezTo>
                  <a:cubicBezTo>
                    <a:pt x="376" y="214"/>
                    <a:pt x="378" y="223"/>
                    <a:pt x="379" y="230"/>
                  </a:cubicBezTo>
                  <a:cubicBezTo>
                    <a:pt x="382" y="256"/>
                    <a:pt x="370" y="281"/>
                    <a:pt x="387" y="305"/>
                  </a:cubicBezTo>
                  <a:cubicBezTo>
                    <a:pt x="399" y="324"/>
                    <a:pt x="422" y="328"/>
                    <a:pt x="429" y="350"/>
                  </a:cubicBezTo>
                  <a:cubicBezTo>
                    <a:pt x="435" y="367"/>
                    <a:pt x="434" y="396"/>
                    <a:pt x="452" y="404"/>
                  </a:cubicBezTo>
                  <a:cubicBezTo>
                    <a:pt x="434" y="396"/>
                    <a:pt x="441" y="366"/>
                    <a:pt x="435" y="350"/>
                  </a:cubicBezTo>
                  <a:cubicBezTo>
                    <a:pt x="427" y="328"/>
                    <a:pt x="405" y="323"/>
                    <a:pt x="392" y="305"/>
                  </a:cubicBezTo>
                  <a:cubicBezTo>
                    <a:pt x="376" y="281"/>
                    <a:pt x="388" y="256"/>
                    <a:pt x="385" y="230"/>
                  </a:cubicBezTo>
                  <a:cubicBezTo>
                    <a:pt x="384" y="224"/>
                    <a:pt x="383" y="216"/>
                    <a:pt x="380" y="209"/>
                  </a:cubicBezTo>
                  <a:cubicBezTo>
                    <a:pt x="384" y="211"/>
                    <a:pt x="389" y="213"/>
                    <a:pt x="393" y="215"/>
                  </a:cubicBezTo>
                  <a:cubicBezTo>
                    <a:pt x="409" y="222"/>
                    <a:pt x="423" y="233"/>
                    <a:pt x="436" y="244"/>
                  </a:cubicBezTo>
                  <a:cubicBezTo>
                    <a:pt x="456" y="259"/>
                    <a:pt x="471" y="280"/>
                    <a:pt x="485" y="299"/>
                  </a:cubicBezTo>
                  <a:cubicBezTo>
                    <a:pt x="492" y="309"/>
                    <a:pt x="507" y="326"/>
                    <a:pt x="505" y="336"/>
                  </a:cubicBezTo>
                  <a:cubicBezTo>
                    <a:pt x="521" y="324"/>
                    <a:pt x="493" y="289"/>
                    <a:pt x="486" y="279"/>
                  </a:cubicBezTo>
                  <a:cubicBezTo>
                    <a:pt x="474" y="263"/>
                    <a:pt x="462" y="246"/>
                    <a:pt x="447" y="232"/>
                  </a:cubicBezTo>
                  <a:cubicBezTo>
                    <a:pt x="448" y="231"/>
                    <a:pt x="449" y="231"/>
                    <a:pt x="449" y="230"/>
                  </a:cubicBezTo>
                  <a:cubicBezTo>
                    <a:pt x="463" y="229"/>
                    <a:pt x="466" y="233"/>
                    <a:pt x="475" y="241"/>
                  </a:cubicBezTo>
                  <a:cubicBezTo>
                    <a:pt x="476" y="231"/>
                    <a:pt x="467" y="220"/>
                    <a:pt x="459" y="215"/>
                  </a:cubicBezTo>
                  <a:cubicBezTo>
                    <a:pt x="448" y="210"/>
                    <a:pt x="438" y="215"/>
                    <a:pt x="427" y="215"/>
                  </a:cubicBezTo>
                  <a:cubicBezTo>
                    <a:pt x="417" y="208"/>
                    <a:pt x="406" y="201"/>
                    <a:pt x="394" y="195"/>
                  </a:cubicBezTo>
                  <a:cubicBezTo>
                    <a:pt x="376" y="188"/>
                    <a:pt x="357" y="178"/>
                    <a:pt x="343" y="165"/>
                  </a:cubicBezTo>
                  <a:cubicBezTo>
                    <a:pt x="326" y="150"/>
                    <a:pt x="314" y="127"/>
                    <a:pt x="292" y="118"/>
                  </a:cubicBezTo>
                  <a:cubicBezTo>
                    <a:pt x="282" y="114"/>
                    <a:pt x="271" y="114"/>
                    <a:pt x="260" y="113"/>
                  </a:cubicBezTo>
                  <a:cubicBezTo>
                    <a:pt x="255" y="96"/>
                    <a:pt x="248" y="79"/>
                    <a:pt x="237" y="64"/>
                  </a:cubicBezTo>
                  <a:cubicBezTo>
                    <a:pt x="216" y="37"/>
                    <a:pt x="184" y="10"/>
                    <a:pt x="152" y="6"/>
                  </a:cubicBezTo>
                  <a:cubicBezTo>
                    <a:pt x="102" y="0"/>
                    <a:pt x="45" y="37"/>
                    <a:pt x="14" y="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1" y="66"/>
                    <a:pt x="83" y="30"/>
                    <a:pt x="120" y="31"/>
                  </a:cubicBezTo>
                  <a:cubicBezTo>
                    <a:pt x="152" y="33"/>
                    <a:pt x="182" y="42"/>
                    <a:pt x="203" y="69"/>
                  </a:cubicBezTo>
                  <a:cubicBezTo>
                    <a:pt x="239" y="117"/>
                    <a:pt x="238" y="176"/>
                    <a:pt x="245" y="233"/>
                  </a:cubicBezTo>
                  <a:cubicBezTo>
                    <a:pt x="227" y="236"/>
                    <a:pt x="226" y="280"/>
                    <a:pt x="227" y="291"/>
                  </a:cubicBezTo>
                  <a:cubicBezTo>
                    <a:pt x="230" y="316"/>
                    <a:pt x="241" y="340"/>
                    <a:pt x="241" y="365"/>
                  </a:cubicBezTo>
                  <a:cubicBezTo>
                    <a:pt x="241" y="392"/>
                    <a:pt x="229" y="416"/>
                    <a:pt x="237" y="443"/>
                  </a:cubicBezTo>
                  <a:cubicBezTo>
                    <a:pt x="242" y="459"/>
                    <a:pt x="243" y="470"/>
                    <a:pt x="234" y="485"/>
                  </a:cubicBezTo>
                  <a:cubicBezTo>
                    <a:pt x="224" y="501"/>
                    <a:pt x="211" y="502"/>
                    <a:pt x="194" y="506"/>
                  </a:cubicBezTo>
                  <a:cubicBezTo>
                    <a:pt x="211" y="502"/>
                    <a:pt x="232" y="506"/>
                    <a:pt x="242" y="490"/>
                  </a:cubicBezTo>
                  <a:cubicBezTo>
                    <a:pt x="251" y="475"/>
                    <a:pt x="250" y="464"/>
                    <a:pt x="245" y="448"/>
                  </a:cubicBezTo>
                  <a:cubicBezTo>
                    <a:pt x="237" y="421"/>
                    <a:pt x="249" y="397"/>
                    <a:pt x="249" y="370"/>
                  </a:cubicBezTo>
                  <a:cubicBezTo>
                    <a:pt x="249" y="345"/>
                    <a:pt x="238" y="321"/>
                    <a:pt x="235" y="296"/>
                  </a:cubicBezTo>
                  <a:cubicBezTo>
                    <a:pt x="234" y="287"/>
                    <a:pt x="235" y="253"/>
                    <a:pt x="246" y="241"/>
                  </a:cubicBezTo>
                  <a:cubicBezTo>
                    <a:pt x="247" y="244"/>
                    <a:pt x="247" y="246"/>
                    <a:pt x="248" y="249"/>
                  </a:cubicBezTo>
                  <a:cubicBezTo>
                    <a:pt x="252" y="278"/>
                    <a:pt x="261" y="307"/>
                    <a:pt x="265" y="337"/>
                  </a:cubicBezTo>
                  <a:cubicBezTo>
                    <a:pt x="270" y="372"/>
                    <a:pt x="272" y="403"/>
                    <a:pt x="268" y="439"/>
                  </a:cubicBezTo>
                  <a:cubicBezTo>
                    <a:pt x="266" y="461"/>
                    <a:pt x="265" y="482"/>
                    <a:pt x="268" y="503"/>
                  </a:cubicBezTo>
                  <a:cubicBezTo>
                    <a:pt x="271" y="521"/>
                    <a:pt x="276" y="541"/>
                    <a:pt x="272" y="560"/>
                  </a:cubicBezTo>
                  <a:cubicBezTo>
                    <a:pt x="268" y="578"/>
                    <a:pt x="259" y="596"/>
                    <a:pt x="259" y="615"/>
                  </a:cubicBezTo>
                  <a:cubicBezTo>
                    <a:pt x="259" y="627"/>
                    <a:pt x="265" y="638"/>
                    <a:pt x="264" y="650"/>
                  </a:cubicBezTo>
                  <a:cubicBezTo>
                    <a:pt x="264" y="661"/>
                    <a:pt x="262" y="673"/>
                    <a:pt x="262" y="685"/>
                  </a:cubicBezTo>
                  <a:cubicBezTo>
                    <a:pt x="261" y="714"/>
                    <a:pt x="261" y="743"/>
                    <a:pt x="276" y="768"/>
                  </a:cubicBezTo>
                  <a:cubicBezTo>
                    <a:pt x="290" y="791"/>
                    <a:pt x="316" y="802"/>
                    <a:pt x="341" y="792"/>
                  </a:cubicBezTo>
                  <a:cubicBezTo>
                    <a:pt x="330" y="797"/>
                    <a:pt x="303" y="771"/>
                    <a:pt x="296" y="762"/>
                  </a:cubicBezTo>
                  <a:cubicBezTo>
                    <a:pt x="278" y="739"/>
                    <a:pt x="288" y="711"/>
                    <a:pt x="289" y="682"/>
                  </a:cubicBezTo>
                  <a:cubicBezTo>
                    <a:pt x="289" y="671"/>
                    <a:pt x="291" y="658"/>
                    <a:pt x="292" y="647"/>
                  </a:cubicBezTo>
                  <a:cubicBezTo>
                    <a:pt x="292" y="635"/>
                    <a:pt x="286" y="624"/>
                    <a:pt x="286" y="612"/>
                  </a:cubicBezTo>
                  <a:cubicBezTo>
                    <a:pt x="286" y="593"/>
                    <a:pt x="295" y="575"/>
                    <a:pt x="299" y="557"/>
                  </a:cubicBezTo>
                  <a:cubicBezTo>
                    <a:pt x="303" y="539"/>
                    <a:pt x="299" y="519"/>
                    <a:pt x="296" y="500"/>
                  </a:cubicBezTo>
                  <a:cubicBezTo>
                    <a:pt x="292" y="479"/>
                    <a:pt x="294" y="458"/>
                    <a:pt x="296" y="436"/>
                  </a:cubicBezTo>
                  <a:cubicBezTo>
                    <a:pt x="299" y="400"/>
                    <a:pt x="298" y="369"/>
                    <a:pt x="293" y="334"/>
                  </a:cubicBezTo>
                  <a:cubicBezTo>
                    <a:pt x="291" y="322"/>
                    <a:pt x="289" y="310"/>
                    <a:pt x="286" y="298"/>
                  </a:cubicBezTo>
                  <a:cubicBezTo>
                    <a:pt x="319" y="317"/>
                    <a:pt x="350" y="332"/>
                    <a:pt x="362" y="375"/>
                  </a:cubicBezTo>
                  <a:cubicBezTo>
                    <a:pt x="367" y="395"/>
                    <a:pt x="367" y="423"/>
                    <a:pt x="381" y="439"/>
                  </a:cubicBezTo>
                  <a:cubicBezTo>
                    <a:pt x="393" y="454"/>
                    <a:pt x="411" y="458"/>
                    <a:pt x="418" y="477"/>
                  </a:cubicBezTo>
                  <a:cubicBezTo>
                    <a:pt x="425" y="496"/>
                    <a:pt x="419" y="517"/>
                    <a:pt x="427" y="535"/>
                  </a:cubicBezTo>
                  <a:cubicBezTo>
                    <a:pt x="429" y="540"/>
                    <a:pt x="431" y="544"/>
                    <a:pt x="435" y="547"/>
                  </a:cubicBezTo>
                  <a:cubicBezTo>
                    <a:pt x="436" y="563"/>
                    <a:pt x="432" y="579"/>
                    <a:pt x="431" y="593"/>
                  </a:cubicBezTo>
                  <a:cubicBezTo>
                    <a:pt x="430" y="604"/>
                    <a:pt x="432" y="616"/>
                    <a:pt x="437" y="625"/>
                  </a:cubicBezTo>
                  <a:cubicBezTo>
                    <a:pt x="443" y="636"/>
                    <a:pt x="455" y="641"/>
                    <a:pt x="463" y="650"/>
                  </a:cubicBezTo>
                  <a:cubicBezTo>
                    <a:pt x="480" y="666"/>
                    <a:pt x="481" y="679"/>
                    <a:pt x="478" y="700"/>
                  </a:cubicBezTo>
                  <a:cubicBezTo>
                    <a:pt x="477" y="710"/>
                    <a:pt x="477" y="730"/>
                    <a:pt x="485" y="735"/>
                  </a:cubicBezTo>
                  <a:cubicBezTo>
                    <a:pt x="477" y="730"/>
                    <a:pt x="481" y="710"/>
                    <a:pt x="482" y="699"/>
                  </a:cubicBezTo>
                  <a:cubicBezTo>
                    <a:pt x="484" y="678"/>
                    <a:pt x="487" y="668"/>
                    <a:pt x="471" y="652"/>
                  </a:cubicBezTo>
                  <a:cubicBezTo>
                    <a:pt x="462" y="643"/>
                    <a:pt x="451" y="638"/>
                    <a:pt x="445" y="627"/>
                  </a:cubicBezTo>
                  <a:cubicBezTo>
                    <a:pt x="440" y="618"/>
                    <a:pt x="438" y="606"/>
                    <a:pt x="439" y="595"/>
                  </a:cubicBezTo>
                  <a:cubicBezTo>
                    <a:pt x="440" y="583"/>
                    <a:pt x="443" y="569"/>
                    <a:pt x="443" y="556"/>
                  </a:cubicBezTo>
                  <a:cubicBezTo>
                    <a:pt x="450" y="562"/>
                    <a:pt x="459" y="568"/>
                    <a:pt x="466" y="575"/>
                  </a:cubicBezTo>
                  <a:cubicBezTo>
                    <a:pt x="481" y="588"/>
                    <a:pt x="482" y="607"/>
                    <a:pt x="492" y="623"/>
                  </a:cubicBezTo>
                  <a:cubicBezTo>
                    <a:pt x="500" y="638"/>
                    <a:pt x="511" y="643"/>
                    <a:pt x="523" y="652"/>
                  </a:cubicBezTo>
                  <a:cubicBezTo>
                    <a:pt x="549" y="671"/>
                    <a:pt x="559" y="695"/>
                    <a:pt x="539" y="710"/>
                  </a:cubicBezTo>
                  <a:cubicBezTo>
                    <a:pt x="570" y="691"/>
                    <a:pt x="552" y="661"/>
                    <a:pt x="527" y="642"/>
                  </a:cubicBezTo>
                  <a:cubicBezTo>
                    <a:pt x="514" y="633"/>
                    <a:pt x="507" y="624"/>
                    <a:pt x="498" y="609"/>
                  </a:cubicBezTo>
                  <a:cubicBezTo>
                    <a:pt x="489" y="592"/>
                    <a:pt x="487" y="574"/>
                    <a:pt x="473" y="561"/>
                  </a:cubicBezTo>
                  <a:cubicBezTo>
                    <a:pt x="459" y="548"/>
                    <a:pt x="440" y="538"/>
                    <a:pt x="433" y="521"/>
                  </a:cubicBezTo>
                  <a:cubicBezTo>
                    <a:pt x="426" y="503"/>
                    <a:pt x="431" y="482"/>
                    <a:pt x="425" y="464"/>
                  </a:cubicBezTo>
                  <a:cubicBezTo>
                    <a:pt x="434" y="467"/>
                    <a:pt x="443" y="468"/>
                    <a:pt x="453" y="469"/>
                  </a:cubicBezTo>
                  <a:cubicBezTo>
                    <a:pt x="467" y="470"/>
                    <a:pt x="479" y="472"/>
                    <a:pt x="491" y="479"/>
                  </a:cubicBezTo>
                  <a:cubicBezTo>
                    <a:pt x="502" y="484"/>
                    <a:pt x="510" y="494"/>
                    <a:pt x="520" y="501"/>
                  </a:cubicBezTo>
                  <a:cubicBezTo>
                    <a:pt x="532" y="510"/>
                    <a:pt x="549" y="515"/>
                    <a:pt x="560" y="525"/>
                  </a:cubicBezTo>
                  <a:cubicBezTo>
                    <a:pt x="566" y="530"/>
                    <a:pt x="565" y="532"/>
                    <a:pt x="568" y="541"/>
                  </a:cubicBezTo>
                  <a:cubicBezTo>
                    <a:pt x="573" y="536"/>
                    <a:pt x="566" y="522"/>
                    <a:pt x="560" y="517"/>
                  </a:cubicBezTo>
                  <a:close/>
                </a:path>
              </a:pathLst>
            </a:custGeom>
            <a:solidFill>
              <a:srgbClr val="E67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82" name="Freeform 77"/>
            <p:cNvSpPr>
              <a:spLocks/>
            </p:cNvSpPr>
            <p:nvPr/>
          </p:nvSpPr>
          <p:spPr bwMode="auto">
            <a:xfrm>
              <a:off x="2780" y="1530"/>
              <a:ext cx="486" cy="294"/>
            </a:xfrm>
            <a:custGeom>
              <a:avLst/>
              <a:gdLst>
                <a:gd name="T0" fmla="*/ 0 w 180"/>
                <a:gd name="T1" fmla="*/ 159 h 109"/>
                <a:gd name="T2" fmla="*/ 167 w 180"/>
                <a:gd name="T3" fmla="*/ 275 h 109"/>
                <a:gd name="T4" fmla="*/ 999 w 180"/>
                <a:gd name="T5" fmla="*/ 655 h 109"/>
                <a:gd name="T6" fmla="*/ 1312 w 180"/>
                <a:gd name="T7" fmla="*/ 793 h 109"/>
                <a:gd name="T8" fmla="*/ 788 w 180"/>
                <a:gd name="T9" fmla="*/ 167 h 109"/>
                <a:gd name="T10" fmla="*/ 0 w 180"/>
                <a:gd name="T11" fmla="*/ 159 h 10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0" h="109">
                  <a:moveTo>
                    <a:pt x="0" y="22"/>
                  </a:move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100" y="22"/>
                    <a:pt x="137" y="90"/>
                  </a:cubicBezTo>
                  <a:cubicBezTo>
                    <a:pt x="137" y="90"/>
                    <a:pt x="164" y="98"/>
                    <a:pt x="180" y="109"/>
                  </a:cubicBezTo>
                  <a:cubicBezTo>
                    <a:pt x="180" y="109"/>
                    <a:pt x="155" y="46"/>
                    <a:pt x="108" y="23"/>
                  </a:cubicBezTo>
                  <a:cubicBezTo>
                    <a:pt x="60" y="0"/>
                    <a:pt x="31" y="17"/>
                    <a:pt x="0" y="22"/>
                  </a:cubicBezTo>
                  <a:close/>
                </a:path>
              </a:pathLst>
            </a:custGeom>
            <a:solidFill>
              <a:srgbClr val="EB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83" name="Freeform 78"/>
            <p:cNvSpPr>
              <a:spLocks/>
            </p:cNvSpPr>
            <p:nvPr/>
          </p:nvSpPr>
          <p:spPr bwMode="auto">
            <a:xfrm>
              <a:off x="2573" y="1544"/>
              <a:ext cx="1545" cy="2163"/>
            </a:xfrm>
            <a:custGeom>
              <a:avLst/>
              <a:gdLst>
                <a:gd name="T0" fmla="*/ 874 w 573"/>
                <a:gd name="T1" fmla="*/ 227 h 802"/>
                <a:gd name="T2" fmla="*/ 1782 w 573"/>
                <a:gd name="T3" fmla="*/ 1694 h 802"/>
                <a:gd name="T4" fmla="*/ 1753 w 573"/>
                <a:gd name="T5" fmla="*/ 2654 h 802"/>
                <a:gd name="T6" fmla="*/ 1701 w 573"/>
                <a:gd name="T7" fmla="*/ 3528 h 802"/>
                <a:gd name="T8" fmla="*/ 1761 w 573"/>
                <a:gd name="T9" fmla="*/ 3565 h 802"/>
                <a:gd name="T10" fmla="*/ 1809 w 573"/>
                <a:gd name="T11" fmla="*/ 2692 h 802"/>
                <a:gd name="T12" fmla="*/ 1788 w 573"/>
                <a:gd name="T13" fmla="*/ 1753 h 802"/>
                <a:gd name="T14" fmla="*/ 1928 w 573"/>
                <a:gd name="T15" fmla="*/ 2452 h 802"/>
                <a:gd name="T16" fmla="*/ 1949 w 573"/>
                <a:gd name="T17" fmla="*/ 3660 h 802"/>
                <a:gd name="T18" fmla="*/ 1882 w 573"/>
                <a:gd name="T19" fmla="*/ 4474 h 802"/>
                <a:gd name="T20" fmla="*/ 1904 w 573"/>
                <a:gd name="T21" fmla="*/ 4981 h 802"/>
                <a:gd name="T22" fmla="*/ 2478 w 573"/>
                <a:gd name="T23" fmla="*/ 5761 h 802"/>
                <a:gd name="T24" fmla="*/ 2100 w 573"/>
                <a:gd name="T25" fmla="*/ 4960 h 802"/>
                <a:gd name="T26" fmla="*/ 2079 w 573"/>
                <a:gd name="T27" fmla="*/ 4453 h 802"/>
                <a:gd name="T28" fmla="*/ 2152 w 573"/>
                <a:gd name="T29" fmla="*/ 3638 h 802"/>
                <a:gd name="T30" fmla="*/ 2130 w 573"/>
                <a:gd name="T31" fmla="*/ 2430 h 802"/>
                <a:gd name="T32" fmla="*/ 2632 w 573"/>
                <a:gd name="T33" fmla="*/ 2727 h 802"/>
                <a:gd name="T34" fmla="*/ 3039 w 573"/>
                <a:gd name="T35" fmla="*/ 3468 h 802"/>
                <a:gd name="T36" fmla="*/ 3163 w 573"/>
                <a:gd name="T37" fmla="*/ 3978 h 802"/>
                <a:gd name="T38" fmla="*/ 3176 w 573"/>
                <a:gd name="T39" fmla="*/ 4547 h 802"/>
                <a:gd name="T40" fmla="*/ 3476 w 573"/>
                <a:gd name="T41" fmla="*/ 5092 h 802"/>
                <a:gd name="T42" fmla="*/ 3505 w 573"/>
                <a:gd name="T43" fmla="*/ 5084 h 802"/>
                <a:gd name="T44" fmla="*/ 3236 w 573"/>
                <a:gd name="T45" fmla="*/ 4561 h 802"/>
                <a:gd name="T46" fmla="*/ 3219 w 573"/>
                <a:gd name="T47" fmla="*/ 4046 h 802"/>
                <a:gd name="T48" fmla="*/ 3578 w 573"/>
                <a:gd name="T49" fmla="*/ 4531 h 802"/>
                <a:gd name="T50" fmla="*/ 3918 w 573"/>
                <a:gd name="T51" fmla="*/ 5165 h 802"/>
                <a:gd name="T52" fmla="*/ 3621 w 573"/>
                <a:gd name="T53" fmla="*/ 4428 h 802"/>
                <a:gd name="T54" fmla="*/ 3149 w 573"/>
                <a:gd name="T55" fmla="*/ 3789 h 802"/>
                <a:gd name="T56" fmla="*/ 3292 w 573"/>
                <a:gd name="T57" fmla="*/ 3412 h 802"/>
                <a:gd name="T58" fmla="*/ 3780 w 573"/>
                <a:gd name="T59" fmla="*/ 3644 h 802"/>
                <a:gd name="T60" fmla="*/ 4131 w 573"/>
                <a:gd name="T61" fmla="*/ 3935 h 802"/>
                <a:gd name="T62" fmla="*/ 3772 w 573"/>
                <a:gd name="T63" fmla="*/ 3587 h 802"/>
                <a:gd name="T64" fmla="*/ 3292 w 573"/>
                <a:gd name="T65" fmla="*/ 3360 h 802"/>
                <a:gd name="T66" fmla="*/ 2812 w 573"/>
                <a:gd name="T67" fmla="*/ 3091 h 802"/>
                <a:gd name="T68" fmla="*/ 2044 w 573"/>
                <a:gd name="T69" fmla="*/ 2023 h 802"/>
                <a:gd name="T70" fmla="*/ 1920 w 573"/>
                <a:gd name="T71" fmla="*/ 974 h 802"/>
                <a:gd name="T72" fmla="*/ 2486 w 573"/>
                <a:gd name="T73" fmla="*/ 1346 h 802"/>
                <a:gd name="T74" fmla="*/ 2756 w 573"/>
                <a:gd name="T75" fmla="*/ 1672 h 802"/>
                <a:gd name="T76" fmla="*/ 3120 w 573"/>
                <a:gd name="T77" fmla="*/ 2546 h 802"/>
                <a:gd name="T78" fmla="*/ 3163 w 573"/>
                <a:gd name="T79" fmla="*/ 2546 h 802"/>
                <a:gd name="T80" fmla="*/ 2799 w 573"/>
                <a:gd name="T81" fmla="*/ 1672 h 802"/>
                <a:gd name="T82" fmla="*/ 2858 w 573"/>
                <a:gd name="T83" fmla="*/ 1564 h 802"/>
                <a:gd name="T84" fmla="*/ 3527 w 573"/>
                <a:gd name="T85" fmla="*/ 2174 h 802"/>
                <a:gd name="T86" fmla="*/ 3532 w 573"/>
                <a:gd name="T87" fmla="*/ 2028 h 802"/>
                <a:gd name="T88" fmla="*/ 3265 w 573"/>
                <a:gd name="T89" fmla="*/ 1672 h 802"/>
                <a:gd name="T90" fmla="*/ 3338 w 573"/>
                <a:gd name="T91" fmla="*/ 1564 h 802"/>
                <a:gd name="T92" fmla="*/ 2864 w 573"/>
                <a:gd name="T93" fmla="*/ 1419 h 802"/>
                <a:gd name="T94" fmla="*/ 2122 w 573"/>
                <a:gd name="T95" fmla="*/ 858 h 802"/>
                <a:gd name="T96" fmla="*/ 1723 w 573"/>
                <a:gd name="T97" fmla="*/ 467 h 802"/>
                <a:gd name="T98" fmla="*/ 102 w 573"/>
                <a:gd name="T99" fmla="*/ 65 h 80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73" h="802">
                  <a:moveTo>
                    <a:pt x="0" y="38"/>
                  </a:moveTo>
                  <a:cubicBezTo>
                    <a:pt x="31" y="66"/>
                    <a:pt x="83" y="30"/>
                    <a:pt x="120" y="31"/>
                  </a:cubicBezTo>
                  <a:cubicBezTo>
                    <a:pt x="152" y="33"/>
                    <a:pt x="182" y="42"/>
                    <a:pt x="203" y="69"/>
                  </a:cubicBezTo>
                  <a:cubicBezTo>
                    <a:pt x="239" y="117"/>
                    <a:pt x="238" y="176"/>
                    <a:pt x="245" y="233"/>
                  </a:cubicBezTo>
                  <a:cubicBezTo>
                    <a:pt x="227" y="236"/>
                    <a:pt x="226" y="280"/>
                    <a:pt x="227" y="291"/>
                  </a:cubicBezTo>
                  <a:cubicBezTo>
                    <a:pt x="230" y="316"/>
                    <a:pt x="241" y="340"/>
                    <a:pt x="241" y="365"/>
                  </a:cubicBezTo>
                  <a:cubicBezTo>
                    <a:pt x="241" y="392"/>
                    <a:pt x="229" y="416"/>
                    <a:pt x="237" y="443"/>
                  </a:cubicBezTo>
                  <a:cubicBezTo>
                    <a:pt x="242" y="459"/>
                    <a:pt x="243" y="470"/>
                    <a:pt x="234" y="485"/>
                  </a:cubicBezTo>
                  <a:cubicBezTo>
                    <a:pt x="224" y="501"/>
                    <a:pt x="211" y="502"/>
                    <a:pt x="194" y="506"/>
                  </a:cubicBezTo>
                  <a:cubicBezTo>
                    <a:pt x="211" y="502"/>
                    <a:pt x="232" y="506"/>
                    <a:pt x="242" y="490"/>
                  </a:cubicBezTo>
                  <a:cubicBezTo>
                    <a:pt x="251" y="475"/>
                    <a:pt x="250" y="464"/>
                    <a:pt x="245" y="448"/>
                  </a:cubicBezTo>
                  <a:cubicBezTo>
                    <a:pt x="237" y="421"/>
                    <a:pt x="249" y="397"/>
                    <a:pt x="249" y="370"/>
                  </a:cubicBezTo>
                  <a:cubicBezTo>
                    <a:pt x="249" y="345"/>
                    <a:pt x="238" y="321"/>
                    <a:pt x="235" y="296"/>
                  </a:cubicBezTo>
                  <a:cubicBezTo>
                    <a:pt x="234" y="287"/>
                    <a:pt x="235" y="253"/>
                    <a:pt x="246" y="241"/>
                  </a:cubicBezTo>
                  <a:cubicBezTo>
                    <a:pt x="247" y="244"/>
                    <a:pt x="247" y="246"/>
                    <a:pt x="248" y="249"/>
                  </a:cubicBezTo>
                  <a:cubicBezTo>
                    <a:pt x="252" y="278"/>
                    <a:pt x="261" y="307"/>
                    <a:pt x="265" y="337"/>
                  </a:cubicBezTo>
                  <a:cubicBezTo>
                    <a:pt x="270" y="372"/>
                    <a:pt x="272" y="403"/>
                    <a:pt x="268" y="439"/>
                  </a:cubicBezTo>
                  <a:cubicBezTo>
                    <a:pt x="266" y="461"/>
                    <a:pt x="265" y="482"/>
                    <a:pt x="268" y="503"/>
                  </a:cubicBezTo>
                  <a:cubicBezTo>
                    <a:pt x="271" y="521"/>
                    <a:pt x="276" y="541"/>
                    <a:pt x="272" y="560"/>
                  </a:cubicBezTo>
                  <a:cubicBezTo>
                    <a:pt x="268" y="578"/>
                    <a:pt x="259" y="596"/>
                    <a:pt x="259" y="615"/>
                  </a:cubicBezTo>
                  <a:cubicBezTo>
                    <a:pt x="259" y="627"/>
                    <a:pt x="265" y="638"/>
                    <a:pt x="264" y="650"/>
                  </a:cubicBezTo>
                  <a:cubicBezTo>
                    <a:pt x="264" y="661"/>
                    <a:pt x="262" y="673"/>
                    <a:pt x="262" y="685"/>
                  </a:cubicBezTo>
                  <a:cubicBezTo>
                    <a:pt x="261" y="714"/>
                    <a:pt x="261" y="743"/>
                    <a:pt x="276" y="768"/>
                  </a:cubicBezTo>
                  <a:cubicBezTo>
                    <a:pt x="290" y="791"/>
                    <a:pt x="316" y="802"/>
                    <a:pt x="341" y="792"/>
                  </a:cubicBezTo>
                  <a:cubicBezTo>
                    <a:pt x="330" y="797"/>
                    <a:pt x="303" y="771"/>
                    <a:pt x="296" y="762"/>
                  </a:cubicBezTo>
                  <a:cubicBezTo>
                    <a:pt x="278" y="739"/>
                    <a:pt x="288" y="711"/>
                    <a:pt x="289" y="682"/>
                  </a:cubicBezTo>
                  <a:cubicBezTo>
                    <a:pt x="289" y="671"/>
                    <a:pt x="291" y="658"/>
                    <a:pt x="292" y="647"/>
                  </a:cubicBezTo>
                  <a:cubicBezTo>
                    <a:pt x="292" y="635"/>
                    <a:pt x="286" y="624"/>
                    <a:pt x="286" y="612"/>
                  </a:cubicBezTo>
                  <a:cubicBezTo>
                    <a:pt x="286" y="593"/>
                    <a:pt x="295" y="575"/>
                    <a:pt x="299" y="557"/>
                  </a:cubicBezTo>
                  <a:cubicBezTo>
                    <a:pt x="303" y="539"/>
                    <a:pt x="299" y="519"/>
                    <a:pt x="296" y="500"/>
                  </a:cubicBezTo>
                  <a:cubicBezTo>
                    <a:pt x="292" y="479"/>
                    <a:pt x="294" y="458"/>
                    <a:pt x="296" y="436"/>
                  </a:cubicBezTo>
                  <a:cubicBezTo>
                    <a:pt x="299" y="400"/>
                    <a:pt x="298" y="369"/>
                    <a:pt x="293" y="334"/>
                  </a:cubicBezTo>
                  <a:cubicBezTo>
                    <a:pt x="291" y="322"/>
                    <a:pt x="289" y="310"/>
                    <a:pt x="286" y="298"/>
                  </a:cubicBezTo>
                  <a:cubicBezTo>
                    <a:pt x="319" y="317"/>
                    <a:pt x="350" y="332"/>
                    <a:pt x="362" y="375"/>
                  </a:cubicBezTo>
                  <a:cubicBezTo>
                    <a:pt x="367" y="395"/>
                    <a:pt x="367" y="423"/>
                    <a:pt x="381" y="439"/>
                  </a:cubicBezTo>
                  <a:cubicBezTo>
                    <a:pt x="393" y="454"/>
                    <a:pt x="411" y="458"/>
                    <a:pt x="418" y="477"/>
                  </a:cubicBezTo>
                  <a:cubicBezTo>
                    <a:pt x="425" y="496"/>
                    <a:pt x="419" y="517"/>
                    <a:pt x="427" y="535"/>
                  </a:cubicBezTo>
                  <a:cubicBezTo>
                    <a:pt x="429" y="540"/>
                    <a:pt x="431" y="544"/>
                    <a:pt x="435" y="547"/>
                  </a:cubicBezTo>
                  <a:cubicBezTo>
                    <a:pt x="436" y="563"/>
                    <a:pt x="432" y="579"/>
                    <a:pt x="431" y="593"/>
                  </a:cubicBezTo>
                  <a:cubicBezTo>
                    <a:pt x="430" y="604"/>
                    <a:pt x="432" y="616"/>
                    <a:pt x="437" y="625"/>
                  </a:cubicBezTo>
                  <a:cubicBezTo>
                    <a:pt x="443" y="636"/>
                    <a:pt x="455" y="641"/>
                    <a:pt x="463" y="650"/>
                  </a:cubicBezTo>
                  <a:cubicBezTo>
                    <a:pt x="480" y="666"/>
                    <a:pt x="481" y="679"/>
                    <a:pt x="478" y="700"/>
                  </a:cubicBezTo>
                  <a:cubicBezTo>
                    <a:pt x="477" y="710"/>
                    <a:pt x="477" y="730"/>
                    <a:pt x="485" y="735"/>
                  </a:cubicBezTo>
                  <a:cubicBezTo>
                    <a:pt x="477" y="730"/>
                    <a:pt x="481" y="710"/>
                    <a:pt x="482" y="699"/>
                  </a:cubicBezTo>
                  <a:cubicBezTo>
                    <a:pt x="484" y="678"/>
                    <a:pt x="487" y="668"/>
                    <a:pt x="471" y="652"/>
                  </a:cubicBezTo>
                  <a:cubicBezTo>
                    <a:pt x="462" y="643"/>
                    <a:pt x="451" y="638"/>
                    <a:pt x="445" y="627"/>
                  </a:cubicBezTo>
                  <a:cubicBezTo>
                    <a:pt x="440" y="618"/>
                    <a:pt x="438" y="606"/>
                    <a:pt x="439" y="595"/>
                  </a:cubicBezTo>
                  <a:cubicBezTo>
                    <a:pt x="440" y="583"/>
                    <a:pt x="443" y="569"/>
                    <a:pt x="443" y="556"/>
                  </a:cubicBezTo>
                  <a:cubicBezTo>
                    <a:pt x="450" y="562"/>
                    <a:pt x="459" y="568"/>
                    <a:pt x="466" y="575"/>
                  </a:cubicBezTo>
                  <a:cubicBezTo>
                    <a:pt x="481" y="588"/>
                    <a:pt x="482" y="607"/>
                    <a:pt x="492" y="623"/>
                  </a:cubicBezTo>
                  <a:cubicBezTo>
                    <a:pt x="500" y="638"/>
                    <a:pt x="511" y="643"/>
                    <a:pt x="523" y="652"/>
                  </a:cubicBezTo>
                  <a:cubicBezTo>
                    <a:pt x="549" y="671"/>
                    <a:pt x="559" y="695"/>
                    <a:pt x="539" y="710"/>
                  </a:cubicBezTo>
                  <a:cubicBezTo>
                    <a:pt x="570" y="691"/>
                    <a:pt x="552" y="661"/>
                    <a:pt x="527" y="642"/>
                  </a:cubicBezTo>
                  <a:cubicBezTo>
                    <a:pt x="514" y="633"/>
                    <a:pt x="507" y="624"/>
                    <a:pt x="498" y="609"/>
                  </a:cubicBezTo>
                  <a:cubicBezTo>
                    <a:pt x="489" y="592"/>
                    <a:pt x="487" y="574"/>
                    <a:pt x="473" y="561"/>
                  </a:cubicBezTo>
                  <a:cubicBezTo>
                    <a:pt x="459" y="548"/>
                    <a:pt x="440" y="538"/>
                    <a:pt x="433" y="521"/>
                  </a:cubicBezTo>
                  <a:cubicBezTo>
                    <a:pt x="426" y="503"/>
                    <a:pt x="431" y="482"/>
                    <a:pt x="425" y="464"/>
                  </a:cubicBezTo>
                  <a:cubicBezTo>
                    <a:pt x="434" y="467"/>
                    <a:pt x="443" y="468"/>
                    <a:pt x="453" y="469"/>
                  </a:cubicBezTo>
                  <a:cubicBezTo>
                    <a:pt x="467" y="470"/>
                    <a:pt x="479" y="472"/>
                    <a:pt x="491" y="479"/>
                  </a:cubicBezTo>
                  <a:cubicBezTo>
                    <a:pt x="502" y="484"/>
                    <a:pt x="510" y="494"/>
                    <a:pt x="520" y="501"/>
                  </a:cubicBezTo>
                  <a:cubicBezTo>
                    <a:pt x="532" y="510"/>
                    <a:pt x="549" y="515"/>
                    <a:pt x="560" y="525"/>
                  </a:cubicBezTo>
                  <a:cubicBezTo>
                    <a:pt x="566" y="530"/>
                    <a:pt x="565" y="532"/>
                    <a:pt x="568" y="541"/>
                  </a:cubicBezTo>
                  <a:cubicBezTo>
                    <a:pt x="573" y="536"/>
                    <a:pt x="566" y="522"/>
                    <a:pt x="560" y="517"/>
                  </a:cubicBezTo>
                  <a:cubicBezTo>
                    <a:pt x="548" y="508"/>
                    <a:pt x="532" y="503"/>
                    <a:pt x="519" y="493"/>
                  </a:cubicBezTo>
                  <a:cubicBezTo>
                    <a:pt x="509" y="486"/>
                    <a:pt x="502" y="477"/>
                    <a:pt x="491" y="471"/>
                  </a:cubicBezTo>
                  <a:cubicBezTo>
                    <a:pt x="479" y="465"/>
                    <a:pt x="467" y="463"/>
                    <a:pt x="453" y="462"/>
                  </a:cubicBezTo>
                  <a:cubicBezTo>
                    <a:pt x="441" y="460"/>
                    <a:pt x="430" y="459"/>
                    <a:pt x="420" y="454"/>
                  </a:cubicBezTo>
                  <a:cubicBezTo>
                    <a:pt x="411" y="442"/>
                    <a:pt x="397" y="437"/>
                    <a:pt x="387" y="425"/>
                  </a:cubicBezTo>
                  <a:cubicBezTo>
                    <a:pt x="374" y="409"/>
                    <a:pt x="373" y="380"/>
                    <a:pt x="368" y="361"/>
                  </a:cubicBezTo>
                  <a:cubicBezTo>
                    <a:pt x="355" y="313"/>
                    <a:pt x="319" y="300"/>
                    <a:pt x="281" y="278"/>
                  </a:cubicBezTo>
                  <a:cubicBezTo>
                    <a:pt x="279" y="267"/>
                    <a:pt x="277" y="257"/>
                    <a:pt x="275" y="246"/>
                  </a:cubicBezTo>
                  <a:cubicBezTo>
                    <a:pt x="269" y="209"/>
                    <a:pt x="270" y="170"/>
                    <a:pt x="264" y="134"/>
                  </a:cubicBezTo>
                  <a:cubicBezTo>
                    <a:pt x="273" y="134"/>
                    <a:pt x="283" y="135"/>
                    <a:pt x="291" y="138"/>
                  </a:cubicBezTo>
                  <a:cubicBezTo>
                    <a:pt x="313" y="147"/>
                    <a:pt x="325" y="170"/>
                    <a:pt x="342" y="185"/>
                  </a:cubicBezTo>
                  <a:cubicBezTo>
                    <a:pt x="351" y="193"/>
                    <a:pt x="362" y="200"/>
                    <a:pt x="373" y="206"/>
                  </a:cubicBezTo>
                  <a:cubicBezTo>
                    <a:pt x="376" y="214"/>
                    <a:pt x="378" y="223"/>
                    <a:pt x="379" y="230"/>
                  </a:cubicBezTo>
                  <a:cubicBezTo>
                    <a:pt x="382" y="256"/>
                    <a:pt x="370" y="281"/>
                    <a:pt x="387" y="305"/>
                  </a:cubicBezTo>
                  <a:cubicBezTo>
                    <a:pt x="399" y="324"/>
                    <a:pt x="422" y="328"/>
                    <a:pt x="429" y="350"/>
                  </a:cubicBezTo>
                  <a:cubicBezTo>
                    <a:pt x="435" y="367"/>
                    <a:pt x="434" y="396"/>
                    <a:pt x="452" y="404"/>
                  </a:cubicBezTo>
                  <a:cubicBezTo>
                    <a:pt x="434" y="396"/>
                    <a:pt x="441" y="366"/>
                    <a:pt x="435" y="350"/>
                  </a:cubicBezTo>
                  <a:cubicBezTo>
                    <a:pt x="427" y="328"/>
                    <a:pt x="405" y="323"/>
                    <a:pt x="392" y="305"/>
                  </a:cubicBezTo>
                  <a:cubicBezTo>
                    <a:pt x="376" y="281"/>
                    <a:pt x="388" y="256"/>
                    <a:pt x="385" y="230"/>
                  </a:cubicBezTo>
                  <a:cubicBezTo>
                    <a:pt x="384" y="224"/>
                    <a:pt x="383" y="216"/>
                    <a:pt x="380" y="209"/>
                  </a:cubicBezTo>
                  <a:cubicBezTo>
                    <a:pt x="384" y="211"/>
                    <a:pt x="389" y="213"/>
                    <a:pt x="393" y="215"/>
                  </a:cubicBezTo>
                  <a:cubicBezTo>
                    <a:pt x="409" y="222"/>
                    <a:pt x="423" y="233"/>
                    <a:pt x="436" y="244"/>
                  </a:cubicBezTo>
                  <a:cubicBezTo>
                    <a:pt x="456" y="259"/>
                    <a:pt x="471" y="280"/>
                    <a:pt x="485" y="299"/>
                  </a:cubicBezTo>
                  <a:cubicBezTo>
                    <a:pt x="492" y="309"/>
                    <a:pt x="507" y="326"/>
                    <a:pt x="505" y="336"/>
                  </a:cubicBezTo>
                  <a:cubicBezTo>
                    <a:pt x="521" y="324"/>
                    <a:pt x="493" y="289"/>
                    <a:pt x="486" y="279"/>
                  </a:cubicBezTo>
                  <a:cubicBezTo>
                    <a:pt x="474" y="263"/>
                    <a:pt x="462" y="246"/>
                    <a:pt x="447" y="232"/>
                  </a:cubicBezTo>
                  <a:cubicBezTo>
                    <a:pt x="448" y="231"/>
                    <a:pt x="449" y="231"/>
                    <a:pt x="449" y="230"/>
                  </a:cubicBezTo>
                  <a:cubicBezTo>
                    <a:pt x="463" y="229"/>
                    <a:pt x="466" y="233"/>
                    <a:pt x="475" y="241"/>
                  </a:cubicBezTo>
                  <a:cubicBezTo>
                    <a:pt x="476" y="231"/>
                    <a:pt x="467" y="220"/>
                    <a:pt x="459" y="215"/>
                  </a:cubicBezTo>
                  <a:cubicBezTo>
                    <a:pt x="448" y="210"/>
                    <a:pt x="438" y="215"/>
                    <a:pt x="427" y="215"/>
                  </a:cubicBezTo>
                  <a:cubicBezTo>
                    <a:pt x="417" y="208"/>
                    <a:pt x="406" y="201"/>
                    <a:pt x="394" y="195"/>
                  </a:cubicBezTo>
                  <a:cubicBezTo>
                    <a:pt x="376" y="188"/>
                    <a:pt x="357" y="178"/>
                    <a:pt x="343" y="165"/>
                  </a:cubicBezTo>
                  <a:cubicBezTo>
                    <a:pt x="326" y="150"/>
                    <a:pt x="314" y="127"/>
                    <a:pt x="292" y="118"/>
                  </a:cubicBezTo>
                  <a:cubicBezTo>
                    <a:pt x="282" y="114"/>
                    <a:pt x="271" y="114"/>
                    <a:pt x="260" y="113"/>
                  </a:cubicBezTo>
                  <a:cubicBezTo>
                    <a:pt x="255" y="96"/>
                    <a:pt x="248" y="79"/>
                    <a:pt x="237" y="64"/>
                  </a:cubicBezTo>
                  <a:cubicBezTo>
                    <a:pt x="216" y="37"/>
                    <a:pt x="184" y="10"/>
                    <a:pt x="152" y="6"/>
                  </a:cubicBezTo>
                  <a:cubicBezTo>
                    <a:pt x="102" y="0"/>
                    <a:pt x="45" y="37"/>
                    <a:pt x="14" y="9"/>
                  </a:cubicBezTo>
                </a:path>
              </a:pathLst>
            </a:custGeom>
            <a:noFill/>
            <a:ln w="7938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84" name="Freeform 79"/>
            <p:cNvSpPr>
              <a:spLocks/>
            </p:cNvSpPr>
            <p:nvPr/>
          </p:nvSpPr>
          <p:spPr bwMode="auto">
            <a:xfrm>
              <a:off x="2670" y="1547"/>
              <a:ext cx="202" cy="99"/>
            </a:xfrm>
            <a:custGeom>
              <a:avLst/>
              <a:gdLst>
                <a:gd name="T0" fmla="*/ 544 w 75"/>
                <a:gd name="T1" fmla="*/ 257 h 37"/>
                <a:gd name="T2" fmla="*/ 436 w 75"/>
                <a:gd name="T3" fmla="*/ 214 h 37"/>
                <a:gd name="T4" fmla="*/ 283 w 75"/>
                <a:gd name="T5" fmla="*/ 99 h 37"/>
                <a:gd name="T6" fmla="*/ 0 w 75"/>
                <a:gd name="T7" fmla="*/ 0 h 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5" h="37">
                  <a:moveTo>
                    <a:pt x="75" y="36"/>
                  </a:moveTo>
                  <a:cubicBezTo>
                    <a:pt x="70" y="37"/>
                    <a:pt x="65" y="32"/>
                    <a:pt x="60" y="30"/>
                  </a:cubicBezTo>
                  <a:cubicBezTo>
                    <a:pt x="53" y="25"/>
                    <a:pt x="46" y="19"/>
                    <a:pt x="39" y="14"/>
                  </a:cubicBezTo>
                  <a:cubicBezTo>
                    <a:pt x="26" y="6"/>
                    <a:pt x="15" y="2"/>
                    <a:pt x="0" y="0"/>
                  </a:cubicBezTo>
                </a:path>
              </a:pathLst>
            </a:custGeom>
            <a:noFill/>
            <a:ln w="12700" cap="rnd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85" name="Freeform 80"/>
            <p:cNvSpPr>
              <a:spLocks/>
            </p:cNvSpPr>
            <p:nvPr/>
          </p:nvSpPr>
          <p:spPr bwMode="auto">
            <a:xfrm>
              <a:off x="2640" y="1342"/>
              <a:ext cx="1151" cy="647"/>
            </a:xfrm>
            <a:custGeom>
              <a:avLst/>
              <a:gdLst>
                <a:gd name="T0" fmla="*/ 0 w 427"/>
                <a:gd name="T1" fmla="*/ 334 h 240"/>
                <a:gd name="T2" fmla="*/ 1825 w 427"/>
                <a:gd name="T3" fmla="*/ 299 h 240"/>
                <a:gd name="T4" fmla="*/ 2636 w 427"/>
                <a:gd name="T5" fmla="*/ 1650 h 240"/>
                <a:gd name="T6" fmla="*/ 2135 w 427"/>
                <a:gd name="T7" fmla="*/ 1367 h 240"/>
                <a:gd name="T8" fmla="*/ 1890 w 427"/>
                <a:gd name="T9" fmla="*/ 1388 h 240"/>
                <a:gd name="T10" fmla="*/ 1585 w 427"/>
                <a:gd name="T11" fmla="*/ 1235 h 240"/>
                <a:gd name="T12" fmla="*/ 1278 w 427"/>
                <a:gd name="T13" fmla="*/ 1105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7" h="240">
                  <a:moveTo>
                    <a:pt x="0" y="46"/>
                  </a:moveTo>
                  <a:cubicBezTo>
                    <a:pt x="29" y="34"/>
                    <a:pt x="133" y="0"/>
                    <a:pt x="251" y="41"/>
                  </a:cubicBezTo>
                  <a:cubicBezTo>
                    <a:pt x="349" y="76"/>
                    <a:pt x="427" y="240"/>
                    <a:pt x="363" y="227"/>
                  </a:cubicBezTo>
                  <a:cubicBezTo>
                    <a:pt x="299" y="214"/>
                    <a:pt x="307" y="199"/>
                    <a:pt x="294" y="188"/>
                  </a:cubicBezTo>
                  <a:cubicBezTo>
                    <a:pt x="280" y="178"/>
                    <a:pt x="288" y="199"/>
                    <a:pt x="260" y="191"/>
                  </a:cubicBezTo>
                  <a:cubicBezTo>
                    <a:pt x="232" y="183"/>
                    <a:pt x="232" y="178"/>
                    <a:pt x="218" y="170"/>
                  </a:cubicBezTo>
                  <a:cubicBezTo>
                    <a:pt x="205" y="163"/>
                    <a:pt x="189" y="165"/>
                    <a:pt x="176" y="152"/>
                  </a:cubicBezTo>
                </a:path>
              </a:pathLst>
            </a:custGeom>
            <a:noFill/>
            <a:ln w="12700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3077" y="1652"/>
              <a:ext cx="135" cy="129"/>
            </a:xfrm>
            <a:custGeom>
              <a:avLst/>
              <a:gdLst>
                <a:gd name="T0" fmla="*/ 278 w 50"/>
                <a:gd name="T1" fmla="*/ 0 h 48"/>
                <a:gd name="T2" fmla="*/ 321 w 50"/>
                <a:gd name="T3" fmla="*/ 210 h 48"/>
                <a:gd name="T4" fmla="*/ 262 w 50"/>
                <a:gd name="T5" fmla="*/ 317 h 48"/>
                <a:gd name="T6" fmla="*/ 111 w 50"/>
                <a:gd name="T7" fmla="*/ 231 h 48"/>
                <a:gd name="T8" fmla="*/ 0 w 50"/>
                <a:gd name="T9" fmla="*/ 124 h 48"/>
                <a:gd name="T10" fmla="*/ 111 w 50"/>
                <a:gd name="T11" fmla="*/ 180 h 48"/>
                <a:gd name="T12" fmla="*/ 219 w 50"/>
                <a:gd name="T13" fmla="*/ 223 h 48"/>
                <a:gd name="T14" fmla="*/ 270 w 50"/>
                <a:gd name="T15" fmla="*/ 30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" h="48">
                  <a:moveTo>
                    <a:pt x="38" y="0"/>
                  </a:moveTo>
                  <a:cubicBezTo>
                    <a:pt x="35" y="10"/>
                    <a:pt x="40" y="19"/>
                    <a:pt x="44" y="29"/>
                  </a:cubicBezTo>
                  <a:cubicBezTo>
                    <a:pt x="46" y="37"/>
                    <a:pt x="50" y="48"/>
                    <a:pt x="36" y="44"/>
                  </a:cubicBezTo>
                  <a:cubicBezTo>
                    <a:pt x="29" y="42"/>
                    <a:pt x="21" y="36"/>
                    <a:pt x="15" y="32"/>
                  </a:cubicBezTo>
                  <a:cubicBezTo>
                    <a:pt x="9" y="29"/>
                    <a:pt x="3" y="24"/>
                    <a:pt x="0" y="17"/>
                  </a:cubicBezTo>
                  <a:cubicBezTo>
                    <a:pt x="5" y="19"/>
                    <a:pt x="10" y="23"/>
                    <a:pt x="15" y="25"/>
                  </a:cubicBezTo>
                  <a:cubicBezTo>
                    <a:pt x="19" y="27"/>
                    <a:pt x="26" y="32"/>
                    <a:pt x="30" y="31"/>
                  </a:cubicBezTo>
                  <a:cubicBezTo>
                    <a:pt x="36" y="30"/>
                    <a:pt x="34" y="10"/>
                    <a:pt x="37" y="4"/>
                  </a:cubicBezTo>
                </a:path>
              </a:pathLst>
            </a:custGeom>
            <a:solidFill>
              <a:srgbClr val="D4C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87" name="Freeform 82"/>
            <p:cNvSpPr>
              <a:spLocks/>
            </p:cNvSpPr>
            <p:nvPr/>
          </p:nvSpPr>
          <p:spPr bwMode="auto">
            <a:xfrm>
              <a:off x="3125" y="1725"/>
              <a:ext cx="76" cy="40"/>
            </a:xfrm>
            <a:custGeom>
              <a:avLst/>
              <a:gdLst>
                <a:gd name="T0" fmla="*/ 0 w 28"/>
                <a:gd name="T1" fmla="*/ 35 h 15"/>
                <a:gd name="T2" fmla="*/ 155 w 28"/>
                <a:gd name="T3" fmla="*/ 99 h 15"/>
                <a:gd name="T4" fmla="*/ 155 w 28"/>
                <a:gd name="T5" fmla="*/ 0 h 15"/>
                <a:gd name="T6" fmla="*/ 125 w 28"/>
                <a:gd name="T7" fmla="*/ 72 h 15"/>
                <a:gd name="T8" fmla="*/ 22 w 28"/>
                <a:gd name="T9" fmla="*/ 43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15">
                  <a:moveTo>
                    <a:pt x="0" y="5"/>
                  </a:moveTo>
                  <a:cubicBezTo>
                    <a:pt x="5" y="8"/>
                    <a:pt x="15" y="13"/>
                    <a:pt x="21" y="14"/>
                  </a:cubicBezTo>
                  <a:cubicBezTo>
                    <a:pt x="28" y="15"/>
                    <a:pt x="24" y="3"/>
                    <a:pt x="21" y="0"/>
                  </a:cubicBezTo>
                  <a:cubicBezTo>
                    <a:pt x="20" y="6"/>
                    <a:pt x="25" y="9"/>
                    <a:pt x="17" y="10"/>
                  </a:cubicBezTo>
                  <a:cubicBezTo>
                    <a:pt x="13" y="10"/>
                    <a:pt x="6" y="9"/>
                    <a:pt x="3" y="6"/>
                  </a:cubicBezTo>
                </a:path>
              </a:pathLst>
            </a:custGeom>
            <a:solidFill>
              <a:srgbClr val="E3D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88" name="Freeform 83"/>
            <p:cNvSpPr>
              <a:spLocks/>
            </p:cNvSpPr>
            <p:nvPr/>
          </p:nvSpPr>
          <p:spPr bwMode="auto">
            <a:xfrm>
              <a:off x="2640" y="1425"/>
              <a:ext cx="391" cy="211"/>
            </a:xfrm>
            <a:custGeom>
              <a:avLst/>
              <a:gdLst>
                <a:gd name="T0" fmla="*/ 116 w 145"/>
                <a:gd name="T1" fmla="*/ 116 h 78"/>
                <a:gd name="T2" fmla="*/ 437 w 145"/>
                <a:gd name="T3" fmla="*/ 395 h 78"/>
                <a:gd name="T4" fmla="*/ 588 w 145"/>
                <a:gd name="T5" fmla="*/ 519 h 78"/>
                <a:gd name="T6" fmla="*/ 771 w 145"/>
                <a:gd name="T7" fmla="*/ 571 h 78"/>
                <a:gd name="T8" fmla="*/ 604 w 145"/>
                <a:gd name="T9" fmla="*/ 468 h 78"/>
                <a:gd name="T10" fmla="*/ 493 w 145"/>
                <a:gd name="T11" fmla="*/ 308 h 78"/>
                <a:gd name="T12" fmla="*/ 733 w 145"/>
                <a:gd name="T13" fmla="*/ 162 h 78"/>
                <a:gd name="T14" fmla="*/ 901 w 145"/>
                <a:gd name="T15" fmla="*/ 111 h 78"/>
                <a:gd name="T16" fmla="*/ 1054 w 145"/>
                <a:gd name="T17" fmla="*/ 87 h 78"/>
                <a:gd name="T18" fmla="*/ 828 w 145"/>
                <a:gd name="T19" fmla="*/ 14 h 78"/>
                <a:gd name="T20" fmla="*/ 561 w 145"/>
                <a:gd name="T21" fmla="*/ 14 h 78"/>
                <a:gd name="T22" fmla="*/ 102 w 145"/>
                <a:gd name="T23" fmla="*/ 116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5" h="78">
                  <a:moveTo>
                    <a:pt x="16" y="16"/>
                  </a:moveTo>
                  <a:cubicBezTo>
                    <a:pt x="0" y="29"/>
                    <a:pt x="52" y="49"/>
                    <a:pt x="60" y="54"/>
                  </a:cubicBezTo>
                  <a:cubicBezTo>
                    <a:pt x="67" y="59"/>
                    <a:pt x="73" y="66"/>
                    <a:pt x="81" y="71"/>
                  </a:cubicBezTo>
                  <a:cubicBezTo>
                    <a:pt x="89" y="76"/>
                    <a:pt x="98" y="75"/>
                    <a:pt x="106" y="78"/>
                  </a:cubicBezTo>
                  <a:cubicBezTo>
                    <a:pt x="97" y="74"/>
                    <a:pt x="90" y="71"/>
                    <a:pt x="83" y="64"/>
                  </a:cubicBezTo>
                  <a:cubicBezTo>
                    <a:pt x="78" y="59"/>
                    <a:pt x="67" y="51"/>
                    <a:pt x="68" y="42"/>
                  </a:cubicBezTo>
                  <a:cubicBezTo>
                    <a:pt x="70" y="30"/>
                    <a:pt x="92" y="26"/>
                    <a:pt x="101" y="22"/>
                  </a:cubicBezTo>
                  <a:cubicBezTo>
                    <a:pt x="108" y="19"/>
                    <a:pt x="117" y="16"/>
                    <a:pt x="124" y="15"/>
                  </a:cubicBezTo>
                  <a:cubicBezTo>
                    <a:pt x="130" y="14"/>
                    <a:pt x="141" y="16"/>
                    <a:pt x="145" y="12"/>
                  </a:cubicBezTo>
                  <a:cubicBezTo>
                    <a:pt x="139" y="5"/>
                    <a:pt x="123" y="3"/>
                    <a:pt x="114" y="2"/>
                  </a:cubicBezTo>
                  <a:cubicBezTo>
                    <a:pt x="102" y="0"/>
                    <a:pt x="89" y="0"/>
                    <a:pt x="77" y="2"/>
                  </a:cubicBezTo>
                  <a:cubicBezTo>
                    <a:pt x="56" y="5"/>
                    <a:pt x="33" y="7"/>
                    <a:pt x="14" y="16"/>
                  </a:cubicBezTo>
                </a:path>
              </a:pathLst>
            </a:custGeom>
            <a:solidFill>
              <a:srgbClr val="D4C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2699" y="1466"/>
              <a:ext cx="124" cy="102"/>
            </a:xfrm>
            <a:custGeom>
              <a:avLst/>
              <a:gdLst>
                <a:gd name="T0" fmla="*/ 59 w 46"/>
                <a:gd name="T1" fmla="*/ 13 h 38"/>
                <a:gd name="T2" fmla="*/ 43 w 46"/>
                <a:gd name="T3" fmla="*/ 102 h 38"/>
                <a:gd name="T4" fmla="*/ 167 w 46"/>
                <a:gd name="T5" fmla="*/ 172 h 38"/>
                <a:gd name="T6" fmla="*/ 270 w 46"/>
                <a:gd name="T7" fmla="*/ 217 h 38"/>
                <a:gd name="T8" fmla="*/ 334 w 46"/>
                <a:gd name="T9" fmla="*/ 274 h 38"/>
                <a:gd name="T10" fmla="*/ 189 w 46"/>
                <a:gd name="T11" fmla="*/ 145 h 38"/>
                <a:gd name="T12" fmla="*/ 73 w 46"/>
                <a:gd name="T13" fmla="*/ 0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6" h="38">
                  <a:moveTo>
                    <a:pt x="8" y="2"/>
                  </a:moveTo>
                  <a:cubicBezTo>
                    <a:pt x="0" y="3"/>
                    <a:pt x="2" y="9"/>
                    <a:pt x="6" y="14"/>
                  </a:cubicBezTo>
                  <a:cubicBezTo>
                    <a:pt x="10" y="19"/>
                    <a:pt x="17" y="21"/>
                    <a:pt x="23" y="24"/>
                  </a:cubicBezTo>
                  <a:cubicBezTo>
                    <a:pt x="27" y="26"/>
                    <a:pt x="33" y="27"/>
                    <a:pt x="37" y="30"/>
                  </a:cubicBezTo>
                  <a:cubicBezTo>
                    <a:pt x="40" y="32"/>
                    <a:pt x="42" y="36"/>
                    <a:pt x="46" y="38"/>
                  </a:cubicBezTo>
                  <a:cubicBezTo>
                    <a:pt x="38" y="34"/>
                    <a:pt x="34" y="25"/>
                    <a:pt x="26" y="20"/>
                  </a:cubicBezTo>
                  <a:cubicBezTo>
                    <a:pt x="19" y="17"/>
                    <a:pt x="8" y="9"/>
                    <a:pt x="10" y="0"/>
                  </a:cubicBezTo>
                </a:path>
              </a:pathLst>
            </a:custGeom>
            <a:solidFill>
              <a:srgbClr val="E3D5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90" name="Freeform 85"/>
            <p:cNvSpPr>
              <a:spLocks noEditPoints="1"/>
            </p:cNvSpPr>
            <p:nvPr/>
          </p:nvSpPr>
          <p:spPr bwMode="auto">
            <a:xfrm>
              <a:off x="1950" y="2518"/>
              <a:ext cx="1310" cy="900"/>
            </a:xfrm>
            <a:custGeom>
              <a:avLst/>
              <a:gdLst>
                <a:gd name="T0" fmla="*/ 2768 w 486"/>
                <a:gd name="T1" fmla="*/ 1932 h 334"/>
                <a:gd name="T2" fmla="*/ 2253 w 486"/>
                <a:gd name="T3" fmla="*/ 1692 h 334"/>
                <a:gd name="T4" fmla="*/ 2237 w 486"/>
                <a:gd name="T5" fmla="*/ 1649 h 334"/>
                <a:gd name="T6" fmla="*/ 2782 w 486"/>
                <a:gd name="T7" fmla="*/ 1808 h 334"/>
                <a:gd name="T8" fmla="*/ 3531 w 486"/>
                <a:gd name="T9" fmla="*/ 1967 h 334"/>
                <a:gd name="T10" fmla="*/ 3226 w 486"/>
                <a:gd name="T11" fmla="*/ 1800 h 334"/>
                <a:gd name="T12" fmla="*/ 2798 w 486"/>
                <a:gd name="T13" fmla="*/ 1765 h 334"/>
                <a:gd name="T14" fmla="*/ 1868 w 486"/>
                <a:gd name="T15" fmla="*/ 1358 h 334"/>
                <a:gd name="T16" fmla="*/ 1294 w 486"/>
                <a:gd name="T17" fmla="*/ 1140 h 334"/>
                <a:gd name="T18" fmla="*/ 1278 w 486"/>
                <a:gd name="T19" fmla="*/ 1132 h 334"/>
                <a:gd name="T20" fmla="*/ 1706 w 486"/>
                <a:gd name="T21" fmla="*/ 1016 h 334"/>
                <a:gd name="T22" fmla="*/ 2035 w 486"/>
                <a:gd name="T23" fmla="*/ 1032 h 334"/>
                <a:gd name="T24" fmla="*/ 2348 w 486"/>
                <a:gd name="T25" fmla="*/ 1054 h 334"/>
                <a:gd name="T26" fmla="*/ 2623 w 486"/>
                <a:gd name="T27" fmla="*/ 938 h 334"/>
                <a:gd name="T28" fmla="*/ 2841 w 486"/>
                <a:gd name="T29" fmla="*/ 754 h 334"/>
                <a:gd name="T30" fmla="*/ 2536 w 486"/>
                <a:gd name="T31" fmla="*/ 959 h 334"/>
                <a:gd name="T32" fmla="*/ 2005 w 486"/>
                <a:gd name="T33" fmla="*/ 943 h 334"/>
                <a:gd name="T34" fmla="*/ 1730 w 486"/>
                <a:gd name="T35" fmla="*/ 938 h 334"/>
                <a:gd name="T36" fmla="*/ 1439 w 486"/>
                <a:gd name="T37" fmla="*/ 1059 h 334"/>
                <a:gd name="T38" fmla="*/ 1067 w 486"/>
                <a:gd name="T39" fmla="*/ 892 h 334"/>
                <a:gd name="T40" fmla="*/ 879 w 486"/>
                <a:gd name="T41" fmla="*/ 625 h 334"/>
                <a:gd name="T42" fmla="*/ 385 w 486"/>
                <a:gd name="T43" fmla="*/ 356 h 334"/>
                <a:gd name="T44" fmla="*/ 137 w 486"/>
                <a:gd name="T45" fmla="*/ 137 h 334"/>
                <a:gd name="T46" fmla="*/ 59 w 486"/>
                <a:gd name="T47" fmla="*/ 0 h 334"/>
                <a:gd name="T48" fmla="*/ 0 w 486"/>
                <a:gd name="T49" fmla="*/ 132 h 334"/>
                <a:gd name="T50" fmla="*/ 261 w 486"/>
                <a:gd name="T51" fmla="*/ 407 h 334"/>
                <a:gd name="T52" fmla="*/ 728 w 486"/>
                <a:gd name="T53" fmla="*/ 655 h 334"/>
                <a:gd name="T54" fmla="*/ 1032 w 486"/>
                <a:gd name="T55" fmla="*/ 1002 h 334"/>
                <a:gd name="T56" fmla="*/ 1474 w 486"/>
                <a:gd name="T57" fmla="*/ 1315 h 334"/>
                <a:gd name="T58" fmla="*/ 1962 w 486"/>
                <a:gd name="T59" fmla="*/ 1482 h 334"/>
                <a:gd name="T60" fmla="*/ 2113 w 486"/>
                <a:gd name="T61" fmla="*/ 1590 h 334"/>
                <a:gd name="T62" fmla="*/ 2143 w 486"/>
                <a:gd name="T63" fmla="*/ 1628 h 334"/>
                <a:gd name="T64" fmla="*/ 2216 w 486"/>
                <a:gd name="T65" fmla="*/ 1770 h 334"/>
                <a:gd name="T66" fmla="*/ 2528 w 486"/>
                <a:gd name="T67" fmla="*/ 1924 h 334"/>
                <a:gd name="T68" fmla="*/ 2906 w 486"/>
                <a:gd name="T69" fmla="*/ 2207 h 334"/>
                <a:gd name="T70" fmla="*/ 3102 w 486"/>
                <a:gd name="T71" fmla="*/ 2382 h 334"/>
                <a:gd name="T72" fmla="*/ 2768 w 486"/>
                <a:gd name="T73" fmla="*/ 1932 h 334"/>
                <a:gd name="T74" fmla="*/ 3197 w 486"/>
                <a:gd name="T75" fmla="*/ 2425 h 334"/>
                <a:gd name="T76" fmla="*/ 3102 w 486"/>
                <a:gd name="T77" fmla="*/ 2382 h 334"/>
                <a:gd name="T78" fmla="*/ 3197 w 486"/>
                <a:gd name="T79" fmla="*/ 2425 h 3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6" h="334">
                  <a:moveTo>
                    <a:pt x="381" y="266"/>
                  </a:moveTo>
                  <a:cubicBezTo>
                    <a:pt x="359" y="251"/>
                    <a:pt x="324" y="258"/>
                    <a:pt x="310" y="233"/>
                  </a:cubicBezTo>
                  <a:cubicBezTo>
                    <a:pt x="310" y="231"/>
                    <a:pt x="309" y="229"/>
                    <a:pt x="308" y="227"/>
                  </a:cubicBezTo>
                  <a:cubicBezTo>
                    <a:pt x="332" y="238"/>
                    <a:pt x="356" y="246"/>
                    <a:pt x="383" y="249"/>
                  </a:cubicBezTo>
                  <a:cubicBezTo>
                    <a:pt x="415" y="252"/>
                    <a:pt x="461" y="248"/>
                    <a:pt x="486" y="271"/>
                  </a:cubicBezTo>
                  <a:cubicBezTo>
                    <a:pt x="474" y="260"/>
                    <a:pt x="459" y="253"/>
                    <a:pt x="444" y="248"/>
                  </a:cubicBezTo>
                  <a:cubicBezTo>
                    <a:pt x="425" y="241"/>
                    <a:pt x="404" y="246"/>
                    <a:pt x="385" y="243"/>
                  </a:cubicBezTo>
                  <a:cubicBezTo>
                    <a:pt x="334" y="235"/>
                    <a:pt x="307" y="207"/>
                    <a:pt x="257" y="187"/>
                  </a:cubicBezTo>
                  <a:cubicBezTo>
                    <a:pt x="232" y="177"/>
                    <a:pt x="199" y="174"/>
                    <a:pt x="178" y="157"/>
                  </a:cubicBezTo>
                  <a:cubicBezTo>
                    <a:pt x="177" y="157"/>
                    <a:pt x="177" y="156"/>
                    <a:pt x="176" y="156"/>
                  </a:cubicBezTo>
                  <a:cubicBezTo>
                    <a:pt x="194" y="159"/>
                    <a:pt x="219" y="145"/>
                    <a:pt x="235" y="140"/>
                  </a:cubicBezTo>
                  <a:cubicBezTo>
                    <a:pt x="251" y="135"/>
                    <a:pt x="264" y="138"/>
                    <a:pt x="280" y="142"/>
                  </a:cubicBezTo>
                  <a:cubicBezTo>
                    <a:pt x="295" y="145"/>
                    <a:pt x="307" y="146"/>
                    <a:pt x="323" y="145"/>
                  </a:cubicBezTo>
                  <a:cubicBezTo>
                    <a:pt x="337" y="145"/>
                    <a:pt x="352" y="141"/>
                    <a:pt x="361" y="129"/>
                  </a:cubicBezTo>
                  <a:cubicBezTo>
                    <a:pt x="371" y="116"/>
                    <a:pt x="374" y="109"/>
                    <a:pt x="391" y="104"/>
                  </a:cubicBezTo>
                  <a:cubicBezTo>
                    <a:pt x="370" y="106"/>
                    <a:pt x="365" y="121"/>
                    <a:pt x="349" y="132"/>
                  </a:cubicBezTo>
                  <a:cubicBezTo>
                    <a:pt x="321" y="150"/>
                    <a:pt x="304" y="137"/>
                    <a:pt x="276" y="130"/>
                  </a:cubicBezTo>
                  <a:cubicBezTo>
                    <a:pt x="263" y="127"/>
                    <a:pt x="251" y="125"/>
                    <a:pt x="238" y="129"/>
                  </a:cubicBezTo>
                  <a:cubicBezTo>
                    <a:pt x="225" y="133"/>
                    <a:pt x="212" y="144"/>
                    <a:pt x="198" y="146"/>
                  </a:cubicBezTo>
                  <a:cubicBezTo>
                    <a:pt x="175" y="148"/>
                    <a:pt x="163" y="137"/>
                    <a:pt x="147" y="123"/>
                  </a:cubicBezTo>
                  <a:cubicBezTo>
                    <a:pt x="139" y="111"/>
                    <a:pt x="131" y="98"/>
                    <a:pt x="121" y="86"/>
                  </a:cubicBezTo>
                  <a:cubicBezTo>
                    <a:pt x="102" y="61"/>
                    <a:pt x="80" y="60"/>
                    <a:pt x="53" y="49"/>
                  </a:cubicBezTo>
                  <a:cubicBezTo>
                    <a:pt x="39" y="43"/>
                    <a:pt x="27" y="32"/>
                    <a:pt x="19" y="19"/>
                  </a:cubicBezTo>
                  <a:cubicBezTo>
                    <a:pt x="12" y="9"/>
                    <a:pt x="9" y="4"/>
                    <a:pt x="8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29"/>
                    <a:pt x="19" y="47"/>
                    <a:pt x="36" y="56"/>
                  </a:cubicBezTo>
                  <a:cubicBezTo>
                    <a:pt x="58" y="68"/>
                    <a:pt x="80" y="73"/>
                    <a:pt x="100" y="90"/>
                  </a:cubicBezTo>
                  <a:cubicBezTo>
                    <a:pt x="117" y="104"/>
                    <a:pt x="128" y="121"/>
                    <a:pt x="142" y="138"/>
                  </a:cubicBezTo>
                  <a:cubicBezTo>
                    <a:pt x="160" y="158"/>
                    <a:pt x="178" y="172"/>
                    <a:pt x="203" y="181"/>
                  </a:cubicBezTo>
                  <a:cubicBezTo>
                    <a:pt x="226" y="189"/>
                    <a:pt x="248" y="193"/>
                    <a:pt x="270" y="204"/>
                  </a:cubicBezTo>
                  <a:cubicBezTo>
                    <a:pt x="277" y="208"/>
                    <a:pt x="286" y="212"/>
                    <a:pt x="291" y="219"/>
                  </a:cubicBezTo>
                  <a:cubicBezTo>
                    <a:pt x="293" y="221"/>
                    <a:pt x="294" y="222"/>
                    <a:pt x="295" y="224"/>
                  </a:cubicBezTo>
                  <a:cubicBezTo>
                    <a:pt x="298" y="230"/>
                    <a:pt x="301" y="237"/>
                    <a:pt x="305" y="244"/>
                  </a:cubicBezTo>
                  <a:cubicBezTo>
                    <a:pt x="317" y="262"/>
                    <a:pt x="330" y="260"/>
                    <a:pt x="348" y="265"/>
                  </a:cubicBezTo>
                  <a:cubicBezTo>
                    <a:pt x="372" y="270"/>
                    <a:pt x="386" y="284"/>
                    <a:pt x="400" y="304"/>
                  </a:cubicBezTo>
                  <a:cubicBezTo>
                    <a:pt x="407" y="315"/>
                    <a:pt x="416" y="323"/>
                    <a:pt x="427" y="328"/>
                  </a:cubicBezTo>
                  <a:cubicBezTo>
                    <a:pt x="407" y="315"/>
                    <a:pt x="402" y="281"/>
                    <a:pt x="381" y="266"/>
                  </a:cubicBezTo>
                  <a:close/>
                  <a:moveTo>
                    <a:pt x="440" y="334"/>
                  </a:moveTo>
                  <a:cubicBezTo>
                    <a:pt x="436" y="332"/>
                    <a:pt x="431" y="331"/>
                    <a:pt x="427" y="328"/>
                  </a:cubicBezTo>
                  <a:cubicBezTo>
                    <a:pt x="431" y="331"/>
                    <a:pt x="435" y="333"/>
                    <a:pt x="440" y="334"/>
                  </a:cubicBezTo>
                  <a:close/>
                </a:path>
              </a:pathLst>
            </a:custGeom>
            <a:solidFill>
              <a:srgbClr val="AF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91" name="Freeform 86"/>
            <p:cNvSpPr>
              <a:spLocks/>
            </p:cNvSpPr>
            <p:nvPr/>
          </p:nvSpPr>
          <p:spPr bwMode="auto">
            <a:xfrm>
              <a:off x="2330" y="2100"/>
              <a:ext cx="717" cy="353"/>
            </a:xfrm>
            <a:custGeom>
              <a:avLst/>
              <a:gdLst>
                <a:gd name="T0" fmla="*/ 0 w 266"/>
                <a:gd name="T1" fmla="*/ 43 h 131"/>
                <a:gd name="T2" fmla="*/ 202 w 266"/>
                <a:gd name="T3" fmla="*/ 175 h 131"/>
                <a:gd name="T4" fmla="*/ 609 w 266"/>
                <a:gd name="T5" fmla="*/ 218 h 131"/>
                <a:gd name="T6" fmla="*/ 938 w 266"/>
                <a:gd name="T7" fmla="*/ 364 h 131"/>
                <a:gd name="T8" fmla="*/ 1156 w 266"/>
                <a:gd name="T9" fmla="*/ 523 h 131"/>
                <a:gd name="T10" fmla="*/ 1563 w 266"/>
                <a:gd name="T11" fmla="*/ 771 h 131"/>
                <a:gd name="T12" fmla="*/ 1933 w 266"/>
                <a:gd name="T13" fmla="*/ 951 h 131"/>
                <a:gd name="T14" fmla="*/ 1294 w 266"/>
                <a:gd name="T15" fmla="*/ 523 h 131"/>
                <a:gd name="T16" fmla="*/ 1011 w 266"/>
                <a:gd name="T17" fmla="*/ 326 h 131"/>
                <a:gd name="T18" fmla="*/ 1132 w 266"/>
                <a:gd name="T19" fmla="*/ 261 h 131"/>
                <a:gd name="T20" fmla="*/ 1272 w 266"/>
                <a:gd name="T21" fmla="*/ 210 h 131"/>
                <a:gd name="T22" fmla="*/ 1418 w 266"/>
                <a:gd name="T23" fmla="*/ 181 h 131"/>
                <a:gd name="T24" fmla="*/ 1569 w 266"/>
                <a:gd name="T25" fmla="*/ 175 h 131"/>
                <a:gd name="T26" fmla="*/ 1706 w 266"/>
                <a:gd name="T27" fmla="*/ 108 h 131"/>
                <a:gd name="T28" fmla="*/ 1534 w 266"/>
                <a:gd name="T29" fmla="*/ 146 h 131"/>
                <a:gd name="T30" fmla="*/ 1286 w 266"/>
                <a:gd name="T31" fmla="*/ 154 h 131"/>
                <a:gd name="T32" fmla="*/ 1046 w 266"/>
                <a:gd name="T33" fmla="*/ 253 h 131"/>
                <a:gd name="T34" fmla="*/ 895 w 266"/>
                <a:gd name="T35" fmla="*/ 248 h 131"/>
                <a:gd name="T36" fmla="*/ 604 w 266"/>
                <a:gd name="T37" fmla="*/ 167 h 131"/>
                <a:gd name="T38" fmla="*/ 240 w 266"/>
                <a:gd name="T39" fmla="*/ 116 h 131"/>
                <a:gd name="T40" fmla="*/ 51 w 266"/>
                <a:gd name="T41" fmla="*/ 0 h 13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66" h="131">
                  <a:moveTo>
                    <a:pt x="0" y="6"/>
                  </a:moveTo>
                  <a:cubicBezTo>
                    <a:pt x="12" y="20"/>
                    <a:pt x="8" y="18"/>
                    <a:pt x="28" y="24"/>
                  </a:cubicBezTo>
                  <a:cubicBezTo>
                    <a:pt x="46" y="29"/>
                    <a:pt x="66" y="29"/>
                    <a:pt x="84" y="30"/>
                  </a:cubicBezTo>
                  <a:cubicBezTo>
                    <a:pt x="103" y="31"/>
                    <a:pt x="115" y="38"/>
                    <a:pt x="129" y="50"/>
                  </a:cubicBezTo>
                  <a:cubicBezTo>
                    <a:pt x="138" y="59"/>
                    <a:pt x="146" y="67"/>
                    <a:pt x="159" y="72"/>
                  </a:cubicBezTo>
                  <a:cubicBezTo>
                    <a:pt x="183" y="80"/>
                    <a:pt x="196" y="88"/>
                    <a:pt x="215" y="106"/>
                  </a:cubicBezTo>
                  <a:cubicBezTo>
                    <a:pt x="229" y="120"/>
                    <a:pt x="245" y="130"/>
                    <a:pt x="266" y="131"/>
                  </a:cubicBezTo>
                  <a:cubicBezTo>
                    <a:pt x="227" y="125"/>
                    <a:pt x="210" y="87"/>
                    <a:pt x="178" y="72"/>
                  </a:cubicBezTo>
                  <a:cubicBezTo>
                    <a:pt x="163" y="66"/>
                    <a:pt x="149" y="63"/>
                    <a:pt x="139" y="45"/>
                  </a:cubicBezTo>
                  <a:cubicBezTo>
                    <a:pt x="145" y="44"/>
                    <a:pt x="151" y="39"/>
                    <a:pt x="156" y="36"/>
                  </a:cubicBezTo>
                  <a:cubicBezTo>
                    <a:pt x="162" y="33"/>
                    <a:pt x="169" y="31"/>
                    <a:pt x="175" y="29"/>
                  </a:cubicBezTo>
                  <a:cubicBezTo>
                    <a:pt x="182" y="26"/>
                    <a:pt x="188" y="26"/>
                    <a:pt x="195" y="25"/>
                  </a:cubicBezTo>
                  <a:cubicBezTo>
                    <a:pt x="202" y="25"/>
                    <a:pt x="210" y="25"/>
                    <a:pt x="216" y="24"/>
                  </a:cubicBezTo>
                  <a:cubicBezTo>
                    <a:pt x="222" y="23"/>
                    <a:pt x="232" y="20"/>
                    <a:pt x="235" y="15"/>
                  </a:cubicBezTo>
                  <a:cubicBezTo>
                    <a:pt x="229" y="18"/>
                    <a:pt x="219" y="20"/>
                    <a:pt x="211" y="20"/>
                  </a:cubicBezTo>
                  <a:cubicBezTo>
                    <a:pt x="200" y="20"/>
                    <a:pt x="187" y="18"/>
                    <a:pt x="177" y="21"/>
                  </a:cubicBezTo>
                  <a:cubicBezTo>
                    <a:pt x="165" y="25"/>
                    <a:pt x="156" y="32"/>
                    <a:pt x="144" y="35"/>
                  </a:cubicBezTo>
                  <a:cubicBezTo>
                    <a:pt x="136" y="36"/>
                    <a:pt x="130" y="36"/>
                    <a:pt x="123" y="34"/>
                  </a:cubicBezTo>
                  <a:cubicBezTo>
                    <a:pt x="112" y="28"/>
                    <a:pt x="100" y="23"/>
                    <a:pt x="83" y="23"/>
                  </a:cubicBezTo>
                  <a:cubicBezTo>
                    <a:pt x="66" y="22"/>
                    <a:pt x="49" y="20"/>
                    <a:pt x="33" y="16"/>
                  </a:cubicBezTo>
                  <a:cubicBezTo>
                    <a:pt x="12" y="11"/>
                    <a:pt x="21" y="15"/>
                    <a:pt x="7" y="0"/>
                  </a:cubicBezTo>
                </a:path>
              </a:pathLst>
            </a:custGeom>
            <a:solidFill>
              <a:srgbClr val="AF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92" name="Freeform 87"/>
            <p:cNvSpPr>
              <a:spLocks/>
            </p:cNvSpPr>
            <p:nvPr/>
          </p:nvSpPr>
          <p:spPr bwMode="auto">
            <a:xfrm>
              <a:off x="2182" y="2291"/>
              <a:ext cx="900" cy="456"/>
            </a:xfrm>
            <a:custGeom>
              <a:avLst/>
              <a:gdLst>
                <a:gd name="T0" fmla="*/ 0 w 334"/>
                <a:gd name="T1" fmla="*/ 103 h 169"/>
                <a:gd name="T2" fmla="*/ 202 w 334"/>
                <a:gd name="T3" fmla="*/ 270 h 169"/>
                <a:gd name="T4" fmla="*/ 458 w 334"/>
                <a:gd name="T5" fmla="*/ 742 h 169"/>
                <a:gd name="T6" fmla="*/ 784 w 334"/>
                <a:gd name="T7" fmla="*/ 823 h 169"/>
                <a:gd name="T8" fmla="*/ 1148 w 334"/>
                <a:gd name="T9" fmla="*/ 880 h 169"/>
                <a:gd name="T10" fmla="*/ 1714 w 334"/>
                <a:gd name="T11" fmla="*/ 1195 h 169"/>
                <a:gd name="T12" fmla="*/ 2425 w 334"/>
                <a:gd name="T13" fmla="*/ 1230 h 169"/>
                <a:gd name="T14" fmla="*/ 2104 w 334"/>
                <a:gd name="T15" fmla="*/ 1149 h 169"/>
                <a:gd name="T16" fmla="*/ 1765 w 334"/>
                <a:gd name="T17" fmla="*/ 1149 h 169"/>
                <a:gd name="T18" fmla="*/ 1487 w 334"/>
                <a:gd name="T19" fmla="*/ 1042 h 169"/>
                <a:gd name="T20" fmla="*/ 1539 w 334"/>
                <a:gd name="T21" fmla="*/ 1020 h 169"/>
                <a:gd name="T22" fmla="*/ 1727 w 334"/>
                <a:gd name="T23" fmla="*/ 904 h 169"/>
                <a:gd name="T24" fmla="*/ 2129 w 334"/>
                <a:gd name="T25" fmla="*/ 809 h 169"/>
                <a:gd name="T26" fmla="*/ 1735 w 334"/>
                <a:gd name="T27" fmla="*/ 853 h 169"/>
                <a:gd name="T28" fmla="*/ 1358 w 334"/>
                <a:gd name="T29" fmla="*/ 961 h 169"/>
                <a:gd name="T30" fmla="*/ 1024 w 334"/>
                <a:gd name="T31" fmla="*/ 780 h 169"/>
                <a:gd name="T32" fmla="*/ 536 w 334"/>
                <a:gd name="T33" fmla="*/ 691 h 169"/>
                <a:gd name="T34" fmla="*/ 81 w 334"/>
                <a:gd name="T35" fmla="*/ 0 h 1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34" h="169">
                  <a:moveTo>
                    <a:pt x="0" y="14"/>
                  </a:moveTo>
                  <a:cubicBezTo>
                    <a:pt x="20" y="14"/>
                    <a:pt x="19" y="26"/>
                    <a:pt x="28" y="37"/>
                  </a:cubicBezTo>
                  <a:cubicBezTo>
                    <a:pt x="43" y="57"/>
                    <a:pt x="45" y="84"/>
                    <a:pt x="63" y="102"/>
                  </a:cubicBezTo>
                  <a:cubicBezTo>
                    <a:pt x="77" y="115"/>
                    <a:pt x="91" y="113"/>
                    <a:pt x="108" y="113"/>
                  </a:cubicBezTo>
                  <a:cubicBezTo>
                    <a:pt x="126" y="113"/>
                    <a:pt x="141" y="113"/>
                    <a:pt x="158" y="121"/>
                  </a:cubicBezTo>
                  <a:cubicBezTo>
                    <a:pt x="184" y="134"/>
                    <a:pt x="206" y="158"/>
                    <a:pt x="236" y="164"/>
                  </a:cubicBezTo>
                  <a:cubicBezTo>
                    <a:pt x="266" y="169"/>
                    <a:pt x="308" y="149"/>
                    <a:pt x="334" y="169"/>
                  </a:cubicBezTo>
                  <a:cubicBezTo>
                    <a:pt x="325" y="157"/>
                    <a:pt x="303" y="158"/>
                    <a:pt x="290" y="158"/>
                  </a:cubicBezTo>
                  <a:cubicBezTo>
                    <a:pt x="274" y="157"/>
                    <a:pt x="258" y="159"/>
                    <a:pt x="243" y="158"/>
                  </a:cubicBezTo>
                  <a:cubicBezTo>
                    <a:pt x="229" y="157"/>
                    <a:pt x="217" y="150"/>
                    <a:pt x="205" y="143"/>
                  </a:cubicBezTo>
                  <a:cubicBezTo>
                    <a:pt x="208" y="142"/>
                    <a:pt x="210" y="140"/>
                    <a:pt x="212" y="140"/>
                  </a:cubicBezTo>
                  <a:cubicBezTo>
                    <a:pt x="221" y="136"/>
                    <a:pt x="230" y="130"/>
                    <a:pt x="238" y="124"/>
                  </a:cubicBezTo>
                  <a:cubicBezTo>
                    <a:pt x="254" y="114"/>
                    <a:pt x="274" y="108"/>
                    <a:pt x="293" y="111"/>
                  </a:cubicBezTo>
                  <a:cubicBezTo>
                    <a:pt x="278" y="101"/>
                    <a:pt x="254" y="108"/>
                    <a:pt x="239" y="117"/>
                  </a:cubicBezTo>
                  <a:cubicBezTo>
                    <a:pt x="228" y="123"/>
                    <a:pt x="204" y="135"/>
                    <a:pt x="187" y="132"/>
                  </a:cubicBezTo>
                  <a:cubicBezTo>
                    <a:pt x="173" y="123"/>
                    <a:pt x="156" y="111"/>
                    <a:pt x="141" y="107"/>
                  </a:cubicBezTo>
                  <a:cubicBezTo>
                    <a:pt x="119" y="100"/>
                    <a:pt x="90" y="113"/>
                    <a:pt x="74" y="95"/>
                  </a:cubicBezTo>
                  <a:cubicBezTo>
                    <a:pt x="47" y="63"/>
                    <a:pt x="46" y="25"/>
                    <a:pt x="11" y="0"/>
                  </a:cubicBezTo>
                </a:path>
              </a:pathLst>
            </a:custGeom>
            <a:solidFill>
              <a:srgbClr val="AF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93" name="Freeform 88"/>
            <p:cNvSpPr>
              <a:spLocks noEditPoints="1"/>
            </p:cNvSpPr>
            <p:nvPr/>
          </p:nvSpPr>
          <p:spPr bwMode="auto">
            <a:xfrm>
              <a:off x="1950" y="2518"/>
              <a:ext cx="1310" cy="900"/>
            </a:xfrm>
            <a:custGeom>
              <a:avLst/>
              <a:gdLst>
                <a:gd name="T0" fmla="*/ 2768 w 486"/>
                <a:gd name="T1" fmla="*/ 1932 h 334"/>
                <a:gd name="T2" fmla="*/ 2253 w 486"/>
                <a:gd name="T3" fmla="*/ 1692 h 334"/>
                <a:gd name="T4" fmla="*/ 2237 w 486"/>
                <a:gd name="T5" fmla="*/ 1649 h 334"/>
                <a:gd name="T6" fmla="*/ 2782 w 486"/>
                <a:gd name="T7" fmla="*/ 1808 h 334"/>
                <a:gd name="T8" fmla="*/ 3531 w 486"/>
                <a:gd name="T9" fmla="*/ 1967 h 334"/>
                <a:gd name="T10" fmla="*/ 3226 w 486"/>
                <a:gd name="T11" fmla="*/ 1800 h 334"/>
                <a:gd name="T12" fmla="*/ 2798 w 486"/>
                <a:gd name="T13" fmla="*/ 1765 h 334"/>
                <a:gd name="T14" fmla="*/ 1868 w 486"/>
                <a:gd name="T15" fmla="*/ 1358 h 334"/>
                <a:gd name="T16" fmla="*/ 1294 w 486"/>
                <a:gd name="T17" fmla="*/ 1140 h 334"/>
                <a:gd name="T18" fmla="*/ 1278 w 486"/>
                <a:gd name="T19" fmla="*/ 1132 h 334"/>
                <a:gd name="T20" fmla="*/ 1706 w 486"/>
                <a:gd name="T21" fmla="*/ 1016 h 334"/>
                <a:gd name="T22" fmla="*/ 2035 w 486"/>
                <a:gd name="T23" fmla="*/ 1032 h 334"/>
                <a:gd name="T24" fmla="*/ 2348 w 486"/>
                <a:gd name="T25" fmla="*/ 1054 h 334"/>
                <a:gd name="T26" fmla="*/ 2623 w 486"/>
                <a:gd name="T27" fmla="*/ 938 h 334"/>
                <a:gd name="T28" fmla="*/ 2841 w 486"/>
                <a:gd name="T29" fmla="*/ 754 h 334"/>
                <a:gd name="T30" fmla="*/ 2536 w 486"/>
                <a:gd name="T31" fmla="*/ 959 h 334"/>
                <a:gd name="T32" fmla="*/ 2005 w 486"/>
                <a:gd name="T33" fmla="*/ 943 h 334"/>
                <a:gd name="T34" fmla="*/ 1730 w 486"/>
                <a:gd name="T35" fmla="*/ 938 h 334"/>
                <a:gd name="T36" fmla="*/ 1439 w 486"/>
                <a:gd name="T37" fmla="*/ 1059 h 334"/>
                <a:gd name="T38" fmla="*/ 1067 w 486"/>
                <a:gd name="T39" fmla="*/ 892 h 334"/>
                <a:gd name="T40" fmla="*/ 879 w 486"/>
                <a:gd name="T41" fmla="*/ 625 h 334"/>
                <a:gd name="T42" fmla="*/ 385 w 486"/>
                <a:gd name="T43" fmla="*/ 356 h 334"/>
                <a:gd name="T44" fmla="*/ 137 w 486"/>
                <a:gd name="T45" fmla="*/ 137 h 334"/>
                <a:gd name="T46" fmla="*/ 59 w 486"/>
                <a:gd name="T47" fmla="*/ 0 h 334"/>
                <a:gd name="T48" fmla="*/ 0 w 486"/>
                <a:gd name="T49" fmla="*/ 132 h 334"/>
                <a:gd name="T50" fmla="*/ 261 w 486"/>
                <a:gd name="T51" fmla="*/ 407 h 334"/>
                <a:gd name="T52" fmla="*/ 728 w 486"/>
                <a:gd name="T53" fmla="*/ 655 h 334"/>
                <a:gd name="T54" fmla="*/ 1032 w 486"/>
                <a:gd name="T55" fmla="*/ 1002 h 334"/>
                <a:gd name="T56" fmla="*/ 1474 w 486"/>
                <a:gd name="T57" fmla="*/ 1315 h 334"/>
                <a:gd name="T58" fmla="*/ 1962 w 486"/>
                <a:gd name="T59" fmla="*/ 1482 h 334"/>
                <a:gd name="T60" fmla="*/ 2113 w 486"/>
                <a:gd name="T61" fmla="*/ 1590 h 334"/>
                <a:gd name="T62" fmla="*/ 2143 w 486"/>
                <a:gd name="T63" fmla="*/ 1628 h 334"/>
                <a:gd name="T64" fmla="*/ 2216 w 486"/>
                <a:gd name="T65" fmla="*/ 1770 h 334"/>
                <a:gd name="T66" fmla="*/ 2528 w 486"/>
                <a:gd name="T67" fmla="*/ 1924 h 334"/>
                <a:gd name="T68" fmla="*/ 2906 w 486"/>
                <a:gd name="T69" fmla="*/ 2207 h 334"/>
                <a:gd name="T70" fmla="*/ 3102 w 486"/>
                <a:gd name="T71" fmla="*/ 2382 h 334"/>
                <a:gd name="T72" fmla="*/ 2768 w 486"/>
                <a:gd name="T73" fmla="*/ 1932 h 334"/>
                <a:gd name="T74" fmla="*/ 3197 w 486"/>
                <a:gd name="T75" fmla="*/ 2425 h 334"/>
                <a:gd name="T76" fmla="*/ 3102 w 486"/>
                <a:gd name="T77" fmla="*/ 2382 h 334"/>
                <a:gd name="T78" fmla="*/ 3197 w 486"/>
                <a:gd name="T79" fmla="*/ 2425 h 3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6" h="334">
                  <a:moveTo>
                    <a:pt x="381" y="266"/>
                  </a:moveTo>
                  <a:cubicBezTo>
                    <a:pt x="359" y="251"/>
                    <a:pt x="324" y="258"/>
                    <a:pt x="310" y="233"/>
                  </a:cubicBezTo>
                  <a:cubicBezTo>
                    <a:pt x="310" y="231"/>
                    <a:pt x="309" y="229"/>
                    <a:pt x="308" y="227"/>
                  </a:cubicBezTo>
                  <a:cubicBezTo>
                    <a:pt x="332" y="238"/>
                    <a:pt x="356" y="246"/>
                    <a:pt x="383" y="249"/>
                  </a:cubicBezTo>
                  <a:cubicBezTo>
                    <a:pt x="415" y="252"/>
                    <a:pt x="461" y="248"/>
                    <a:pt x="486" y="271"/>
                  </a:cubicBezTo>
                  <a:cubicBezTo>
                    <a:pt x="474" y="260"/>
                    <a:pt x="459" y="253"/>
                    <a:pt x="444" y="248"/>
                  </a:cubicBezTo>
                  <a:cubicBezTo>
                    <a:pt x="425" y="241"/>
                    <a:pt x="404" y="246"/>
                    <a:pt x="385" y="243"/>
                  </a:cubicBezTo>
                  <a:cubicBezTo>
                    <a:pt x="334" y="235"/>
                    <a:pt x="307" y="207"/>
                    <a:pt x="257" y="187"/>
                  </a:cubicBezTo>
                  <a:cubicBezTo>
                    <a:pt x="232" y="177"/>
                    <a:pt x="199" y="174"/>
                    <a:pt x="178" y="157"/>
                  </a:cubicBezTo>
                  <a:cubicBezTo>
                    <a:pt x="177" y="157"/>
                    <a:pt x="177" y="156"/>
                    <a:pt x="176" y="156"/>
                  </a:cubicBezTo>
                  <a:cubicBezTo>
                    <a:pt x="194" y="159"/>
                    <a:pt x="219" y="145"/>
                    <a:pt x="235" y="140"/>
                  </a:cubicBezTo>
                  <a:cubicBezTo>
                    <a:pt x="251" y="135"/>
                    <a:pt x="264" y="138"/>
                    <a:pt x="280" y="142"/>
                  </a:cubicBezTo>
                  <a:cubicBezTo>
                    <a:pt x="295" y="145"/>
                    <a:pt x="307" y="146"/>
                    <a:pt x="323" y="145"/>
                  </a:cubicBezTo>
                  <a:cubicBezTo>
                    <a:pt x="337" y="145"/>
                    <a:pt x="352" y="141"/>
                    <a:pt x="361" y="129"/>
                  </a:cubicBezTo>
                  <a:cubicBezTo>
                    <a:pt x="371" y="116"/>
                    <a:pt x="374" y="109"/>
                    <a:pt x="391" y="104"/>
                  </a:cubicBezTo>
                  <a:cubicBezTo>
                    <a:pt x="370" y="106"/>
                    <a:pt x="365" y="121"/>
                    <a:pt x="349" y="132"/>
                  </a:cubicBezTo>
                  <a:cubicBezTo>
                    <a:pt x="321" y="150"/>
                    <a:pt x="304" y="137"/>
                    <a:pt x="276" y="130"/>
                  </a:cubicBezTo>
                  <a:cubicBezTo>
                    <a:pt x="263" y="127"/>
                    <a:pt x="251" y="125"/>
                    <a:pt x="238" y="129"/>
                  </a:cubicBezTo>
                  <a:cubicBezTo>
                    <a:pt x="225" y="133"/>
                    <a:pt x="212" y="144"/>
                    <a:pt x="198" y="146"/>
                  </a:cubicBezTo>
                  <a:cubicBezTo>
                    <a:pt x="175" y="148"/>
                    <a:pt x="163" y="137"/>
                    <a:pt x="147" y="123"/>
                  </a:cubicBezTo>
                  <a:cubicBezTo>
                    <a:pt x="139" y="111"/>
                    <a:pt x="131" y="98"/>
                    <a:pt x="121" y="86"/>
                  </a:cubicBezTo>
                  <a:cubicBezTo>
                    <a:pt x="102" y="61"/>
                    <a:pt x="80" y="60"/>
                    <a:pt x="53" y="49"/>
                  </a:cubicBezTo>
                  <a:cubicBezTo>
                    <a:pt x="39" y="43"/>
                    <a:pt x="27" y="32"/>
                    <a:pt x="19" y="19"/>
                  </a:cubicBezTo>
                  <a:cubicBezTo>
                    <a:pt x="12" y="9"/>
                    <a:pt x="9" y="4"/>
                    <a:pt x="8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29"/>
                    <a:pt x="19" y="47"/>
                    <a:pt x="36" y="56"/>
                  </a:cubicBezTo>
                  <a:cubicBezTo>
                    <a:pt x="58" y="68"/>
                    <a:pt x="80" y="73"/>
                    <a:pt x="100" y="90"/>
                  </a:cubicBezTo>
                  <a:cubicBezTo>
                    <a:pt x="117" y="104"/>
                    <a:pt x="128" y="121"/>
                    <a:pt x="142" y="138"/>
                  </a:cubicBezTo>
                  <a:cubicBezTo>
                    <a:pt x="160" y="158"/>
                    <a:pt x="178" y="172"/>
                    <a:pt x="203" y="181"/>
                  </a:cubicBezTo>
                  <a:cubicBezTo>
                    <a:pt x="226" y="189"/>
                    <a:pt x="248" y="193"/>
                    <a:pt x="270" y="204"/>
                  </a:cubicBezTo>
                  <a:cubicBezTo>
                    <a:pt x="277" y="208"/>
                    <a:pt x="286" y="212"/>
                    <a:pt x="291" y="219"/>
                  </a:cubicBezTo>
                  <a:cubicBezTo>
                    <a:pt x="293" y="221"/>
                    <a:pt x="294" y="222"/>
                    <a:pt x="295" y="224"/>
                  </a:cubicBezTo>
                  <a:cubicBezTo>
                    <a:pt x="298" y="230"/>
                    <a:pt x="301" y="237"/>
                    <a:pt x="305" y="244"/>
                  </a:cubicBezTo>
                  <a:cubicBezTo>
                    <a:pt x="317" y="262"/>
                    <a:pt x="330" y="260"/>
                    <a:pt x="348" y="265"/>
                  </a:cubicBezTo>
                  <a:cubicBezTo>
                    <a:pt x="372" y="270"/>
                    <a:pt x="386" y="284"/>
                    <a:pt x="400" y="304"/>
                  </a:cubicBezTo>
                  <a:cubicBezTo>
                    <a:pt x="407" y="315"/>
                    <a:pt x="416" y="323"/>
                    <a:pt x="427" y="328"/>
                  </a:cubicBezTo>
                  <a:cubicBezTo>
                    <a:pt x="407" y="315"/>
                    <a:pt x="402" y="281"/>
                    <a:pt x="381" y="266"/>
                  </a:cubicBezTo>
                  <a:close/>
                  <a:moveTo>
                    <a:pt x="440" y="334"/>
                  </a:moveTo>
                  <a:cubicBezTo>
                    <a:pt x="436" y="332"/>
                    <a:pt x="431" y="331"/>
                    <a:pt x="427" y="328"/>
                  </a:cubicBezTo>
                  <a:cubicBezTo>
                    <a:pt x="431" y="331"/>
                    <a:pt x="435" y="333"/>
                    <a:pt x="440" y="334"/>
                  </a:cubicBezTo>
                  <a:close/>
                </a:path>
              </a:pathLst>
            </a:custGeom>
            <a:noFill/>
            <a:ln w="7938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94" name="Freeform 89"/>
            <p:cNvSpPr>
              <a:spLocks/>
            </p:cNvSpPr>
            <p:nvPr/>
          </p:nvSpPr>
          <p:spPr bwMode="auto">
            <a:xfrm>
              <a:off x="2330" y="2100"/>
              <a:ext cx="717" cy="353"/>
            </a:xfrm>
            <a:custGeom>
              <a:avLst/>
              <a:gdLst>
                <a:gd name="T0" fmla="*/ 0 w 266"/>
                <a:gd name="T1" fmla="*/ 43 h 131"/>
                <a:gd name="T2" fmla="*/ 202 w 266"/>
                <a:gd name="T3" fmla="*/ 175 h 131"/>
                <a:gd name="T4" fmla="*/ 609 w 266"/>
                <a:gd name="T5" fmla="*/ 218 h 131"/>
                <a:gd name="T6" fmla="*/ 938 w 266"/>
                <a:gd name="T7" fmla="*/ 364 h 131"/>
                <a:gd name="T8" fmla="*/ 1156 w 266"/>
                <a:gd name="T9" fmla="*/ 523 h 131"/>
                <a:gd name="T10" fmla="*/ 1563 w 266"/>
                <a:gd name="T11" fmla="*/ 771 h 131"/>
                <a:gd name="T12" fmla="*/ 1933 w 266"/>
                <a:gd name="T13" fmla="*/ 951 h 131"/>
                <a:gd name="T14" fmla="*/ 1294 w 266"/>
                <a:gd name="T15" fmla="*/ 523 h 131"/>
                <a:gd name="T16" fmla="*/ 1011 w 266"/>
                <a:gd name="T17" fmla="*/ 326 h 131"/>
                <a:gd name="T18" fmla="*/ 1132 w 266"/>
                <a:gd name="T19" fmla="*/ 261 h 131"/>
                <a:gd name="T20" fmla="*/ 1272 w 266"/>
                <a:gd name="T21" fmla="*/ 210 h 131"/>
                <a:gd name="T22" fmla="*/ 1418 w 266"/>
                <a:gd name="T23" fmla="*/ 181 h 131"/>
                <a:gd name="T24" fmla="*/ 1569 w 266"/>
                <a:gd name="T25" fmla="*/ 175 h 131"/>
                <a:gd name="T26" fmla="*/ 1706 w 266"/>
                <a:gd name="T27" fmla="*/ 108 h 131"/>
                <a:gd name="T28" fmla="*/ 1534 w 266"/>
                <a:gd name="T29" fmla="*/ 146 h 131"/>
                <a:gd name="T30" fmla="*/ 1286 w 266"/>
                <a:gd name="T31" fmla="*/ 154 h 131"/>
                <a:gd name="T32" fmla="*/ 1046 w 266"/>
                <a:gd name="T33" fmla="*/ 253 h 131"/>
                <a:gd name="T34" fmla="*/ 895 w 266"/>
                <a:gd name="T35" fmla="*/ 248 h 131"/>
                <a:gd name="T36" fmla="*/ 604 w 266"/>
                <a:gd name="T37" fmla="*/ 167 h 131"/>
                <a:gd name="T38" fmla="*/ 240 w 266"/>
                <a:gd name="T39" fmla="*/ 116 h 131"/>
                <a:gd name="T40" fmla="*/ 51 w 266"/>
                <a:gd name="T41" fmla="*/ 0 h 13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66" h="131">
                  <a:moveTo>
                    <a:pt x="0" y="6"/>
                  </a:moveTo>
                  <a:cubicBezTo>
                    <a:pt x="12" y="20"/>
                    <a:pt x="8" y="18"/>
                    <a:pt x="28" y="24"/>
                  </a:cubicBezTo>
                  <a:cubicBezTo>
                    <a:pt x="46" y="29"/>
                    <a:pt x="66" y="29"/>
                    <a:pt x="84" y="30"/>
                  </a:cubicBezTo>
                  <a:cubicBezTo>
                    <a:pt x="103" y="31"/>
                    <a:pt x="115" y="38"/>
                    <a:pt x="129" y="50"/>
                  </a:cubicBezTo>
                  <a:cubicBezTo>
                    <a:pt x="138" y="59"/>
                    <a:pt x="146" y="67"/>
                    <a:pt x="159" y="72"/>
                  </a:cubicBezTo>
                  <a:cubicBezTo>
                    <a:pt x="183" y="80"/>
                    <a:pt x="196" y="88"/>
                    <a:pt x="215" y="106"/>
                  </a:cubicBezTo>
                  <a:cubicBezTo>
                    <a:pt x="229" y="120"/>
                    <a:pt x="245" y="130"/>
                    <a:pt x="266" y="131"/>
                  </a:cubicBezTo>
                  <a:cubicBezTo>
                    <a:pt x="227" y="125"/>
                    <a:pt x="210" y="87"/>
                    <a:pt x="178" y="72"/>
                  </a:cubicBezTo>
                  <a:cubicBezTo>
                    <a:pt x="163" y="66"/>
                    <a:pt x="149" y="63"/>
                    <a:pt x="139" y="45"/>
                  </a:cubicBezTo>
                  <a:cubicBezTo>
                    <a:pt x="145" y="44"/>
                    <a:pt x="151" y="39"/>
                    <a:pt x="156" y="36"/>
                  </a:cubicBezTo>
                  <a:cubicBezTo>
                    <a:pt x="162" y="33"/>
                    <a:pt x="169" y="31"/>
                    <a:pt x="175" y="29"/>
                  </a:cubicBezTo>
                  <a:cubicBezTo>
                    <a:pt x="182" y="26"/>
                    <a:pt x="188" y="26"/>
                    <a:pt x="195" y="25"/>
                  </a:cubicBezTo>
                  <a:cubicBezTo>
                    <a:pt x="202" y="25"/>
                    <a:pt x="210" y="25"/>
                    <a:pt x="216" y="24"/>
                  </a:cubicBezTo>
                  <a:cubicBezTo>
                    <a:pt x="222" y="23"/>
                    <a:pt x="232" y="20"/>
                    <a:pt x="235" y="15"/>
                  </a:cubicBezTo>
                  <a:cubicBezTo>
                    <a:pt x="229" y="18"/>
                    <a:pt x="219" y="20"/>
                    <a:pt x="211" y="20"/>
                  </a:cubicBezTo>
                  <a:cubicBezTo>
                    <a:pt x="200" y="20"/>
                    <a:pt x="187" y="18"/>
                    <a:pt x="177" y="21"/>
                  </a:cubicBezTo>
                  <a:cubicBezTo>
                    <a:pt x="165" y="25"/>
                    <a:pt x="156" y="32"/>
                    <a:pt x="144" y="35"/>
                  </a:cubicBezTo>
                  <a:cubicBezTo>
                    <a:pt x="136" y="36"/>
                    <a:pt x="130" y="36"/>
                    <a:pt x="123" y="34"/>
                  </a:cubicBezTo>
                  <a:cubicBezTo>
                    <a:pt x="112" y="28"/>
                    <a:pt x="100" y="23"/>
                    <a:pt x="83" y="23"/>
                  </a:cubicBezTo>
                  <a:cubicBezTo>
                    <a:pt x="66" y="22"/>
                    <a:pt x="49" y="20"/>
                    <a:pt x="33" y="16"/>
                  </a:cubicBezTo>
                  <a:cubicBezTo>
                    <a:pt x="12" y="11"/>
                    <a:pt x="21" y="15"/>
                    <a:pt x="7" y="0"/>
                  </a:cubicBezTo>
                </a:path>
              </a:pathLst>
            </a:custGeom>
            <a:noFill/>
            <a:ln w="7938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95" name="Freeform 90"/>
            <p:cNvSpPr>
              <a:spLocks/>
            </p:cNvSpPr>
            <p:nvPr/>
          </p:nvSpPr>
          <p:spPr bwMode="auto">
            <a:xfrm>
              <a:off x="2182" y="2291"/>
              <a:ext cx="900" cy="456"/>
            </a:xfrm>
            <a:custGeom>
              <a:avLst/>
              <a:gdLst>
                <a:gd name="T0" fmla="*/ 0 w 334"/>
                <a:gd name="T1" fmla="*/ 103 h 169"/>
                <a:gd name="T2" fmla="*/ 202 w 334"/>
                <a:gd name="T3" fmla="*/ 270 h 169"/>
                <a:gd name="T4" fmla="*/ 458 w 334"/>
                <a:gd name="T5" fmla="*/ 742 h 169"/>
                <a:gd name="T6" fmla="*/ 784 w 334"/>
                <a:gd name="T7" fmla="*/ 823 h 169"/>
                <a:gd name="T8" fmla="*/ 1148 w 334"/>
                <a:gd name="T9" fmla="*/ 880 h 169"/>
                <a:gd name="T10" fmla="*/ 1714 w 334"/>
                <a:gd name="T11" fmla="*/ 1195 h 169"/>
                <a:gd name="T12" fmla="*/ 2425 w 334"/>
                <a:gd name="T13" fmla="*/ 1230 h 169"/>
                <a:gd name="T14" fmla="*/ 2104 w 334"/>
                <a:gd name="T15" fmla="*/ 1149 h 169"/>
                <a:gd name="T16" fmla="*/ 1765 w 334"/>
                <a:gd name="T17" fmla="*/ 1149 h 169"/>
                <a:gd name="T18" fmla="*/ 1487 w 334"/>
                <a:gd name="T19" fmla="*/ 1042 h 169"/>
                <a:gd name="T20" fmla="*/ 1539 w 334"/>
                <a:gd name="T21" fmla="*/ 1020 h 169"/>
                <a:gd name="T22" fmla="*/ 1727 w 334"/>
                <a:gd name="T23" fmla="*/ 904 h 169"/>
                <a:gd name="T24" fmla="*/ 2129 w 334"/>
                <a:gd name="T25" fmla="*/ 809 h 169"/>
                <a:gd name="T26" fmla="*/ 1735 w 334"/>
                <a:gd name="T27" fmla="*/ 853 h 169"/>
                <a:gd name="T28" fmla="*/ 1358 w 334"/>
                <a:gd name="T29" fmla="*/ 961 h 169"/>
                <a:gd name="T30" fmla="*/ 1024 w 334"/>
                <a:gd name="T31" fmla="*/ 780 h 169"/>
                <a:gd name="T32" fmla="*/ 536 w 334"/>
                <a:gd name="T33" fmla="*/ 691 h 169"/>
                <a:gd name="T34" fmla="*/ 81 w 334"/>
                <a:gd name="T35" fmla="*/ 0 h 16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34" h="169">
                  <a:moveTo>
                    <a:pt x="0" y="14"/>
                  </a:moveTo>
                  <a:cubicBezTo>
                    <a:pt x="20" y="14"/>
                    <a:pt x="19" y="26"/>
                    <a:pt x="28" y="37"/>
                  </a:cubicBezTo>
                  <a:cubicBezTo>
                    <a:pt x="43" y="57"/>
                    <a:pt x="45" y="84"/>
                    <a:pt x="63" y="102"/>
                  </a:cubicBezTo>
                  <a:cubicBezTo>
                    <a:pt x="77" y="115"/>
                    <a:pt x="91" y="113"/>
                    <a:pt x="108" y="113"/>
                  </a:cubicBezTo>
                  <a:cubicBezTo>
                    <a:pt x="126" y="113"/>
                    <a:pt x="141" y="113"/>
                    <a:pt x="158" y="121"/>
                  </a:cubicBezTo>
                  <a:cubicBezTo>
                    <a:pt x="184" y="134"/>
                    <a:pt x="206" y="158"/>
                    <a:pt x="236" y="164"/>
                  </a:cubicBezTo>
                  <a:cubicBezTo>
                    <a:pt x="266" y="169"/>
                    <a:pt x="308" y="149"/>
                    <a:pt x="334" y="169"/>
                  </a:cubicBezTo>
                  <a:cubicBezTo>
                    <a:pt x="325" y="157"/>
                    <a:pt x="303" y="158"/>
                    <a:pt x="290" y="158"/>
                  </a:cubicBezTo>
                  <a:cubicBezTo>
                    <a:pt x="274" y="157"/>
                    <a:pt x="258" y="159"/>
                    <a:pt x="243" y="158"/>
                  </a:cubicBezTo>
                  <a:cubicBezTo>
                    <a:pt x="229" y="157"/>
                    <a:pt x="217" y="150"/>
                    <a:pt x="205" y="143"/>
                  </a:cubicBezTo>
                  <a:cubicBezTo>
                    <a:pt x="208" y="142"/>
                    <a:pt x="210" y="140"/>
                    <a:pt x="212" y="140"/>
                  </a:cubicBezTo>
                  <a:cubicBezTo>
                    <a:pt x="221" y="136"/>
                    <a:pt x="230" y="130"/>
                    <a:pt x="238" y="124"/>
                  </a:cubicBezTo>
                  <a:cubicBezTo>
                    <a:pt x="254" y="114"/>
                    <a:pt x="274" y="108"/>
                    <a:pt x="293" y="111"/>
                  </a:cubicBezTo>
                  <a:cubicBezTo>
                    <a:pt x="278" y="101"/>
                    <a:pt x="254" y="108"/>
                    <a:pt x="239" y="117"/>
                  </a:cubicBezTo>
                  <a:cubicBezTo>
                    <a:pt x="228" y="123"/>
                    <a:pt x="204" y="135"/>
                    <a:pt x="187" y="132"/>
                  </a:cubicBezTo>
                  <a:cubicBezTo>
                    <a:pt x="173" y="123"/>
                    <a:pt x="156" y="111"/>
                    <a:pt x="141" y="107"/>
                  </a:cubicBezTo>
                  <a:cubicBezTo>
                    <a:pt x="119" y="100"/>
                    <a:pt x="90" y="113"/>
                    <a:pt x="74" y="95"/>
                  </a:cubicBezTo>
                  <a:cubicBezTo>
                    <a:pt x="47" y="63"/>
                    <a:pt x="46" y="25"/>
                    <a:pt x="11" y="0"/>
                  </a:cubicBezTo>
                </a:path>
              </a:pathLst>
            </a:custGeom>
            <a:noFill/>
            <a:ln w="7938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96" name="Freeform 91"/>
            <p:cNvSpPr>
              <a:spLocks noEditPoints="1"/>
            </p:cNvSpPr>
            <p:nvPr/>
          </p:nvSpPr>
          <p:spPr bwMode="auto">
            <a:xfrm>
              <a:off x="1880" y="1738"/>
              <a:ext cx="1350" cy="1839"/>
            </a:xfrm>
            <a:custGeom>
              <a:avLst/>
              <a:gdLst>
                <a:gd name="T0" fmla="*/ 3050 w 501"/>
                <a:gd name="T1" fmla="*/ 4500 h 682"/>
                <a:gd name="T2" fmla="*/ 3506 w 501"/>
                <a:gd name="T3" fmla="*/ 4115 h 682"/>
                <a:gd name="T4" fmla="*/ 2832 w 501"/>
                <a:gd name="T5" fmla="*/ 4581 h 682"/>
                <a:gd name="T6" fmla="*/ 2417 w 501"/>
                <a:gd name="T7" fmla="*/ 4727 h 682"/>
                <a:gd name="T8" fmla="*/ 1894 w 501"/>
                <a:gd name="T9" fmla="*/ 4492 h 682"/>
                <a:gd name="T10" fmla="*/ 1743 w 501"/>
                <a:gd name="T11" fmla="*/ 4231 h 682"/>
                <a:gd name="T12" fmla="*/ 2309 w 501"/>
                <a:gd name="T13" fmla="*/ 4355 h 682"/>
                <a:gd name="T14" fmla="*/ 2606 w 501"/>
                <a:gd name="T15" fmla="*/ 4371 h 682"/>
                <a:gd name="T16" fmla="*/ 2272 w 501"/>
                <a:gd name="T17" fmla="*/ 4304 h 682"/>
                <a:gd name="T18" fmla="*/ 1706 w 501"/>
                <a:gd name="T19" fmla="*/ 4180 h 682"/>
                <a:gd name="T20" fmla="*/ 1393 w 501"/>
                <a:gd name="T21" fmla="*/ 4144 h 682"/>
                <a:gd name="T22" fmla="*/ 892 w 501"/>
                <a:gd name="T23" fmla="*/ 3694 h 682"/>
                <a:gd name="T24" fmla="*/ 1393 w 501"/>
                <a:gd name="T25" fmla="*/ 3745 h 682"/>
                <a:gd name="T26" fmla="*/ 1735 w 501"/>
                <a:gd name="T27" fmla="*/ 3891 h 682"/>
                <a:gd name="T28" fmla="*/ 2223 w 501"/>
                <a:gd name="T29" fmla="*/ 4093 h 682"/>
                <a:gd name="T30" fmla="*/ 1770 w 501"/>
                <a:gd name="T31" fmla="*/ 3853 h 682"/>
                <a:gd name="T32" fmla="*/ 1654 w 501"/>
                <a:gd name="T33" fmla="*/ 3665 h 682"/>
                <a:gd name="T34" fmla="*/ 2433 w 501"/>
                <a:gd name="T35" fmla="*/ 3818 h 682"/>
                <a:gd name="T36" fmla="*/ 2563 w 501"/>
                <a:gd name="T37" fmla="*/ 3832 h 682"/>
                <a:gd name="T38" fmla="*/ 1932 w 501"/>
                <a:gd name="T39" fmla="*/ 3678 h 682"/>
                <a:gd name="T40" fmla="*/ 1393 w 501"/>
                <a:gd name="T41" fmla="*/ 3694 h 682"/>
                <a:gd name="T42" fmla="*/ 819 w 501"/>
                <a:gd name="T43" fmla="*/ 3629 h 682"/>
                <a:gd name="T44" fmla="*/ 232 w 501"/>
                <a:gd name="T45" fmla="*/ 2858 h 682"/>
                <a:gd name="T46" fmla="*/ 711 w 501"/>
                <a:gd name="T47" fmla="*/ 2400 h 682"/>
                <a:gd name="T48" fmla="*/ 1816 w 501"/>
                <a:gd name="T49" fmla="*/ 2915 h 682"/>
                <a:gd name="T50" fmla="*/ 3145 w 501"/>
                <a:gd name="T51" fmla="*/ 3193 h 682"/>
                <a:gd name="T52" fmla="*/ 1867 w 501"/>
                <a:gd name="T53" fmla="*/ 2850 h 682"/>
                <a:gd name="T54" fmla="*/ 763 w 501"/>
                <a:gd name="T55" fmla="*/ 2335 h 682"/>
                <a:gd name="T56" fmla="*/ 1606 w 501"/>
                <a:gd name="T57" fmla="*/ 1470 h 682"/>
                <a:gd name="T58" fmla="*/ 2121 w 501"/>
                <a:gd name="T59" fmla="*/ 1629 h 682"/>
                <a:gd name="T60" fmla="*/ 2498 w 501"/>
                <a:gd name="T61" fmla="*/ 1701 h 682"/>
                <a:gd name="T62" fmla="*/ 2142 w 501"/>
                <a:gd name="T63" fmla="*/ 1599 h 682"/>
                <a:gd name="T64" fmla="*/ 1706 w 501"/>
                <a:gd name="T65" fmla="*/ 1497 h 682"/>
                <a:gd name="T66" fmla="*/ 2374 w 501"/>
                <a:gd name="T67" fmla="*/ 1534 h 682"/>
                <a:gd name="T68" fmla="*/ 1967 w 501"/>
                <a:gd name="T69" fmla="*/ 1513 h 682"/>
                <a:gd name="T70" fmla="*/ 1509 w 501"/>
                <a:gd name="T71" fmla="*/ 1359 h 682"/>
                <a:gd name="T72" fmla="*/ 1859 w 501"/>
                <a:gd name="T73" fmla="*/ 73 h 682"/>
                <a:gd name="T74" fmla="*/ 1590 w 501"/>
                <a:gd name="T75" fmla="*/ 561 h 682"/>
                <a:gd name="T76" fmla="*/ 218 w 501"/>
                <a:gd name="T77" fmla="*/ 3149 h 682"/>
                <a:gd name="T78" fmla="*/ 342 w 501"/>
                <a:gd name="T79" fmla="*/ 3193 h 682"/>
                <a:gd name="T80" fmla="*/ 943 w 501"/>
                <a:gd name="T81" fmla="*/ 3905 h 682"/>
                <a:gd name="T82" fmla="*/ 1248 w 501"/>
                <a:gd name="T83" fmla="*/ 4347 h 682"/>
                <a:gd name="T84" fmla="*/ 994 w 501"/>
                <a:gd name="T85" fmla="*/ 3948 h 682"/>
                <a:gd name="T86" fmla="*/ 1337 w 501"/>
                <a:gd name="T87" fmla="*/ 4231 h 682"/>
                <a:gd name="T88" fmla="*/ 1496 w 501"/>
                <a:gd name="T89" fmla="*/ 4465 h 682"/>
                <a:gd name="T90" fmla="*/ 1749 w 501"/>
                <a:gd name="T91" fmla="*/ 4587 h 682"/>
                <a:gd name="T92" fmla="*/ 1619 w 501"/>
                <a:gd name="T93" fmla="*/ 4457 h 682"/>
                <a:gd name="T94" fmla="*/ 2018 w 501"/>
                <a:gd name="T95" fmla="*/ 4616 h 682"/>
                <a:gd name="T96" fmla="*/ 3217 w 501"/>
                <a:gd name="T97" fmla="*/ 4900 h 682"/>
                <a:gd name="T98" fmla="*/ 2549 w 501"/>
                <a:gd name="T99" fmla="*/ 4770 h 682"/>
                <a:gd name="T100" fmla="*/ 3557 w 501"/>
                <a:gd name="T101" fmla="*/ 4951 h 682"/>
                <a:gd name="T102" fmla="*/ 2223 w 501"/>
                <a:gd name="T103" fmla="*/ 4093 h 6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1" h="682">
                  <a:moveTo>
                    <a:pt x="351" y="656"/>
                  </a:moveTo>
                  <a:cubicBezTo>
                    <a:pt x="360" y="654"/>
                    <a:pt x="371" y="651"/>
                    <a:pt x="380" y="648"/>
                  </a:cubicBezTo>
                  <a:cubicBezTo>
                    <a:pt x="397" y="643"/>
                    <a:pt x="409" y="631"/>
                    <a:pt x="420" y="619"/>
                  </a:cubicBezTo>
                  <a:cubicBezTo>
                    <a:pt x="427" y="612"/>
                    <a:pt x="432" y="604"/>
                    <a:pt x="439" y="598"/>
                  </a:cubicBezTo>
                  <a:cubicBezTo>
                    <a:pt x="446" y="593"/>
                    <a:pt x="454" y="590"/>
                    <a:pt x="461" y="586"/>
                  </a:cubicBezTo>
                  <a:cubicBezTo>
                    <a:pt x="471" y="580"/>
                    <a:pt x="475" y="573"/>
                    <a:pt x="483" y="566"/>
                  </a:cubicBezTo>
                  <a:cubicBezTo>
                    <a:pt x="472" y="575"/>
                    <a:pt x="457" y="579"/>
                    <a:pt x="444" y="587"/>
                  </a:cubicBezTo>
                  <a:cubicBezTo>
                    <a:pt x="432" y="594"/>
                    <a:pt x="421" y="605"/>
                    <a:pt x="410" y="614"/>
                  </a:cubicBezTo>
                  <a:cubicBezTo>
                    <a:pt x="404" y="619"/>
                    <a:pt x="397" y="624"/>
                    <a:pt x="390" y="630"/>
                  </a:cubicBezTo>
                  <a:cubicBezTo>
                    <a:pt x="383" y="636"/>
                    <a:pt x="377" y="638"/>
                    <a:pt x="369" y="642"/>
                  </a:cubicBezTo>
                  <a:cubicBezTo>
                    <a:pt x="356" y="649"/>
                    <a:pt x="349" y="651"/>
                    <a:pt x="335" y="651"/>
                  </a:cubicBezTo>
                  <a:cubicBezTo>
                    <a:pt x="334" y="651"/>
                    <a:pt x="333" y="650"/>
                    <a:pt x="333" y="650"/>
                  </a:cubicBezTo>
                  <a:cubicBezTo>
                    <a:pt x="315" y="642"/>
                    <a:pt x="297" y="630"/>
                    <a:pt x="278" y="624"/>
                  </a:cubicBezTo>
                  <a:cubicBezTo>
                    <a:pt x="275" y="623"/>
                    <a:pt x="271" y="622"/>
                    <a:pt x="267" y="620"/>
                  </a:cubicBezTo>
                  <a:cubicBezTo>
                    <a:pt x="261" y="618"/>
                    <a:pt x="261" y="618"/>
                    <a:pt x="261" y="618"/>
                  </a:cubicBezTo>
                  <a:cubicBezTo>
                    <a:pt x="247" y="613"/>
                    <a:pt x="236" y="607"/>
                    <a:pt x="224" y="595"/>
                  </a:cubicBezTo>
                  <a:cubicBezTo>
                    <a:pt x="219" y="590"/>
                    <a:pt x="213" y="586"/>
                    <a:pt x="208" y="582"/>
                  </a:cubicBezTo>
                  <a:cubicBezTo>
                    <a:pt x="218" y="581"/>
                    <a:pt x="229" y="580"/>
                    <a:pt x="240" y="582"/>
                  </a:cubicBezTo>
                  <a:cubicBezTo>
                    <a:pt x="252" y="585"/>
                    <a:pt x="262" y="595"/>
                    <a:pt x="275" y="597"/>
                  </a:cubicBezTo>
                  <a:cubicBezTo>
                    <a:pt x="281" y="598"/>
                    <a:pt x="289" y="594"/>
                    <a:pt x="296" y="594"/>
                  </a:cubicBezTo>
                  <a:cubicBezTo>
                    <a:pt x="304" y="593"/>
                    <a:pt x="310" y="595"/>
                    <a:pt x="318" y="599"/>
                  </a:cubicBezTo>
                  <a:cubicBezTo>
                    <a:pt x="318" y="600"/>
                    <a:pt x="318" y="600"/>
                    <a:pt x="319" y="600"/>
                  </a:cubicBezTo>
                  <a:cubicBezTo>
                    <a:pt x="322" y="602"/>
                    <a:pt x="322" y="602"/>
                    <a:pt x="322" y="602"/>
                  </a:cubicBezTo>
                  <a:cubicBezTo>
                    <a:pt x="335" y="608"/>
                    <a:pt x="343" y="604"/>
                    <a:pt x="359" y="601"/>
                  </a:cubicBezTo>
                  <a:cubicBezTo>
                    <a:pt x="347" y="603"/>
                    <a:pt x="338" y="603"/>
                    <a:pt x="328" y="599"/>
                  </a:cubicBezTo>
                  <a:cubicBezTo>
                    <a:pt x="323" y="597"/>
                    <a:pt x="323" y="597"/>
                    <a:pt x="323" y="597"/>
                  </a:cubicBezTo>
                  <a:cubicBezTo>
                    <a:pt x="320" y="596"/>
                    <a:pt x="316" y="594"/>
                    <a:pt x="313" y="592"/>
                  </a:cubicBezTo>
                  <a:cubicBezTo>
                    <a:pt x="306" y="588"/>
                    <a:pt x="300" y="586"/>
                    <a:pt x="291" y="587"/>
                  </a:cubicBezTo>
                  <a:cubicBezTo>
                    <a:pt x="284" y="587"/>
                    <a:pt x="277" y="591"/>
                    <a:pt x="270" y="590"/>
                  </a:cubicBezTo>
                  <a:cubicBezTo>
                    <a:pt x="258" y="588"/>
                    <a:pt x="247" y="577"/>
                    <a:pt x="235" y="575"/>
                  </a:cubicBezTo>
                  <a:cubicBezTo>
                    <a:pt x="222" y="572"/>
                    <a:pt x="210" y="574"/>
                    <a:pt x="198" y="575"/>
                  </a:cubicBezTo>
                  <a:cubicBezTo>
                    <a:pt x="197" y="574"/>
                    <a:pt x="195" y="573"/>
                    <a:pt x="194" y="572"/>
                  </a:cubicBezTo>
                  <a:cubicBezTo>
                    <a:pt x="192" y="570"/>
                    <a:pt x="192" y="570"/>
                    <a:pt x="192" y="570"/>
                  </a:cubicBezTo>
                  <a:cubicBezTo>
                    <a:pt x="192" y="570"/>
                    <a:pt x="192" y="570"/>
                    <a:pt x="192" y="570"/>
                  </a:cubicBezTo>
                  <a:cubicBezTo>
                    <a:pt x="187" y="567"/>
                    <a:pt x="182" y="563"/>
                    <a:pt x="178" y="560"/>
                  </a:cubicBezTo>
                  <a:cubicBezTo>
                    <a:pt x="159" y="543"/>
                    <a:pt x="140" y="526"/>
                    <a:pt x="123" y="508"/>
                  </a:cubicBezTo>
                  <a:cubicBezTo>
                    <a:pt x="137" y="511"/>
                    <a:pt x="151" y="510"/>
                    <a:pt x="166" y="510"/>
                  </a:cubicBezTo>
                  <a:cubicBezTo>
                    <a:pt x="171" y="510"/>
                    <a:pt x="175" y="510"/>
                    <a:pt x="180" y="511"/>
                  </a:cubicBezTo>
                  <a:cubicBezTo>
                    <a:pt x="184" y="512"/>
                    <a:pt x="188" y="515"/>
                    <a:pt x="192" y="515"/>
                  </a:cubicBezTo>
                  <a:cubicBezTo>
                    <a:pt x="195" y="515"/>
                    <a:pt x="197" y="514"/>
                    <a:pt x="200" y="513"/>
                  </a:cubicBezTo>
                  <a:cubicBezTo>
                    <a:pt x="211" y="514"/>
                    <a:pt x="220" y="517"/>
                    <a:pt x="228" y="526"/>
                  </a:cubicBezTo>
                  <a:cubicBezTo>
                    <a:pt x="232" y="531"/>
                    <a:pt x="234" y="534"/>
                    <a:pt x="239" y="535"/>
                  </a:cubicBezTo>
                  <a:cubicBezTo>
                    <a:pt x="246" y="537"/>
                    <a:pt x="252" y="536"/>
                    <a:pt x="259" y="536"/>
                  </a:cubicBezTo>
                  <a:cubicBezTo>
                    <a:pt x="272" y="535"/>
                    <a:pt x="282" y="542"/>
                    <a:pt x="290" y="551"/>
                  </a:cubicBezTo>
                  <a:cubicBezTo>
                    <a:pt x="295" y="557"/>
                    <a:pt x="300" y="560"/>
                    <a:pt x="306" y="563"/>
                  </a:cubicBezTo>
                  <a:cubicBezTo>
                    <a:pt x="300" y="559"/>
                    <a:pt x="295" y="550"/>
                    <a:pt x="291" y="545"/>
                  </a:cubicBezTo>
                  <a:cubicBezTo>
                    <a:pt x="285" y="538"/>
                    <a:pt x="278" y="533"/>
                    <a:pt x="269" y="531"/>
                  </a:cubicBezTo>
                  <a:cubicBezTo>
                    <a:pt x="261" y="529"/>
                    <a:pt x="252" y="532"/>
                    <a:pt x="244" y="530"/>
                  </a:cubicBezTo>
                  <a:cubicBezTo>
                    <a:pt x="235" y="528"/>
                    <a:pt x="233" y="520"/>
                    <a:pt x="227" y="515"/>
                  </a:cubicBezTo>
                  <a:cubicBezTo>
                    <a:pt x="224" y="512"/>
                    <a:pt x="219" y="508"/>
                    <a:pt x="214" y="507"/>
                  </a:cubicBezTo>
                  <a:cubicBezTo>
                    <a:pt x="218" y="505"/>
                    <a:pt x="223" y="504"/>
                    <a:pt x="228" y="504"/>
                  </a:cubicBezTo>
                  <a:cubicBezTo>
                    <a:pt x="241" y="502"/>
                    <a:pt x="253" y="509"/>
                    <a:pt x="266" y="513"/>
                  </a:cubicBezTo>
                  <a:cubicBezTo>
                    <a:pt x="282" y="519"/>
                    <a:pt x="297" y="523"/>
                    <a:pt x="314" y="523"/>
                  </a:cubicBezTo>
                  <a:cubicBezTo>
                    <a:pt x="321" y="523"/>
                    <a:pt x="328" y="523"/>
                    <a:pt x="335" y="525"/>
                  </a:cubicBezTo>
                  <a:cubicBezTo>
                    <a:pt x="342" y="527"/>
                    <a:pt x="346" y="531"/>
                    <a:pt x="353" y="534"/>
                  </a:cubicBezTo>
                  <a:cubicBezTo>
                    <a:pt x="364" y="540"/>
                    <a:pt x="379" y="527"/>
                    <a:pt x="388" y="532"/>
                  </a:cubicBezTo>
                  <a:cubicBezTo>
                    <a:pt x="379" y="527"/>
                    <a:pt x="364" y="532"/>
                    <a:pt x="353" y="527"/>
                  </a:cubicBezTo>
                  <a:cubicBezTo>
                    <a:pt x="346" y="524"/>
                    <a:pt x="342" y="520"/>
                    <a:pt x="335" y="518"/>
                  </a:cubicBezTo>
                  <a:cubicBezTo>
                    <a:pt x="328" y="516"/>
                    <a:pt x="321" y="515"/>
                    <a:pt x="314" y="515"/>
                  </a:cubicBezTo>
                  <a:cubicBezTo>
                    <a:pt x="297" y="515"/>
                    <a:pt x="282" y="511"/>
                    <a:pt x="266" y="506"/>
                  </a:cubicBezTo>
                  <a:cubicBezTo>
                    <a:pt x="253" y="501"/>
                    <a:pt x="241" y="495"/>
                    <a:pt x="228" y="497"/>
                  </a:cubicBezTo>
                  <a:cubicBezTo>
                    <a:pt x="220" y="497"/>
                    <a:pt x="213" y="499"/>
                    <a:pt x="207" y="502"/>
                  </a:cubicBezTo>
                  <a:cubicBezTo>
                    <a:pt x="202" y="504"/>
                    <a:pt x="197" y="508"/>
                    <a:pt x="192" y="508"/>
                  </a:cubicBezTo>
                  <a:cubicBezTo>
                    <a:pt x="188" y="507"/>
                    <a:pt x="184" y="504"/>
                    <a:pt x="180" y="504"/>
                  </a:cubicBezTo>
                  <a:cubicBezTo>
                    <a:pt x="175" y="503"/>
                    <a:pt x="171" y="503"/>
                    <a:pt x="166" y="503"/>
                  </a:cubicBezTo>
                  <a:cubicBezTo>
                    <a:pt x="148" y="503"/>
                    <a:pt x="131" y="504"/>
                    <a:pt x="113" y="499"/>
                  </a:cubicBezTo>
                  <a:cubicBezTo>
                    <a:pt x="107" y="492"/>
                    <a:pt x="101" y="485"/>
                    <a:pt x="95" y="478"/>
                  </a:cubicBezTo>
                  <a:cubicBezTo>
                    <a:pt x="82" y="462"/>
                    <a:pt x="72" y="445"/>
                    <a:pt x="61" y="428"/>
                  </a:cubicBezTo>
                  <a:cubicBezTo>
                    <a:pt x="53" y="417"/>
                    <a:pt x="38" y="406"/>
                    <a:pt x="32" y="393"/>
                  </a:cubicBezTo>
                  <a:cubicBezTo>
                    <a:pt x="37" y="369"/>
                    <a:pt x="46" y="339"/>
                    <a:pt x="60" y="317"/>
                  </a:cubicBezTo>
                  <a:cubicBezTo>
                    <a:pt x="65" y="309"/>
                    <a:pt x="71" y="302"/>
                    <a:pt x="77" y="295"/>
                  </a:cubicBezTo>
                  <a:cubicBezTo>
                    <a:pt x="77" y="309"/>
                    <a:pt x="88" y="323"/>
                    <a:pt x="98" y="330"/>
                  </a:cubicBezTo>
                  <a:cubicBezTo>
                    <a:pt x="113" y="341"/>
                    <a:pt x="130" y="348"/>
                    <a:pt x="144" y="360"/>
                  </a:cubicBezTo>
                  <a:cubicBezTo>
                    <a:pt x="159" y="372"/>
                    <a:pt x="167" y="390"/>
                    <a:pt x="187" y="395"/>
                  </a:cubicBezTo>
                  <a:cubicBezTo>
                    <a:pt x="207" y="401"/>
                    <a:pt x="230" y="395"/>
                    <a:pt x="250" y="401"/>
                  </a:cubicBezTo>
                  <a:cubicBezTo>
                    <a:pt x="284" y="410"/>
                    <a:pt x="305" y="444"/>
                    <a:pt x="341" y="450"/>
                  </a:cubicBezTo>
                  <a:cubicBezTo>
                    <a:pt x="358" y="454"/>
                    <a:pt x="374" y="454"/>
                    <a:pt x="391" y="449"/>
                  </a:cubicBezTo>
                  <a:cubicBezTo>
                    <a:pt x="403" y="446"/>
                    <a:pt x="421" y="433"/>
                    <a:pt x="433" y="439"/>
                  </a:cubicBezTo>
                  <a:cubicBezTo>
                    <a:pt x="421" y="433"/>
                    <a:pt x="410" y="436"/>
                    <a:pt x="398" y="440"/>
                  </a:cubicBezTo>
                  <a:cubicBezTo>
                    <a:pt x="381" y="444"/>
                    <a:pt x="365" y="444"/>
                    <a:pt x="348" y="441"/>
                  </a:cubicBezTo>
                  <a:cubicBezTo>
                    <a:pt x="313" y="434"/>
                    <a:pt x="291" y="401"/>
                    <a:pt x="257" y="392"/>
                  </a:cubicBezTo>
                  <a:cubicBezTo>
                    <a:pt x="237" y="386"/>
                    <a:pt x="214" y="391"/>
                    <a:pt x="194" y="386"/>
                  </a:cubicBezTo>
                  <a:cubicBezTo>
                    <a:pt x="175" y="381"/>
                    <a:pt x="166" y="362"/>
                    <a:pt x="152" y="350"/>
                  </a:cubicBezTo>
                  <a:cubicBezTo>
                    <a:pt x="137" y="338"/>
                    <a:pt x="121" y="331"/>
                    <a:pt x="105" y="321"/>
                  </a:cubicBezTo>
                  <a:cubicBezTo>
                    <a:pt x="96" y="314"/>
                    <a:pt x="85" y="300"/>
                    <a:pt x="84" y="287"/>
                  </a:cubicBezTo>
                  <a:cubicBezTo>
                    <a:pt x="121" y="250"/>
                    <a:pt x="175" y="221"/>
                    <a:pt x="205" y="190"/>
                  </a:cubicBezTo>
                  <a:cubicBezTo>
                    <a:pt x="209" y="196"/>
                    <a:pt x="215" y="199"/>
                    <a:pt x="221" y="202"/>
                  </a:cubicBezTo>
                  <a:cubicBezTo>
                    <a:pt x="229" y="208"/>
                    <a:pt x="240" y="221"/>
                    <a:pt x="247" y="224"/>
                  </a:cubicBezTo>
                  <a:cubicBezTo>
                    <a:pt x="257" y="229"/>
                    <a:pt x="266" y="229"/>
                    <a:pt x="277" y="226"/>
                  </a:cubicBezTo>
                  <a:cubicBezTo>
                    <a:pt x="282" y="225"/>
                    <a:pt x="287" y="224"/>
                    <a:pt x="292" y="224"/>
                  </a:cubicBezTo>
                  <a:cubicBezTo>
                    <a:pt x="297" y="224"/>
                    <a:pt x="300" y="227"/>
                    <a:pt x="304" y="228"/>
                  </a:cubicBezTo>
                  <a:cubicBezTo>
                    <a:pt x="310" y="229"/>
                    <a:pt x="316" y="227"/>
                    <a:pt x="322" y="228"/>
                  </a:cubicBezTo>
                  <a:cubicBezTo>
                    <a:pt x="329" y="229"/>
                    <a:pt x="337" y="232"/>
                    <a:pt x="344" y="234"/>
                  </a:cubicBezTo>
                  <a:cubicBezTo>
                    <a:pt x="337" y="232"/>
                    <a:pt x="332" y="225"/>
                    <a:pt x="325" y="224"/>
                  </a:cubicBezTo>
                  <a:cubicBezTo>
                    <a:pt x="319" y="223"/>
                    <a:pt x="313" y="225"/>
                    <a:pt x="307" y="224"/>
                  </a:cubicBezTo>
                  <a:cubicBezTo>
                    <a:pt x="303" y="223"/>
                    <a:pt x="300" y="220"/>
                    <a:pt x="295" y="220"/>
                  </a:cubicBezTo>
                  <a:cubicBezTo>
                    <a:pt x="290" y="220"/>
                    <a:pt x="285" y="221"/>
                    <a:pt x="280" y="223"/>
                  </a:cubicBezTo>
                  <a:cubicBezTo>
                    <a:pt x="269" y="225"/>
                    <a:pt x="260" y="225"/>
                    <a:pt x="250" y="221"/>
                  </a:cubicBezTo>
                  <a:cubicBezTo>
                    <a:pt x="243" y="217"/>
                    <a:pt x="240" y="211"/>
                    <a:pt x="235" y="206"/>
                  </a:cubicBezTo>
                  <a:cubicBezTo>
                    <a:pt x="240" y="207"/>
                    <a:pt x="244" y="208"/>
                    <a:pt x="249" y="211"/>
                  </a:cubicBezTo>
                  <a:cubicBezTo>
                    <a:pt x="257" y="215"/>
                    <a:pt x="261" y="215"/>
                    <a:pt x="270" y="213"/>
                  </a:cubicBezTo>
                  <a:cubicBezTo>
                    <a:pt x="291" y="208"/>
                    <a:pt x="306" y="203"/>
                    <a:pt x="327" y="211"/>
                  </a:cubicBezTo>
                  <a:cubicBezTo>
                    <a:pt x="342" y="216"/>
                    <a:pt x="357" y="205"/>
                    <a:pt x="370" y="206"/>
                  </a:cubicBezTo>
                  <a:cubicBezTo>
                    <a:pt x="357" y="205"/>
                    <a:pt x="343" y="211"/>
                    <a:pt x="328" y="205"/>
                  </a:cubicBezTo>
                  <a:cubicBezTo>
                    <a:pt x="306" y="197"/>
                    <a:pt x="292" y="203"/>
                    <a:pt x="271" y="208"/>
                  </a:cubicBezTo>
                  <a:cubicBezTo>
                    <a:pt x="262" y="210"/>
                    <a:pt x="258" y="210"/>
                    <a:pt x="250" y="206"/>
                  </a:cubicBezTo>
                  <a:cubicBezTo>
                    <a:pt x="244" y="203"/>
                    <a:pt x="239" y="201"/>
                    <a:pt x="232" y="200"/>
                  </a:cubicBezTo>
                  <a:cubicBezTo>
                    <a:pt x="223" y="198"/>
                    <a:pt x="214" y="194"/>
                    <a:pt x="208" y="187"/>
                  </a:cubicBezTo>
                  <a:cubicBezTo>
                    <a:pt x="217" y="178"/>
                    <a:pt x="223" y="168"/>
                    <a:pt x="227" y="158"/>
                  </a:cubicBezTo>
                  <a:cubicBezTo>
                    <a:pt x="244" y="105"/>
                    <a:pt x="242" y="86"/>
                    <a:pt x="241" y="71"/>
                  </a:cubicBezTo>
                  <a:cubicBezTo>
                    <a:pt x="239" y="50"/>
                    <a:pt x="246" y="25"/>
                    <a:pt x="256" y="1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6" y="0"/>
                    <a:pt x="229" y="7"/>
                    <a:pt x="226" y="15"/>
                  </a:cubicBezTo>
                  <a:cubicBezTo>
                    <a:pt x="222" y="27"/>
                    <a:pt x="216" y="50"/>
                    <a:pt x="219" y="77"/>
                  </a:cubicBezTo>
                  <a:cubicBezTo>
                    <a:pt x="220" y="97"/>
                    <a:pt x="207" y="162"/>
                    <a:pt x="161" y="195"/>
                  </a:cubicBezTo>
                  <a:cubicBezTo>
                    <a:pt x="114" y="227"/>
                    <a:pt x="0" y="279"/>
                    <a:pt x="2" y="397"/>
                  </a:cubicBezTo>
                  <a:cubicBezTo>
                    <a:pt x="3" y="432"/>
                    <a:pt x="23" y="436"/>
                    <a:pt x="30" y="433"/>
                  </a:cubicBezTo>
                  <a:cubicBezTo>
                    <a:pt x="26" y="425"/>
                    <a:pt x="26" y="425"/>
                    <a:pt x="26" y="425"/>
                  </a:cubicBezTo>
                  <a:cubicBezTo>
                    <a:pt x="26" y="425"/>
                    <a:pt x="27" y="421"/>
                    <a:pt x="28" y="415"/>
                  </a:cubicBezTo>
                  <a:cubicBezTo>
                    <a:pt x="34" y="424"/>
                    <a:pt x="43" y="432"/>
                    <a:pt x="47" y="439"/>
                  </a:cubicBezTo>
                  <a:cubicBezTo>
                    <a:pt x="58" y="455"/>
                    <a:pt x="66" y="471"/>
                    <a:pt x="77" y="486"/>
                  </a:cubicBezTo>
                  <a:cubicBezTo>
                    <a:pt x="87" y="502"/>
                    <a:pt x="107" y="515"/>
                    <a:pt x="121" y="528"/>
                  </a:cubicBezTo>
                  <a:cubicBezTo>
                    <a:pt x="124" y="531"/>
                    <a:pt x="127" y="534"/>
                    <a:pt x="130" y="537"/>
                  </a:cubicBezTo>
                  <a:cubicBezTo>
                    <a:pt x="135" y="551"/>
                    <a:pt x="135" y="567"/>
                    <a:pt x="139" y="580"/>
                  </a:cubicBezTo>
                  <a:cubicBezTo>
                    <a:pt x="143" y="589"/>
                    <a:pt x="152" y="601"/>
                    <a:pt x="163" y="601"/>
                  </a:cubicBezTo>
                  <a:cubicBezTo>
                    <a:pt x="166" y="601"/>
                    <a:pt x="169" y="600"/>
                    <a:pt x="172" y="598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1" y="592"/>
                    <a:pt x="159" y="592"/>
                    <a:pt x="158" y="591"/>
                  </a:cubicBezTo>
                  <a:cubicBezTo>
                    <a:pt x="139" y="586"/>
                    <a:pt x="142" y="559"/>
                    <a:pt x="137" y="543"/>
                  </a:cubicBezTo>
                  <a:cubicBezTo>
                    <a:pt x="147" y="552"/>
                    <a:pt x="158" y="560"/>
                    <a:pt x="169" y="569"/>
                  </a:cubicBezTo>
                  <a:cubicBezTo>
                    <a:pt x="174" y="573"/>
                    <a:pt x="178" y="577"/>
                    <a:pt x="183" y="581"/>
                  </a:cubicBezTo>
                  <a:cubicBezTo>
                    <a:pt x="184" y="582"/>
                    <a:pt x="184" y="582"/>
                    <a:pt x="184" y="582"/>
                  </a:cubicBezTo>
                  <a:cubicBezTo>
                    <a:pt x="188" y="586"/>
                    <a:pt x="192" y="590"/>
                    <a:pt x="196" y="593"/>
                  </a:cubicBezTo>
                  <a:cubicBezTo>
                    <a:pt x="198" y="596"/>
                    <a:pt x="201" y="599"/>
                    <a:pt x="203" y="602"/>
                  </a:cubicBezTo>
                  <a:cubicBezTo>
                    <a:pt x="205" y="606"/>
                    <a:pt x="205" y="610"/>
                    <a:pt x="206" y="614"/>
                  </a:cubicBezTo>
                  <a:cubicBezTo>
                    <a:pt x="208" y="622"/>
                    <a:pt x="211" y="629"/>
                    <a:pt x="218" y="634"/>
                  </a:cubicBezTo>
                  <a:cubicBezTo>
                    <a:pt x="227" y="641"/>
                    <a:pt x="239" y="639"/>
                    <a:pt x="248" y="634"/>
                  </a:cubicBezTo>
                  <a:cubicBezTo>
                    <a:pt x="241" y="631"/>
                    <a:pt x="241" y="631"/>
                    <a:pt x="241" y="631"/>
                  </a:cubicBezTo>
                  <a:cubicBezTo>
                    <a:pt x="237" y="633"/>
                    <a:pt x="233" y="633"/>
                    <a:pt x="228" y="628"/>
                  </a:cubicBezTo>
                  <a:cubicBezTo>
                    <a:pt x="223" y="624"/>
                    <a:pt x="219" y="616"/>
                    <a:pt x="217" y="610"/>
                  </a:cubicBezTo>
                  <a:cubicBezTo>
                    <a:pt x="219" y="611"/>
                    <a:pt x="221" y="612"/>
                    <a:pt x="223" y="613"/>
                  </a:cubicBezTo>
                  <a:cubicBezTo>
                    <a:pt x="231" y="619"/>
                    <a:pt x="240" y="623"/>
                    <a:pt x="249" y="626"/>
                  </a:cubicBezTo>
                  <a:cubicBezTo>
                    <a:pt x="256" y="629"/>
                    <a:pt x="256" y="629"/>
                    <a:pt x="256" y="629"/>
                  </a:cubicBezTo>
                  <a:cubicBezTo>
                    <a:pt x="263" y="631"/>
                    <a:pt x="270" y="633"/>
                    <a:pt x="278" y="635"/>
                  </a:cubicBezTo>
                  <a:cubicBezTo>
                    <a:pt x="296" y="641"/>
                    <a:pt x="312" y="647"/>
                    <a:pt x="329" y="657"/>
                  </a:cubicBezTo>
                  <a:cubicBezTo>
                    <a:pt x="347" y="666"/>
                    <a:pt x="364" y="668"/>
                    <a:pt x="385" y="667"/>
                  </a:cubicBezTo>
                  <a:cubicBezTo>
                    <a:pt x="407" y="666"/>
                    <a:pt x="423" y="665"/>
                    <a:pt x="443" y="674"/>
                  </a:cubicBezTo>
                  <a:cubicBezTo>
                    <a:pt x="459" y="681"/>
                    <a:pt x="473" y="681"/>
                    <a:pt x="490" y="681"/>
                  </a:cubicBezTo>
                  <a:cubicBezTo>
                    <a:pt x="460" y="677"/>
                    <a:pt x="433" y="660"/>
                    <a:pt x="402" y="658"/>
                  </a:cubicBezTo>
                  <a:cubicBezTo>
                    <a:pt x="384" y="658"/>
                    <a:pt x="367" y="659"/>
                    <a:pt x="351" y="656"/>
                  </a:cubicBezTo>
                  <a:close/>
                  <a:moveTo>
                    <a:pt x="490" y="681"/>
                  </a:moveTo>
                  <a:cubicBezTo>
                    <a:pt x="493" y="682"/>
                    <a:pt x="497" y="682"/>
                    <a:pt x="501" y="682"/>
                  </a:cubicBezTo>
                  <a:cubicBezTo>
                    <a:pt x="497" y="682"/>
                    <a:pt x="493" y="682"/>
                    <a:pt x="490" y="681"/>
                  </a:cubicBezTo>
                  <a:close/>
                  <a:moveTo>
                    <a:pt x="306" y="563"/>
                  </a:moveTo>
                  <a:cubicBezTo>
                    <a:pt x="309" y="565"/>
                    <a:pt x="311" y="566"/>
                    <a:pt x="314" y="566"/>
                  </a:cubicBezTo>
                  <a:cubicBezTo>
                    <a:pt x="311" y="565"/>
                    <a:pt x="309" y="564"/>
                    <a:pt x="306" y="563"/>
                  </a:cubicBezTo>
                  <a:close/>
                </a:path>
              </a:pathLst>
            </a:custGeom>
            <a:solidFill>
              <a:srgbClr val="E678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97" name="Freeform 92"/>
            <p:cNvSpPr>
              <a:spLocks noEditPoints="1"/>
            </p:cNvSpPr>
            <p:nvPr/>
          </p:nvSpPr>
          <p:spPr bwMode="auto">
            <a:xfrm>
              <a:off x="1880" y="1738"/>
              <a:ext cx="1350" cy="1839"/>
            </a:xfrm>
            <a:custGeom>
              <a:avLst/>
              <a:gdLst>
                <a:gd name="T0" fmla="*/ 1590 w 501"/>
                <a:gd name="T1" fmla="*/ 561 h 682"/>
                <a:gd name="T2" fmla="*/ 218 w 501"/>
                <a:gd name="T3" fmla="*/ 3149 h 682"/>
                <a:gd name="T4" fmla="*/ 342 w 501"/>
                <a:gd name="T5" fmla="*/ 3193 h 682"/>
                <a:gd name="T6" fmla="*/ 943 w 501"/>
                <a:gd name="T7" fmla="*/ 3905 h 682"/>
                <a:gd name="T8" fmla="*/ 1248 w 501"/>
                <a:gd name="T9" fmla="*/ 4347 h 682"/>
                <a:gd name="T10" fmla="*/ 994 w 501"/>
                <a:gd name="T11" fmla="*/ 3948 h 682"/>
                <a:gd name="T12" fmla="*/ 1337 w 501"/>
                <a:gd name="T13" fmla="*/ 4231 h 682"/>
                <a:gd name="T14" fmla="*/ 1496 w 501"/>
                <a:gd name="T15" fmla="*/ 4465 h 682"/>
                <a:gd name="T16" fmla="*/ 1749 w 501"/>
                <a:gd name="T17" fmla="*/ 4587 h 682"/>
                <a:gd name="T18" fmla="*/ 1619 w 501"/>
                <a:gd name="T19" fmla="*/ 4457 h 682"/>
                <a:gd name="T20" fmla="*/ 2018 w 501"/>
                <a:gd name="T21" fmla="*/ 4616 h 682"/>
                <a:gd name="T22" fmla="*/ 3217 w 501"/>
                <a:gd name="T23" fmla="*/ 4900 h 682"/>
                <a:gd name="T24" fmla="*/ 2549 w 501"/>
                <a:gd name="T25" fmla="*/ 4770 h 682"/>
                <a:gd name="T26" fmla="*/ 3188 w 501"/>
                <a:gd name="T27" fmla="*/ 4347 h 682"/>
                <a:gd name="T28" fmla="*/ 3223 w 501"/>
                <a:gd name="T29" fmla="*/ 4269 h 682"/>
                <a:gd name="T30" fmla="*/ 2678 w 501"/>
                <a:gd name="T31" fmla="*/ 4668 h 682"/>
                <a:gd name="T32" fmla="*/ 2018 w 501"/>
                <a:gd name="T33" fmla="*/ 4538 h 682"/>
                <a:gd name="T34" fmla="*/ 1628 w 501"/>
                <a:gd name="T35" fmla="*/ 4325 h 682"/>
                <a:gd name="T36" fmla="*/ 1997 w 501"/>
                <a:gd name="T37" fmla="*/ 4341 h 682"/>
                <a:gd name="T38" fmla="*/ 2317 w 501"/>
                <a:gd name="T39" fmla="*/ 4363 h 682"/>
                <a:gd name="T40" fmla="*/ 2382 w 501"/>
                <a:gd name="T41" fmla="*/ 4355 h 682"/>
                <a:gd name="T42" fmla="*/ 2113 w 501"/>
                <a:gd name="T43" fmla="*/ 4269 h 682"/>
                <a:gd name="T44" fmla="*/ 1439 w 501"/>
                <a:gd name="T45" fmla="*/ 4180 h 682"/>
                <a:gd name="T46" fmla="*/ 1393 w 501"/>
                <a:gd name="T47" fmla="*/ 4144 h 682"/>
                <a:gd name="T48" fmla="*/ 1204 w 501"/>
                <a:gd name="T49" fmla="*/ 3708 h 682"/>
                <a:gd name="T50" fmla="*/ 1452 w 501"/>
                <a:gd name="T51" fmla="*/ 3729 h 682"/>
                <a:gd name="T52" fmla="*/ 1881 w 501"/>
                <a:gd name="T53" fmla="*/ 3896 h 682"/>
                <a:gd name="T54" fmla="*/ 2113 w 501"/>
                <a:gd name="T55" fmla="*/ 3964 h 682"/>
                <a:gd name="T56" fmla="*/ 1649 w 501"/>
                <a:gd name="T57" fmla="*/ 3745 h 682"/>
                <a:gd name="T58" fmla="*/ 1932 w 501"/>
                <a:gd name="T59" fmla="*/ 3729 h 682"/>
                <a:gd name="T60" fmla="*/ 2563 w 501"/>
                <a:gd name="T61" fmla="*/ 3883 h 682"/>
                <a:gd name="T62" fmla="*/ 2433 w 501"/>
                <a:gd name="T63" fmla="*/ 3767 h 682"/>
                <a:gd name="T64" fmla="*/ 1654 w 501"/>
                <a:gd name="T65" fmla="*/ 3613 h 682"/>
                <a:gd name="T66" fmla="*/ 1307 w 501"/>
                <a:gd name="T67" fmla="*/ 3665 h 682"/>
                <a:gd name="T68" fmla="*/ 690 w 501"/>
                <a:gd name="T69" fmla="*/ 3476 h 682"/>
                <a:gd name="T70" fmla="*/ 437 w 501"/>
                <a:gd name="T71" fmla="*/ 2305 h 682"/>
                <a:gd name="T72" fmla="*/ 1046 w 501"/>
                <a:gd name="T73" fmla="*/ 2618 h 682"/>
                <a:gd name="T74" fmla="*/ 2476 w 501"/>
                <a:gd name="T75" fmla="*/ 3271 h 682"/>
                <a:gd name="T76" fmla="*/ 2889 w 501"/>
                <a:gd name="T77" fmla="*/ 3198 h 682"/>
                <a:gd name="T78" fmla="*/ 1409 w 501"/>
                <a:gd name="T79" fmla="*/ 2807 h 682"/>
                <a:gd name="T80" fmla="*/ 609 w 501"/>
                <a:gd name="T81" fmla="*/ 2087 h 682"/>
                <a:gd name="T82" fmla="*/ 1795 w 501"/>
                <a:gd name="T83" fmla="*/ 1629 h 682"/>
                <a:gd name="T84" fmla="*/ 2207 w 501"/>
                <a:gd name="T85" fmla="*/ 1658 h 682"/>
                <a:gd name="T86" fmla="*/ 2360 w 501"/>
                <a:gd name="T87" fmla="*/ 1629 h 682"/>
                <a:gd name="T88" fmla="*/ 2032 w 501"/>
                <a:gd name="T89" fmla="*/ 1621 h 682"/>
                <a:gd name="T90" fmla="*/ 1808 w 501"/>
                <a:gd name="T91" fmla="*/ 1534 h 682"/>
                <a:gd name="T92" fmla="*/ 2687 w 501"/>
                <a:gd name="T93" fmla="*/ 1497 h 682"/>
                <a:gd name="T94" fmla="*/ 1816 w 501"/>
                <a:gd name="T95" fmla="*/ 1497 h 682"/>
                <a:gd name="T96" fmla="*/ 1649 w 501"/>
                <a:gd name="T97" fmla="*/ 1149 h 682"/>
                <a:gd name="T98" fmla="*/ 3557 w 501"/>
                <a:gd name="T99" fmla="*/ 4951 h 682"/>
                <a:gd name="T100" fmla="*/ 2223 w 501"/>
                <a:gd name="T101" fmla="*/ 4093 h 68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1" h="682">
                  <a:moveTo>
                    <a:pt x="226" y="0"/>
                  </a:moveTo>
                  <a:cubicBezTo>
                    <a:pt x="226" y="0"/>
                    <a:pt x="229" y="7"/>
                    <a:pt x="226" y="15"/>
                  </a:cubicBezTo>
                  <a:cubicBezTo>
                    <a:pt x="222" y="27"/>
                    <a:pt x="216" y="50"/>
                    <a:pt x="219" y="77"/>
                  </a:cubicBezTo>
                  <a:cubicBezTo>
                    <a:pt x="220" y="97"/>
                    <a:pt x="207" y="162"/>
                    <a:pt x="161" y="195"/>
                  </a:cubicBezTo>
                  <a:cubicBezTo>
                    <a:pt x="114" y="227"/>
                    <a:pt x="0" y="279"/>
                    <a:pt x="2" y="397"/>
                  </a:cubicBezTo>
                  <a:cubicBezTo>
                    <a:pt x="3" y="432"/>
                    <a:pt x="23" y="436"/>
                    <a:pt x="30" y="433"/>
                  </a:cubicBezTo>
                  <a:cubicBezTo>
                    <a:pt x="26" y="425"/>
                    <a:pt x="26" y="425"/>
                    <a:pt x="26" y="425"/>
                  </a:cubicBezTo>
                  <a:cubicBezTo>
                    <a:pt x="26" y="425"/>
                    <a:pt x="27" y="421"/>
                    <a:pt x="28" y="415"/>
                  </a:cubicBezTo>
                  <a:cubicBezTo>
                    <a:pt x="34" y="424"/>
                    <a:pt x="43" y="432"/>
                    <a:pt x="47" y="439"/>
                  </a:cubicBezTo>
                  <a:cubicBezTo>
                    <a:pt x="58" y="455"/>
                    <a:pt x="66" y="471"/>
                    <a:pt x="77" y="486"/>
                  </a:cubicBezTo>
                  <a:cubicBezTo>
                    <a:pt x="87" y="502"/>
                    <a:pt x="107" y="515"/>
                    <a:pt x="121" y="528"/>
                  </a:cubicBezTo>
                  <a:cubicBezTo>
                    <a:pt x="124" y="531"/>
                    <a:pt x="127" y="534"/>
                    <a:pt x="130" y="537"/>
                  </a:cubicBezTo>
                  <a:cubicBezTo>
                    <a:pt x="135" y="551"/>
                    <a:pt x="135" y="567"/>
                    <a:pt x="139" y="580"/>
                  </a:cubicBezTo>
                  <a:cubicBezTo>
                    <a:pt x="143" y="589"/>
                    <a:pt x="152" y="601"/>
                    <a:pt x="163" y="601"/>
                  </a:cubicBezTo>
                  <a:cubicBezTo>
                    <a:pt x="166" y="601"/>
                    <a:pt x="169" y="600"/>
                    <a:pt x="172" y="598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1" y="592"/>
                    <a:pt x="159" y="592"/>
                    <a:pt x="158" y="591"/>
                  </a:cubicBezTo>
                  <a:cubicBezTo>
                    <a:pt x="139" y="586"/>
                    <a:pt x="142" y="559"/>
                    <a:pt x="137" y="543"/>
                  </a:cubicBezTo>
                  <a:cubicBezTo>
                    <a:pt x="147" y="552"/>
                    <a:pt x="158" y="560"/>
                    <a:pt x="169" y="569"/>
                  </a:cubicBezTo>
                  <a:cubicBezTo>
                    <a:pt x="174" y="573"/>
                    <a:pt x="178" y="577"/>
                    <a:pt x="183" y="581"/>
                  </a:cubicBezTo>
                  <a:cubicBezTo>
                    <a:pt x="184" y="582"/>
                    <a:pt x="184" y="582"/>
                    <a:pt x="184" y="582"/>
                  </a:cubicBezTo>
                  <a:cubicBezTo>
                    <a:pt x="188" y="586"/>
                    <a:pt x="192" y="590"/>
                    <a:pt x="196" y="593"/>
                  </a:cubicBezTo>
                  <a:cubicBezTo>
                    <a:pt x="198" y="596"/>
                    <a:pt x="201" y="599"/>
                    <a:pt x="203" y="602"/>
                  </a:cubicBezTo>
                  <a:cubicBezTo>
                    <a:pt x="205" y="606"/>
                    <a:pt x="205" y="610"/>
                    <a:pt x="206" y="614"/>
                  </a:cubicBezTo>
                  <a:cubicBezTo>
                    <a:pt x="208" y="622"/>
                    <a:pt x="211" y="629"/>
                    <a:pt x="218" y="634"/>
                  </a:cubicBezTo>
                  <a:cubicBezTo>
                    <a:pt x="227" y="641"/>
                    <a:pt x="239" y="639"/>
                    <a:pt x="248" y="634"/>
                  </a:cubicBezTo>
                  <a:cubicBezTo>
                    <a:pt x="241" y="631"/>
                    <a:pt x="241" y="631"/>
                    <a:pt x="241" y="631"/>
                  </a:cubicBezTo>
                  <a:cubicBezTo>
                    <a:pt x="237" y="633"/>
                    <a:pt x="233" y="633"/>
                    <a:pt x="228" y="628"/>
                  </a:cubicBezTo>
                  <a:cubicBezTo>
                    <a:pt x="223" y="624"/>
                    <a:pt x="219" y="616"/>
                    <a:pt x="217" y="610"/>
                  </a:cubicBezTo>
                  <a:cubicBezTo>
                    <a:pt x="219" y="611"/>
                    <a:pt x="221" y="612"/>
                    <a:pt x="223" y="613"/>
                  </a:cubicBezTo>
                  <a:cubicBezTo>
                    <a:pt x="231" y="619"/>
                    <a:pt x="240" y="623"/>
                    <a:pt x="249" y="626"/>
                  </a:cubicBezTo>
                  <a:cubicBezTo>
                    <a:pt x="256" y="629"/>
                    <a:pt x="256" y="629"/>
                    <a:pt x="256" y="629"/>
                  </a:cubicBezTo>
                  <a:cubicBezTo>
                    <a:pt x="263" y="631"/>
                    <a:pt x="270" y="633"/>
                    <a:pt x="278" y="635"/>
                  </a:cubicBezTo>
                  <a:cubicBezTo>
                    <a:pt x="296" y="641"/>
                    <a:pt x="312" y="647"/>
                    <a:pt x="329" y="657"/>
                  </a:cubicBezTo>
                  <a:cubicBezTo>
                    <a:pt x="347" y="666"/>
                    <a:pt x="364" y="668"/>
                    <a:pt x="385" y="667"/>
                  </a:cubicBezTo>
                  <a:cubicBezTo>
                    <a:pt x="407" y="666"/>
                    <a:pt x="423" y="665"/>
                    <a:pt x="443" y="674"/>
                  </a:cubicBezTo>
                  <a:cubicBezTo>
                    <a:pt x="459" y="681"/>
                    <a:pt x="473" y="681"/>
                    <a:pt x="490" y="681"/>
                  </a:cubicBezTo>
                  <a:cubicBezTo>
                    <a:pt x="460" y="677"/>
                    <a:pt x="433" y="660"/>
                    <a:pt x="402" y="658"/>
                  </a:cubicBezTo>
                  <a:cubicBezTo>
                    <a:pt x="384" y="658"/>
                    <a:pt x="367" y="659"/>
                    <a:pt x="351" y="656"/>
                  </a:cubicBezTo>
                  <a:cubicBezTo>
                    <a:pt x="360" y="654"/>
                    <a:pt x="371" y="651"/>
                    <a:pt x="380" y="648"/>
                  </a:cubicBezTo>
                  <a:cubicBezTo>
                    <a:pt x="397" y="643"/>
                    <a:pt x="409" y="631"/>
                    <a:pt x="420" y="619"/>
                  </a:cubicBezTo>
                  <a:cubicBezTo>
                    <a:pt x="427" y="612"/>
                    <a:pt x="432" y="604"/>
                    <a:pt x="439" y="598"/>
                  </a:cubicBezTo>
                  <a:cubicBezTo>
                    <a:pt x="446" y="593"/>
                    <a:pt x="454" y="590"/>
                    <a:pt x="461" y="586"/>
                  </a:cubicBezTo>
                  <a:cubicBezTo>
                    <a:pt x="471" y="580"/>
                    <a:pt x="475" y="573"/>
                    <a:pt x="483" y="566"/>
                  </a:cubicBezTo>
                  <a:cubicBezTo>
                    <a:pt x="472" y="575"/>
                    <a:pt x="457" y="579"/>
                    <a:pt x="444" y="587"/>
                  </a:cubicBezTo>
                  <a:cubicBezTo>
                    <a:pt x="432" y="594"/>
                    <a:pt x="421" y="605"/>
                    <a:pt x="410" y="614"/>
                  </a:cubicBezTo>
                  <a:cubicBezTo>
                    <a:pt x="404" y="619"/>
                    <a:pt x="397" y="624"/>
                    <a:pt x="390" y="630"/>
                  </a:cubicBezTo>
                  <a:cubicBezTo>
                    <a:pt x="383" y="636"/>
                    <a:pt x="377" y="638"/>
                    <a:pt x="369" y="642"/>
                  </a:cubicBezTo>
                  <a:cubicBezTo>
                    <a:pt x="356" y="649"/>
                    <a:pt x="349" y="651"/>
                    <a:pt x="335" y="651"/>
                  </a:cubicBezTo>
                  <a:cubicBezTo>
                    <a:pt x="334" y="651"/>
                    <a:pt x="333" y="650"/>
                    <a:pt x="333" y="650"/>
                  </a:cubicBezTo>
                  <a:cubicBezTo>
                    <a:pt x="315" y="642"/>
                    <a:pt x="297" y="630"/>
                    <a:pt x="278" y="624"/>
                  </a:cubicBezTo>
                  <a:cubicBezTo>
                    <a:pt x="275" y="623"/>
                    <a:pt x="271" y="622"/>
                    <a:pt x="267" y="620"/>
                  </a:cubicBezTo>
                  <a:cubicBezTo>
                    <a:pt x="261" y="618"/>
                    <a:pt x="261" y="618"/>
                    <a:pt x="261" y="618"/>
                  </a:cubicBezTo>
                  <a:cubicBezTo>
                    <a:pt x="247" y="613"/>
                    <a:pt x="236" y="607"/>
                    <a:pt x="224" y="595"/>
                  </a:cubicBezTo>
                  <a:cubicBezTo>
                    <a:pt x="219" y="590"/>
                    <a:pt x="213" y="586"/>
                    <a:pt x="208" y="582"/>
                  </a:cubicBezTo>
                  <a:cubicBezTo>
                    <a:pt x="218" y="581"/>
                    <a:pt x="229" y="580"/>
                    <a:pt x="240" y="582"/>
                  </a:cubicBezTo>
                  <a:cubicBezTo>
                    <a:pt x="252" y="585"/>
                    <a:pt x="262" y="595"/>
                    <a:pt x="275" y="597"/>
                  </a:cubicBezTo>
                  <a:cubicBezTo>
                    <a:pt x="281" y="598"/>
                    <a:pt x="289" y="594"/>
                    <a:pt x="296" y="594"/>
                  </a:cubicBezTo>
                  <a:cubicBezTo>
                    <a:pt x="304" y="593"/>
                    <a:pt x="310" y="595"/>
                    <a:pt x="318" y="599"/>
                  </a:cubicBezTo>
                  <a:cubicBezTo>
                    <a:pt x="318" y="600"/>
                    <a:pt x="318" y="600"/>
                    <a:pt x="319" y="600"/>
                  </a:cubicBezTo>
                  <a:cubicBezTo>
                    <a:pt x="322" y="602"/>
                    <a:pt x="322" y="602"/>
                    <a:pt x="322" y="602"/>
                  </a:cubicBezTo>
                  <a:cubicBezTo>
                    <a:pt x="335" y="608"/>
                    <a:pt x="343" y="604"/>
                    <a:pt x="359" y="601"/>
                  </a:cubicBezTo>
                  <a:cubicBezTo>
                    <a:pt x="347" y="603"/>
                    <a:pt x="338" y="603"/>
                    <a:pt x="328" y="599"/>
                  </a:cubicBezTo>
                  <a:cubicBezTo>
                    <a:pt x="323" y="597"/>
                    <a:pt x="323" y="597"/>
                    <a:pt x="323" y="597"/>
                  </a:cubicBezTo>
                  <a:cubicBezTo>
                    <a:pt x="320" y="596"/>
                    <a:pt x="316" y="594"/>
                    <a:pt x="313" y="592"/>
                  </a:cubicBezTo>
                  <a:cubicBezTo>
                    <a:pt x="306" y="588"/>
                    <a:pt x="300" y="586"/>
                    <a:pt x="291" y="587"/>
                  </a:cubicBezTo>
                  <a:cubicBezTo>
                    <a:pt x="284" y="587"/>
                    <a:pt x="277" y="591"/>
                    <a:pt x="270" y="590"/>
                  </a:cubicBezTo>
                  <a:cubicBezTo>
                    <a:pt x="258" y="588"/>
                    <a:pt x="247" y="577"/>
                    <a:pt x="235" y="575"/>
                  </a:cubicBezTo>
                  <a:cubicBezTo>
                    <a:pt x="222" y="572"/>
                    <a:pt x="210" y="574"/>
                    <a:pt x="198" y="575"/>
                  </a:cubicBezTo>
                  <a:cubicBezTo>
                    <a:pt x="197" y="574"/>
                    <a:pt x="195" y="573"/>
                    <a:pt x="194" y="572"/>
                  </a:cubicBezTo>
                  <a:cubicBezTo>
                    <a:pt x="192" y="570"/>
                    <a:pt x="192" y="570"/>
                    <a:pt x="192" y="570"/>
                  </a:cubicBezTo>
                  <a:cubicBezTo>
                    <a:pt x="192" y="570"/>
                    <a:pt x="192" y="570"/>
                    <a:pt x="192" y="570"/>
                  </a:cubicBezTo>
                  <a:cubicBezTo>
                    <a:pt x="187" y="567"/>
                    <a:pt x="182" y="563"/>
                    <a:pt x="178" y="560"/>
                  </a:cubicBezTo>
                  <a:cubicBezTo>
                    <a:pt x="159" y="543"/>
                    <a:pt x="140" y="526"/>
                    <a:pt x="123" y="508"/>
                  </a:cubicBezTo>
                  <a:cubicBezTo>
                    <a:pt x="137" y="511"/>
                    <a:pt x="151" y="510"/>
                    <a:pt x="166" y="510"/>
                  </a:cubicBezTo>
                  <a:cubicBezTo>
                    <a:pt x="171" y="510"/>
                    <a:pt x="175" y="510"/>
                    <a:pt x="180" y="511"/>
                  </a:cubicBezTo>
                  <a:cubicBezTo>
                    <a:pt x="184" y="512"/>
                    <a:pt x="188" y="515"/>
                    <a:pt x="192" y="515"/>
                  </a:cubicBezTo>
                  <a:cubicBezTo>
                    <a:pt x="195" y="515"/>
                    <a:pt x="197" y="514"/>
                    <a:pt x="200" y="513"/>
                  </a:cubicBezTo>
                  <a:cubicBezTo>
                    <a:pt x="211" y="514"/>
                    <a:pt x="220" y="517"/>
                    <a:pt x="228" y="526"/>
                  </a:cubicBezTo>
                  <a:cubicBezTo>
                    <a:pt x="232" y="531"/>
                    <a:pt x="234" y="534"/>
                    <a:pt x="239" y="535"/>
                  </a:cubicBezTo>
                  <a:cubicBezTo>
                    <a:pt x="246" y="537"/>
                    <a:pt x="252" y="536"/>
                    <a:pt x="259" y="536"/>
                  </a:cubicBezTo>
                  <a:cubicBezTo>
                    <a:pt x="272" y="535"/>
                    <a:pt x="282" y="542"/>
                    <a:pt x="290" y="551"/>
                  </a:cubicBezTo>
                  <a:cubicBezTo>
                    <a:pt x="295" y="557"/>
                    <a:pt x="300" y="560"/>
                    <a:pt x="306" y="563"/>
                  </a:cubicBezTo>
                  <a:cubicBezTo>
                    <a:pt x="300" y="559"/>
                    <a:pt x="295" y="550"/>
                    <a:pt x="291" y="545"/>
                  </a:cubicBezTo>
                  <a:cubicBezTo>
                    <a:pt x="285" y="538"/>
                    <a:pt x="278" y="533"/>
                    <a:pt x="269" y="531"/>
                  </a:cubicBezTo>
                  <a:cubicBezTo>
                    <a:pt x="261" y="529"/>
                    <a:pt x="252" y="532"/>
                    <a:pt x="244" y="530"/>
                  </a:cubicBezTo>
                  <a:cubicBezTo>
                    <a:pt x="235" y="528"/>
                    <a:pt x="233" y="520"/>
                    <a:pt x="227" y="515"/>
                  </a:cubicBezTo>
                  <a:cubicBezTo>
                    <a:pt x="224" y="512"/>
                    <a:pt x="219" y="508"/>
                    <a:pt x="214" y="507"/>
                  </a:cubicBezTo>
                  <a:cubicBezTo>
                    <a:pt x="218" y="505"/>
                    <a:pt x="223" y="504"/>
                    <a:pt x="228" y="504"/>
                  </a:cubicBezTo>
                  <a:cubicBezTo>
                    <a:pt x="241" y="502"/>
                    <a:pt x="253" y="509"/>
                    <a:pt x="266" y="513"/>
                  </a:cubicBezTo>
                  <a:cubicBezTo>
                    <a:pt x="282" y="519"/>
                    <a:pt x="297" y="523"/>
                    <a:pt x="314" y="523"/>
                  </a:cubicBezTo>
                  <a:cubicBezTo>
                    <a:pt x="321" y="523"/>
                    <a:pt x="328" y="523"/>
                    <a:pt x="335" y="525"/>
                  </a:cubicBezTo>
                  <a:cubicBezTo>
                    <a:pt x="342" y="527"/>
                    <a:pt x="346" y="531"/>
                    <a:pt x="353" y="534"/>
                  </a:cubicBezTo>
                  <a:cubicBezTo>
                    <a:pt x="364" y="540"/>
                    <a:pt x="379" y="527"/>
                    <a:pt x="388" y="532"/>
                  </a:cubicBezTo>
                  <a:cubicBezTo>
                    <a:pt x="379" y="527"/>
                    <a:pt x="364" y="532"/>
                    <a:pt x="353" y="527"/>
                  </a:cubicBezTo>
                  <a:cubicBezTo>
                    <a:pt x="346" y="524"/>
                    <a:pt x="342" y="520"/>
                    <a:pt x="335" y="518"/>
                  </a:cubicBezTo>
                  <a:cubicBezTo>
                    <a:pt x="328" y="516"/>
                    <a:pt x="321" y="515"/>
                    <a:pt x="314" y="515"/>
                  </a:cubicBezTo>
                  <a:cubicBezTo>
                    <a:pt x="297" y="515"/>
                    <a:pt x="282" y="511"/>
                    <a:pt x="266" y="506"/>
                  </a:cubicBezTo>
                  <a:cubicBezTo>
                    <a:pt x="253" y="501"/>
                    <a:pt x="241" y="495"/>
                    <a:pt x="228" y="497"/>
                  </a:cubicBezTo>
                  <a:cubicBezTo>
                    <a:pt x="220" y="497"/>
                    <a:pt x="213" y="499"/>
                    <a:pt x="207" y="502"/>
                  </a:cubicBezTo>
                  <a:cubicBezTo>
                    <a:pt x="202" y="504"/>
                    <a:pt x="197" y="508"/>
                    <a:pt x="192" y="508"/>
                  </a:cubicBezTo>
                  <a:cubicBezTo>
                    <a:pt x="188" y="507"/>
                    <a:pt x="184" y="504"/>
                    <a:pt x="180" y="504"/>
                  </a:cubicBezTo>
                  <a:cubicBezTo>
                    <a:pt x="175" y="503"/>
                    <a:pt x="171" y="503"/>
                    <a:pt x="166" y="503"/>
                  </a:cubicBezTo>
                  <a:cubicBezTo>
                    <a:pt x="148" y="503"/>
                    <a:pt x="131" y="504"/>
                    <a:pt x="113" y="499"/>
                  </a:cubicBezTo>
                  <a:cubicBezTo>
                    <a:pt x="107" y="492"/>
                    <a:pt x="101" y="485"/>
                    <a:pt x="95" y="478"/>
                  </a:cubicBezTo>
                  <a:cubicBezTo>
                    <a:pt x="82" y="462"/>
                    <a:pt x="72" y="445"/>
                    <a:pt x="61" y="428"/>
                  </a:cubicBezTo>
                  <a:cubicBezTo>
                    <a:pt x="53" y="417"/>
                    <a:pt x="38" y="406"/>
                    <a:pt x="32" y="393"/>
                  </a:cubicBezTo>
                  <a:cubicBezTo>
                    <a:pt x="37" y="369"/>
                    <a:pt x="46" y="339"/>
                    <a:pt x="60" y="317"/>
                  </a:cubicBezTo>
                  <a:cubicBezTo>
                    <a:pt x="65" y="309"/>
                    <a:pt x="71" y="302"/>
                    <a:pt x="77" y="295"/>
                  </a:cubicBezTo>
                  <a:cubicBezTo>
                    <a:pt x="77" y="309"/>
                    <a:pt x="88" y="323"/>
                    <a:pt x="98" y="330"/>
                  </a:cubicBezTo>
                  <a:cubicBezTo>
                    <a:pt x="113" y="341"/>
                    <a:pt x="130" y="348"/>
                    <a:pt x="144" y="360"/>
                  </a:cubicBezTo>
                  <a:cubicBezTo>
                    <a:pt x="159" y="372"/>
                    <a:pt x="167" y="390"/>
                    <a:pt x="187" y="395"/>
                  </a:cubicBezTo>
                  <a:cubicBezTo>
                    <a:pt x="207" y="401"/>
                    <a:pt x="230" y="395"/>
                    <a:pt x="250" y="401"/>
                  </a:cubicBezTo>
                  <a:cubicBezTo>
                    <a:pt x="284" y="410"/>
                    <a:pt x="305" y="444"/>
                    <a:pt x="341" y="450"/>
                  </a:cubicBezTo>
                  <a:cubicBezTo>
                    <a:pt x="358" y="454"/>
                    <a:pt x="374" y="454"/>
                    <a:pt x="391" y="449"/>
                  </a:cubicBezTo>
                  <a:cubicBezTo>
                    <a:pt x="403" y="446"/>
                    <a:pt x="421" y="433"/>
                    <a:pt x="433" y="439"/>
                  </a:cubicBezTo>
                  <a:cubicBezTo>
                    <a:pt x="421" y="433"/>
                    <a:pt x="410" y="436"/>
                    <a:pt x="398" y="440"/>
                  </a:cubicBezTo>
                  <a:cubicBezTo>
                    <a:pt x="381" y="444"/>
                    <a:pt x="365" y="444"/>
                    <a:pt x="348" y="441"/>
                  </a:cubicBezTo>
                  <a:cubicBezTo>
                    <a:pt x="313" y="434"/>
                    <a:pt x="291" y="401"/>
                    <a:pt x="257" y="392"/>
                  </a:cubicBezTo>
                  <a:cubicBezTo>
                    <a:pt x="237" y="386"/>
                    <a:pt x="214" y="391"/>
                    <a:pt x="194" y="386"/>
                  </a:cubicBezTo>
                  <a:cubicBezTo>
                    <a:pt x="175" y="381"/>
                    <a:pt x="166" y="362"/>
                    <a:pt x="152" y="350"/>
                  </a:cubicBezTo>
                  <a:cubicBezTo>
                    <a:pt x="137" y="338"/>
                    <a:pt x="121" y="331"/>
                    <a:pt x="105" y="321"/>
                  </a:cubicBezTo>
                  <a:cubicBezTo>
                    <a:pt x="96" y="314"/>
                    <a:pt x="85" y="300"/>
                    <a:pt x="84" y="287"/>
                  </a:cubicBezTo>
                  <a:cubicBezTo>
                    <a:pt x="121" y="250"/>
                    <a:pt x="175" y="221"/>
                    <a:pt x="205" y="190"/>
                  </a:cubicBezTo>
                  <a:cubicBezTo>
                    <a:pt x="209" y="196"/>
                    <a:pt x="215" y="199"/>
                    <a:pt x="221" y="202"/>
                  </a:cubicBezTo>
                  <a:cubicBezTo>
                    <a:pt x="229" y="208"/>
                    <a:pt x="240" y="221"/>
                    <a:pt x="247" y="224"/>
                  </a:cubicBezTo>
                  <a:cubicBezTo>
                    <a:pt x="257" y="229"/>
                    <a:pt x="266" y="229"/>
                    <a:pt x="277" y="226"/>
                  </a:cubicBezTo>
                  <a:cubicBezTo>
                    <a:pt x="282" y="225"/>
                    <a:pt x="287" y="224"/>
                    <a:pt x="292" y="224"/>
                  </a:cubicBezTo>
                  <a:cubicBezTo>
                    <a:pt x="297" y="224"/>
                    <a:pt x="300" y="227"/>
                    <a:pt x="304" y="228"/>
                  </a:cubicBezTo>
                  <a:cubicBezTo>
                    <a:pt x="310" y="229"/>
                    <a:pt x="316" y="227"/>
                    <a:pt x="322" y="228"/>
                  </a:cubicBezTo>
                  <a:cubicBezTo>
                    <a:pt x="329" y="229"/>
                    <a:pt x="337" y="232"/>
                    <a:pt x="344" y="234"/>
                  </a:cubicBezTo>
                  <a:cubicBezTo>
                    <a:pt x="337" y="232"/>
                    <a:pt x="332" y="225"/>
                    <a:pt x="325" y="224"/>
                  </a:cubicBezTo>
                  <a:cubicBezTo>
                    <a:pt x="319" y="223"/>
                    <a:pt x="313" y="225"/>
                    <a:pt x="307" y="224"/>
                  </a:cubicBezTo>
                  <a:cubicBezTo>
                    <a:pt x="303" y="223"/>
                    <a:pt x="300" y="220"/>
                    <a:pt x="295" y="220"/>
                  </a:cubicBezTo>
                  <a:cubicBezTo>
                    <a:pt x="290" y="220"/>
                    <a:pt x="285" y="221"/>
                    <a:pt x="280" y="223"/>
                  </a:cubicBezTo>
                  <a:cubicBezTo>
                    <a:pt x="269" y="225"/>
                    <a:pt x="260" y="225"/>
                    <a:pt x="250" y="221"/>
                  </a:cubicBezTo>
                  <a:cubicBezTo>
                    <a:pt x="243" y="217"/>
                    <a:pt x="240" y="211"/>
                    <a:pt x="235" y="206"/>
                  </a:cubicBezTo>
                  <a:cubicBezTo>
                    <a:pt x="240" y="207"/>
                    <a:pt x="244" y="208"/>
                    <a:pt x="249" y="211"/>
                  </a:cubicBezTo>
                  <a:cubicBezTo>
                    <a:pt x="257" y="215"/>
                    <a:pt x="261" y="215"/>
                    <a:pt x="270" y="213"/>
                  </a:cubicBezTo>
                  <a:cubicBezTo>
                    <a:pt x="291" y="208"/>
                    <a:pt x="306" y="203"/>
                    <a:pt x="327" y="211"/>
                  </a:cubicBezTo>
                  <a:cubicBezTo>
                    <a:pt x="342" y="216"/>
                    <a:pt x="357" y="205"/>
                    <a:pt x="370" y="206"/>
                  </a:cubicBezTo>
                  <a:cubicBezTo>
                    <a:pt x="357" y="205"/>
                    <a:pt x="343" y="211"/>
                    <a:pt x="328" y="205"/>
                  </a:cubicBezTo>
                  <a:cubicBezTo>
                    <a:pt x="306" y="197"/>
                    <a:pt x="292" y="203"/>
                    <a:pt x="271" y="208"/>
                  </a:cubicBezTo>
                  <a:cubicBezTo>
                    <a:pt x="262" y="210"/>
                    <a:pt x="258" y="210"/>
                    <a:pt x="250" y="206"/>
                  </a:cubicBezTo>
                  <a:cubicBezTo>
                    <a:pt x="244" y="203"/>
                    <a:pt x="239" y="201"/>
                    <a:pt x="232" y="200"/>
                  </a:cubicBezTo>
                  <a:cubicBezTo>
                    <a:pt x="223" y="198"/>
                    <a:pt x="214" y="194"/>
                    <a:pt x="208" y="187"/>
                  </a:cubicBezTo>
                  <a:cubicBezTo>
                    <a:pt x="217" y="178"/>
                    <a:pt x="223" y="168"/>
                    <a:pt x="227" y="158"/>
                  </a:cubicBezTo>
                  <a:cubicBezTo>
                    <a:pt x="244" y="105"/>
                    <a:pt x="242" y="86"/>
                    <a:pt x="241" y="71"/>
                  </a:cubicBezTo>
                  <a:cubicBezTo>
                    <a:pt x="239" y="50"/>
                    <a:pt x="246" y="25"/>
                    <a:pt x="256" y="10"/>
                  </a:cubicBezTo>
                  <a:moveTo>
                    <a:pt x="490" y="681"/>
                  </a:moveTo>
                  <a:cubicBezTo>
                    <a:pt x="493" y="682"/>
                    <a:pt x="497" y="682"/>
                    <a:pt x="501" y="682"/>
                  </a:cubicBezTo>
                  <a:cubicBezTo>
                    <a:pt x="497" y="682"/>
                    <a:pt x="493" y="682"/>
                    <a:pt x="490" y="681"/>
                  </a:cubicBezTo>
                  <a:close/>
                  <a:moveTo>
                    <a:pt x="306" y="563"/>
                  </a:moveTo>
                  <a:cubicBezTo>
                    <a:pt x="309" y="565"/>
                    <a:pt x="311" y="566"/>
                    <a:pt x="314" y="566"/>
                  </a:cubicBezTo>
                  <a:cubicBezTo>
                    <a:pt x="311" y="565"/>
                    <a:pt x="309" y="564"/>
                    <a:pt x="306" y="563"/>
                  </a:cubicBezTo>
                  <a:close/>
                </a:path>
              </a:pathLst>
            </a:custGeom>
            <a:noFill/>
            <a:ln w="7938" cap="flat">
              <a:solidFill>
                <a:srgbClr val="494E4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98" name="Freeform 93"/>
            <p:cNvSpPr>
              <a:spLocks/>
            </p:cNvSpPr>
            <p:nvPr/>
          </p:nvSpPr>
          <p:spPr bwMode="auto">
            <a:xfrm>
              <a:off x="1896" y="2396"/>
              <a:ext cx="251" cy="356"/>
            </a:xfrm>
            <a:custGeom>
              <a:avLst/>
              <a:gdLst>
                <a:gd name="T0" fmla="*/ 677 w 93"/>
                <a:gd name="T1" fmla="*/ 0 h 132"/>
                <a:gd name="T2" fmla="*/ 0 w 93"/>
                <a:gd name="T3" fmla="*/ 960 h 132"/>
                <a:gd name="T4" fmla="*/ 677 w 93"/>
                <a:gd name="T5" fmla="*/ 0 h 1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3" h="132">
                  <a:moveTo>
                    <a:pt x="93" y="0"/>
                  </a:moveTo>
                  <a:cubicBezTo>
                    <a:pt x="93" y="0"/>
                    <a:pt x="11" y="38"/>
                    <a:pt x="0" y="132"/>
                  </a:cubicBezTo>
                  <a:cubicBezTo>
                    <a:pt x="0" y="132"/>
                    <a:pt x="6" y="57"/>
                    <a:pt x="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99" name="Freeform 94"/>
            <p:cNvSpPr>
              <a:spLocks/>
            </p:cNvSpPr>
            <p:nvPr/>
          </p:nvSpPr>
          <p:spPr bwMode="auto">
            <a:xfrm>
              <a:off x="2311" y="2029"/>
              <a:ext cx="165" cy="249"/>
            </a:xfrm>
            <a:custGeom>
              <a:avLst/>
              <a:gdLst>
                <a:gd name="T0" fmla="*/ 446 w 61"/>
                <a:gd name="T1" fmla="*/ 0 h 92"/>
                <a:gd name="T2" fmla="*/ 0 w 61"/>
                <a:gd name="T3" fmla="*/ 674 h 92"/>
                <a:gd name="T4" fmla="*/ 446 w 61"/>
                <a:gd name="T5" fmla="*/ 0 h 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1" h="92">
                  <a:moveTo>
                    <a:pt x="61" y="0"/>
                  </a:moveTo>
                  <a:cubicBezTo>
                    <a:pt x="61" y="0"/>
                    <a:pt x="56" y="52"/>
                    <a:pt x="0" y="92"/>
                  </a:cubicBezTo>
                  <a:cubicBezTo>
                    <a:pt x="0" y="92"/>
                    <a:pt x="54" y="68"/>
                    <a:pt x="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00" name="Freeform 95"/>
            <p:cNvSpPr>
              <a:spLocks/>
            </p:cNvSpPr>
            <p:nvPr/>
          </p:nvSpPr>
          <p:spPr bwMode="auto">
            <a:xfrm>
              <a:off x="2047" y="2957"/>
              <a:ext cx="135" cy="170"/>
            </a:xfrm>
            <a:custGeom>
              <a:avLst/>
              <a:gdLst>
                <a:gd name="T0" fmla="*/ 0 w 50"/>
                <a:gd name="T1" fmla="*/ 0 h 63"/>
                <a:gd name="T2" fmla="*/ 365 w 50"/>
                <a:gd name="T3" fmla="*/ 459 h 63"/>
                <a:gd name="T4" fmla="*/ 0 w 50"/>
                <a:gd name="T5" fmla="*/ 0 h 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0" h="63">
                  <a:moveTo>
                    <a:pt x="0" y="0"/>
                  </a:moveTo>
                  <a:cubicBezTo>
                    <a:pt x="0" y="0"/>
                    <a:pt x="19" y="41"/>
                    <a:pt x="50" y="63"/>
                  </a:cubicBezTo>
                  <a:cubicBezTo>
                    <a:pt x="50" y="63"/>
                    <a:pt x="14" y="3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01" name="Freeform 96"/>
            <p:cNvSpPr>
              <a:spLocks/>
            </p:cNvSpPr>
            <p:nvPr/>
          </p:nvSpPr>
          <p:spPr bwMode="auto">
            <a:xfrm>
              <a:off x="2440" y="3386"/>
              <a:ext cx="65" cy="67"/>
            </a:xfrm>
            <a:custGeom>
              <a:avLst/>
              <a:gdLst>
                <a:gd name="T0" fmla="*/ 0 w 24"/>
                <a:gd name="T1" fmla="*/ 0 h 25"/>
                <a:gd name="T2" fmla="*/ 176 w 24"/>
                <a:gd name="T3" fmla="*/ 172 h 25"/>
                <a:gd name="T4" fmla="*/ 14 w 24"/>
                <a:gd name="T5" fmla="*/ 13 h 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3" y="11"/>
                    <a:pt x="9" y="25"/>
                    <a:pt x="24" y="24"/>
                  </a:cubicBezTo>
                  <a:cubicBezTo>
                    <a:pt x="11" y="24"/>
                    <a:pt x="5" y="12"/>
                    <a:pt x="2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02" name="Freeform 97"/>
            <p:cNvSpPr>
              <a:spLocks/>
            </p:cNvSpPr>
            <p:nvPr/>
          </p:nvSpPr>
          <p:spPr bwMode="auto">
            <a:xfrm>
              <a:off x="3209" y="1873"/>
              <a:ext cx="94" cy="569"/>
            </a:xfrm>
            <a:custGeom>
              <a:avLst/>
              <a:gdLst>
                <a:gd name="T0" fmla="*/ 0 w 35"/>
                <a:gd name="T1" fmla="*/ 0 h 211"/>
                <a:gd name="T2" fmla="*/ 201 w 35"/>
                <a:gd name="T3" fmla="*/ 1222 h 211"/>
                <a:gd name="T4" fmla="*/ 0 w 35"/>
                <a:gd name="T5" fmla="*/ 0 h 21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5" h="211">
                  <a:moveTo>
                    <a:pt x="0" y="0"/>
                  </a:moveTo>
                  <a:cubicBezTo>
                    <a:pt x="0" y="0"/>
                    <a:pt x="22" y="125"/>
                    <a:pt x="28" y="168"/>
                  </a:cubicBezTo>
                  <a:cubicBezTo>
                    <a:pt x="35" y="211"/>
                    <a:pt x="14" y="38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03" name="Freeform 98"/>
            <p:cNvSpPr>
              <a:spLocks/>
            </p:cNvSpPr>
            <p:nvPr/>
          </p:nvSpPr>
          <p:spPr bwMode="auto">
            <a:xfrm>
              <a:off x="3292" y="2917"/>
              <a:ext cx="95" cy="480"/>
            </a:xfrm>
            <a:custGeom>
              <a:avLst/>
              <a:gdLst>
                <a:gd name="T0" fmla="*/ 155 w 35"/>
                <a:gd name="T1" fmla="*/ 0 h 178"/>
                <a:gd name="T2" fmla="*/ 125 w 35"/>
                <a:gd name="T3" fmla="*/ 502 h 178"/>
                <a:gd name="T4" fmla="*/ 117 w 35"/>
                <a:gd name="T5" fmla="*/ 938 h 178"/>
                <a:gd name="T6" fmla="*/ 95 w 35"/>
                <a:gd name="T7" fmla="*/ 1265 h 178"/>
                <a:gd name="T8" fmla="*/ 65 w 35"/>
                <a:gd name="T9" fmla="*/ 887 h 178"/>
                <a:gd name="T10" fmla="*/ 90 w 35"/>
                <a:gd name="T11" fmla="*/ 493 h 178"/>
                <a:gd name="T12" fmla="*/ 155 w 35"/>
                <a:gd name="T13" fmla="*/ 0 h 1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" h="178">
                  <a:moveTo>
                    <a:pt x="21" y="0"/>
                  </a:moveTo>
                  <a:cubicBezTo>
                    <a:pt x="21" y="0"/>
                    <a:pt x="35" y="38"/>
                    <a:pt x="17" y="69"/>
                  </a:cubicBezTo>
                  <a:cubicBezTo>
                    <a:pt x="0" y="100"/>
                    <a:pt x="12" y="116"/>
                    <a:pt x="16" y="129"/>
                  </a:cubicBezTo>
                  <a:cubicBezTo>
                    <a:pt x="20" y="142"/>
                    <a:pt x="13" y="170"/>
                    <a:pt x="13" y="174"/>
                  </a:cubicBezTo>
                  <a:cubicBezTo>
                    <a:pt x="13" y="178"/>
                    <a:pt x="16" y="136"/>
                    <a:pt x="9" y="122"/>
                  </a:cubicBezTo>
                  <a:cubicBezTo>
                    <a:pt x="3" y="109"/>
                    <a:pt x="5" y="86"/>
                    <a:pt x="12" y="68"/>
                  </a:cubicBezTo>
                  <a:cubicBezTo>
                    <a:pt x="19" y="49"/>
                    <a:pt x="28" y="48"/>
                    <a:pt x="2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04" name="Freeform 99"/>
            <p:cNvSpPr>
              <a:spLocks/>
            </p:cNvSpPr>
            <p:nvPr/>
          </p:nvSpPr>
          <p:spPr bwMode="auto">
            <a:xfrm>
              <a:off x="3756" y="2151"/>
              <a:ext cx="33" cy="46"/>
            </a:xfrm>
            <a:custGeom>
              <a:avLst/>
              <a:gdLst>
                <a:gd name="T0" fmla="*/ 91 w 12"/>
                <a:gd name="T1" fmla="*/ 8 h 17"/>
                <a:gd name="T2" fmla="*/ 83 w 12"/>
                <a:gd name="T3" fmla="*/ 124 h 17"/>
                <a:gd name="T4" fmla="*/ 17 w 12"/>
                <a:gd name="T5" fmla="*/ 38 h 17"/>
                <a:gd name="T6" fmla="*/ 77 w 12"/>
                <a:gd name="T7" fmla="*/ 8 h 1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" h="17">
                  <a:moveTo>
                    <a:pt x="12" y="1"/>
                  </a:moveTo>
                  <a:cubicBezTo>
                    <a:pt x="1" y="3"/>
                    <a:pt x="5" y="11"/>
                    <a:pt x="11" y="17"/>
                  </a:cubicBezTo>
                  <a:cubicBezTo>
                    <a:pt x="8" y="14"/>
                    <a:pt x="0" y="11"/>
                    <a:pt x="2" y="5"/>
                  </a:cubicBezTo>
                  <a:cubicBezTo>
                    <a:pt x="3" y="2"/>
                    <a:pt x="7" y="0"/>
                    <a:pt x="10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05" name="Freeform 100"/>
            <p:cNvSpPr>
              <a:spLocks/>
            </p:cNvSpPr>
            <p:nvPr/>
          </p:nvSpPr>
          <p:spPr bwMode="auto">
            <a:xfrm>
              <a:off x="3476" y="2089"/>
              <a:ext cx="43" cy="256"/>
            </a:xfrm>
            <a:custGeom>
              <a:avLst/>
              <a:gdLst>
                <a:gd name="T0" fmla="*/ 108 w 16"/>
                <a:gd name="T1" fmla="*/ 0 h 95"/>
                <a:gd name="T2" fmla="*/ 8 w 16"/>
                <a:gd name="T3" fmla="*/ 321 h 95"/>
                <a:gd name="T4" fmla="*/ 65 w 16"/>
                <a:gd name="T5" fmla="*/ 690 h 95"/>
                <a:gd name="T6" fmla="*/ 59 w 16"/>
                <a:gd name="T7" fmla="*/ 536 h 95"/>
                <a:gd name="T8" fmla="*/ 35 w 16"/>
                <a:gd name="T9" fmla="*/ 450 h 95"/>
                <a:gd name="T10" fmla="*/ 30 w 16"/>
                <a:gd name="T11" fmla="*/ 313 h 95"/>
                <a:gd name="T12" fmla="*/ 65 w 16"/>
                <a:gd name="T13" fmla="*/ 137 h 95"/>
                <a:gd name="T14" fmla="*/ 116 w 16"/>
                <a:gd name="T15" fmla="*/ 0 h 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" h="95">
                  <a:moveTo>
                    <a:pt x="15" y="0"/>
                  </a:moveTo>
                  <a:cubicBezTo>
                    <a:pt x="6" y="13"/>
                    <a:pt x="2" y="28"/>
                    <a:pt x="1" y="44"/>
                  </a:cubicBezTo>
                  <a:cubicBezTo>
                    <a:pt x="0" y="61"/>
                    <a:pt x="9" y="78"/>
                    <a:pt x="9" y="95"/>
                  </a:cubicBezTo>
                  <a:cubicBezTo>
                    <a:pt x="8" y="88"/>
                    <a:pt x="9" y="81"/>
                    <a:pt x="8" y="74"/>
                  </a:cubicBezTo>
                  <a:cubicBezTo>
                    <a:pt x="7" y="70"/>
                    <a:pt x="6" y="66"/>
                    <a:pt x="5" y="62"/>
                  </a:cubicBezTo>
                  <a:cubicBezTo>
                    <a:pt x="4" y="55"/>
                    <a:pt x="3" y="49"/>
                    <a:pt x="4" y="43"/>
                  </a:cubicBezTo>
                  <a:cubicBezTo>
                    <a:pt x="5" y="34"/>
                    <a:pt x="7" y="27"/>
                    <a:pt x="9" y="19"/>
                  </a:cubicBezTo>
                  <a:cubicBezTo>
                    <a:pt x="11" y="13"/>
                    <a:pt x="12" y="5"/>
                    <a:pt x="1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06" name="Freeform 101"/>
            <p:cNvSpPr>
              <a:spLocks/>
            </p:cNvSpPr>
            <p:nvPr/>
          </p:nvSpPr>
          <p:spPr bwMode="auto">
            <a:xfrm>
              <a:off x="3673" y="1970"/>
              <a:ext cx="70" cy="32"/>
            </a:xfrm>
            <a:custGeom>
              <a:avLst/>
              <a:gdLst>
                <a:gd name="T0" fmla="*/ 0 w 26"/>
                <a:gd name="T1" fmla="*/ 29 h 12"/>
                <a:gd name="T2" fmla="*/ 59 w 26"/>
                <a:gd name="T3" fmla="*/ 0 h 12"/>
                <a:gd name="T4" fmla="*/ 124 w 26"/>
                <a:gd name="T5" fmla="*/ 13 h 12"/>
                <a:gd name="T6" fmla="*/ 188 w 26"/>
                <a:gd name="T7" fmla="*/ 85 h 12"/>
                <a:gd name="T8" fmla="*/ 102 w 26"/>
                <a:gd name="T9" fmla="*/ 21 h 12"/>
                <a:gd name="T10" fmla="*/ 13 w 26"/>
                <a:gd name="T11" fmla="*/ 21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2">
                  <a:moveTo>
                    <a:pt x="0" y="4"/>
                  </a:moveTo>
                  <a:cubicBezTo>
                    <a:pt x="3" y="4"/>
                    <a:pt x="5" y="1"/>
                    <a:pt x="8" y="0"/>
                  </a:cubicBezTo>
                  <a:cubicBezTo>
                    <a:pt x="11" y="0"/>
                    <a:pt x="14" y="1"/>
                    <a:pt x="17" y="2"/>
                  </a:cubicBezTo>
                  <a:cubicBezTo>
                    <a:pt x="22" y="4"/>
                    <a:pt x="24" y="7"/>
                    <a:pt x="26" y="12"/>
                  </a:cubicBezTo>
                  <a:cubicBezTo>
                    <a:pt x="21" y="8"/>
                    <a:pt x="21" y="4"/>
                    <a:pt x="14" y="3"/>
                  </a:cubicBezTo>
                  <a:cubicBezTo>
                    <a:pt x="10" y="1"/>
                    <a:pt x="6" y="2"/>
                    <a:pt x="2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07" name="Freeform 102"/>
            <p:cNvSpPr>
              <a:spLocks/>
            </p:cNvSpPr>
            <p:nvPr/>
          </p:nvSpPr>
          <p:spPr bwMode="auto">
            <a:xfrm>
              <a:off x="3398" y="3011"/>
              <a:ext cx="78" cy="507"/>
            </a:xfrm>
            <a:custGeom>
              <a:avLst/>
              <a:gdLst>
                <a:gd name="T0" fmla="*/ 210 w 29"/>
                <a:gd name="T1" fmla="*/ 0 h 188"/>
                <a:gd name="T2" fmla="*/ 124 w 29"/>
                <a:gd name="T3" fmla="*/ 502 h 188"/>
                <a:gd name="T4" fmla="*/ 65 w 29"/>
                <a:gd name="T5" fmla="*/ 1367 h 188"/>
                <a:gd name="T6" fmla="*/ 108 w 29"/>
                <a:gd name="T7" fmla="*/ 690 h 188"/>
                <a:gd name="T8" fmla="*/ 210 w 29"/>
                <a:gd name="T9" fmla="*/ 0 h 1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88">
                  <a:moveTo>
                    <a:pt x="29" y="0"/>
                  </a:moveTo>
                  <a:cubicBezTo>
                    <a:pt x="29" y="0"/>
                    <a:pt x="27" y="36"/>
                    <a:pt x="17" y="69"/>
                  </a:cubicBezTo>
                  <a:cubicBezTo>
                    <a:pt x="7" y="102"/>
                    <a:pt x="0" y="167"/>
                    <a:pt x="9" y="188"/>
                  </a:cubicBezTo>
                  <a:cubicBezTo>
                    <a:pt x="9" y="188"/>
                    <a:pt x="3" y="130"/>
                    <a:pt x="15" y="95"/>
                  </a:cubicBezTo>
                  <a:cubicBezTo>
                    <a:pt x="27" y="6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08" name="Freeform 103"/>
            <p:cNvSpPr>
              <a:spLocks/>
            </p:cNvSpPr>
            <p:nvPr/>
          </p:nvSpPr>
          <p:spPr bwMode="auto">
            <a:xfrm>
              <a:off x="3381" y="2563"/>
              <a:ext cx="76" cy="246"/>
            </a:xfrm>
            <a:custGeom>
              <a:avLst/>
              <a:gdLst>
                <a:gd name="T0" fmla="*/ 206 w 28"/>
                <a:gd name="T1" fmla="*/ 0 h 91"/>
                <a:gd name="T2" fmla="*/ 111 w 28"/>
                <a:gd name="T3" fmla="*/ 665 h 91"/>
                <a:gd name="T4" fmla="*/ 206 w 28"/>
                <a:gd name="T5" fmla="*/ 0 h 9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91">
                  <a:moveTo>
                    <a:pt x="28" y="0"/>
                  </a:moveTo>
                  <a:cubicBezTo>
                    <a:pt x="28" y="0"/>
                    <a:pt x="0" y="36"/>
                    <a:pt x="15" y="91"/>
                  </a:cubicBezTo>
                  <a:cubicBezTo>
                    <a:pt x="15" y="91"/>
                    <a:pt x="4" y="40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09" name="Freeform 104"/>
            <p:cNvSpPr>
              <a:spLocks/>
            </p:cNvSpPr>
            <p:nvPr/>
          </p:nvSpPr>
          <p:spPr bwMode="auto">
            <a:xfrm>
              <a:off x="2400" y="2917"/>
              <a:ext cx="30" cy="35"/>
            </a:xfrm>
            <a:custGeom>
              <a:avLst/>
              <a:gdLst>
                <a:gd name="T0" fmla="*/ 82 w 11"/>
                <a:gd name="T1" fmla="*/ 94 h 13"/>
                <a:gd name="T2" fmla="*/ 82 w 11"/>
                <a:gd name="T3" fmla="*/ 13 h 13"/>
                <a:gd name="T4" fmla="*/ 14 w 11"/>
                <a:gd name="T5" fmla="*/ 8 h 13"/>
                <a:gd name="T6" fmla="*/ 68 w 11"/>
                <a:gd name="T7" fmla="*/ 81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" h="13">
                  <a:moveTo>
                    <a:pt x="11" y="13"/>
                  </a:moveTo>
                  <a:cubicBezTo>
                    <a:pt x="7" y="10"/>
                    <a:pt x="2" y="1"/>
                    <a:pt x="11" y="2"/>
                  </a:cubicBezTo>
                  <a:cubicBezTo>
                    <a:pt x="9" y="2"/>
                    <a:pt x="3" y="0"/>
                    <a:pt x="2" y="1"/>
                  </a:cubicBezTo>
                  <a:cubicBezTo>
                    <a:pt x="0" y="4"/>
                    <a:pt x="6" y="9"/>
                    <a:pt x="9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10" name="Freeform 105"/>
            <p:cNvSpPr>
              <a:spLocks/>
            </p:cNvSpPr>
            <p:nvPr/>
          </p:nvSpPr>
          <p:spPr bwMode="auto">
            <a:xfrm>
              <a:off x="2710" y="2652"/>
              <a:ext cx="24" cy="30"/>
            </a:xfrm>
            <a:custGeom>
              <a:avLst/>
              <a:gdLst>
                <a:gd name="T0" fmla="*/ 51 w 9"/>
                <a:gd name="T1" fmla="*/ 82 h 11"/>
                <a:gd name="T2" fmla="*/ 64 w 9"/>
                <a:gd name="T3" fmla="*/ 14 h 11"/>
                <a:gd name="T4" fmla="*/ 8 w 9"/>
                <a:gd name="T5" fmla="*/ 22 h 11"/>
                <a:gd name="T6" fmla="*/ 43 w 9"/>
                <a:gd name="T7" fmla="*/ 68 h 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" h="11">
                  <a:moveTo>
                    <a:pt x="7" y="11"/>
                  </a:moveTo>
                  <a:cubicBezTo>
                    <a:pt x="1" y="8"/>
                    <a:pt x="3" y="4"/>
                    <a:pt x="9" y="2"/>
                  </a:cubicBezTo>
                  <a:cubicBezTo>
                    <a:pt x="6" y="2"/>
                    <a:pt x="2" y="0"/>
                    <a:pt x="1" y="3"/>
                  </a:cubicBezTo>
                  <a:cubicBezTo>
                    <a:pt x="0" y="6"/>
                    <a:pt x="3" y="9"/>
                    <a:pt x="6" y="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11" name="Freeform 106"/>
            <p:cNvSpPr>
              <a:spLocks/>
            </p:cNvSpPr>
            <p:nvPr/>
          </p:nvSpPr>
          <p:spPr bwMode="auto">
            <a:xfrm>
              <a:off x="3346" y="1870"/>
              <a:ext cx="127" cy="105"/>
            </a:xfrm>
            <a:custGeom>
              <a:avLst/>
              <a:gdLst>
                <a:gd name="T0" fmla="*/ 0 w 47"/>
                <a:gd name="T1" fmla="*/ 8 h 39"/>
                <a:gd name="T2" fmla="*/ 343 w 47"/>
                <a:gd name="T3" fmla="*/ 283 h 39"/>
                <a:gd name="T4" fmla="*/ 176 w 47"/>
                <a:gd name="T5" fmla="*/ 116 h 39"/>
                <a:gd name="T6" fmla="*/ 22 w 47"/>
                <a:gd name="T7" fmla="*/ 0 h 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39">
                  <a:moveTo>
                    <a:pt x="0" y="1"/>
                  </a:moveTo>
                  <a:cubicBezTo>
                    <a:pt x="21" y="0"/>
                    <a:pt x="34" y="26"/>
                    <a:pt x="47" y="39"/>
                  </a:cubicBezTo>
                  <a:cubicBezTo>
                    <a:pt x="38" y="33"/>
                    <a:pt x="32" y="24"/>
                    <a:pt x="24" y="16"/>
                  </a:cubicBezTo>
                  <a:cubicBezTo>
                    <a:pt x="18" y="10"/>
                    <a:pt x="11" y="4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  <p:sp>
          <p:nvSpPr>
            <p:cNvPr id="112" name="Freeform 107"/>
            <p:cNvSpPr>
              <a:spLocks/>
            </p:cNvSpPr>
            <p:nvPr/>
          </p:nvSpPr>
          <p:spPr bwMode="auto">
            <a:xfrm>
              <a:off x="3921" y="2367"/>
              <a:ext cx="19" cy="62"/>
            </a:xfrm>
            <a:custGeom>
              <a:avLst/>
              <a:gdLst>
                <a:gd name="T0" fmla="*/ 0 w 7"/>
                <a:gd name="T1" fmla="*/ 0 h 23"/>
                <a:gd name="T2" fmla="*/ 52 w 7"/>
                <a:gd name="T3" fmla="*/ 167 h 23"/>
                <a:gd name="T4" fmla="*/ 8 w 7"/>
                <a:gd name="T5" fmla="*/ 8 h 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23">
                  <a:moveTo>
                    <a:pt x="0" y="0"/>
                  </a:moveTo>
                  <a:cubicBezTo>
                    <a:pt x="7" y="5"/>
                    <a:pt x="6" y="16"/>
                    <a:pt x="7" y="23"/>
                  </a:cubicBezTo>
                  <a:cubicBezTo>
                    <a:pt x="5" y="16"/>
                    <a:pt x="4" y="8"/>
                    <a:pt x="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IE"/>
            </a:p>
          </p:txBody>
        </p:sp>
      </p:grpSp>
      <p:sp>
        <p:nvSpPr>
          <p:cNvPr id="2" name="Rectangle 1"/>
          <p:cNvSpPr/>
          <p:nvPr/>
        </p:nvSpPr>
        <p:spPr>
          <a:xfrm>
            <a:off x="25945" y="1129499"/>
            <a:ext cx="5108709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dirty="0">
                <a:solidFill>
                  <a:srgbClr val="C00000"/>
                </a:solidFill>
                <a:latin typeface="Avenir Next"/>
              </a:rPr>
              <a:t>Coronary </a:t>
            </a:r>
            <a:r>
              <a:rPr lang="en-IE" altLang="en-US" sz="2400" dirty="0" smtClean="0">
                <a:solidFill>
                  <a:srgbClr val="C00000"/>
                </a:solidFill>
                <a:latin typeface="Avenir Next"/>
              </a:rPr>
              <a:t>Arteries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Provide </a:t>
            </a: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the heart with 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oxygen and nutrients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Two main branches from the aorta: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1) </a:t>
            </a:r>
            <a:r>
              <a:rPr lang="en-IE" altLang="en-US" sz="2400" b="0" dirty="0" smtClean="0">
                <a:solidFill>
                  <a:srgbClr val="C00000"/>
                </a:solidFill>
                <a:latin typeface="Avenir Next"/>
              </a:rPr>
              <a:t>Right coronary artery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2) </a:t>
            </a:r>
            <a:r>
              <a:rPr lang="en-IE" altLang="en-US" sz="2400" b="0" dirty="0" smtClean="0">
                <a:solidFill>
                  <a:srgbClr val="C00000"/>
                </a:solidFill>
                <a:latin typeface="Avenir Next"/>
              </a:rPr>
              <a:t>Left coronary artery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	</a:t>
            </a:r>
            <a:r>
              <a:rPr lang="en-IE" altLang="en-US" sz="2400" b="0" dirty="0" smtClean="0">
                <a:solidFill>
                  <a:srgbClr val="C00000"/>
                </a:solidFill>
                <a:latin typeface="Avenir Next"/>
              </a:rPr>
              <a:t>Circumflex artery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-supplies blood to the side wall of the heart</a:t>
            </a:r>
          </a:p>
          <a:p>
            <a:pPr marL="342900" indent="-342900" eaLnBrk="1" hangingPunct="1">
              <a:spcBef>
                <a:spcPct val="30000"/>
              </a:spcBef>
            </a:pPr>
            <a:r>
              <a:rPr lang="en-IE" altLang="en-US" sz="2400" b="0" dirty="0">
                <a:solidFill>
                  <a:srgbClr val="000000"/>
                </a:solidFill>
                <a:latin typeface="Avenir Next"/>
              </a:rPr>
              <a:t>	</a:t>
            </a:r>
            <a:r>
              <a:rPr lang="en-IE" altLang="en-US" sz="2400" b="0" dirty="0" smtClean="0">
                <a:solidFill>
                  <a:srgbClr val="C00000"/>
                </a:solidFill>
                <a:latin typeface="Avenir Next"/>
              </a:rPr>
              <a:t>Left anterior descending artery</a:t>
            </a:r>
            <a:r>
              <a:rPr lang="en-IE" altLang="en-US" sz="2400" b="0" dirty="0" smtClean="0">
                <a:solidFill>
                  <a:srgbClr val="000000"/>
                </a:solidFill>
                <a:latin typeface="Avenir Next"/>
              </a:rPr>
              <a:t>-supplies blood to the front and main wall of the heart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85800" y="247581"/>
            <a:ext cx="77724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3600" dirty="0" smtClean="0">
                <a:solidFill>
                  <a:srgbClr val="000000"/>
                </a:solidFill>
                <a:latin typeface="Avenir Next"/>
              </a:rPr>
              <a:t>Heart Vascularization</a:t>
            </a:r>
            <a:endParaRPr lang="en-US" altLang="en-US" sz="2400" dirty="0" smtClean="0">
              <a:solidFill>
                <a:srgbClr val="000000"/>
              </a:solidFill>
              <a:latin typeface="Avenir Next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62938" y="6054032"/>
            <a:ext cx="1489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rgbClr val="000000"/>
                </a:solidFill>
                <a:latin typeface="Avenir Next"/>
              </a:rPr>
              <a:t>Right coronary artery</a:t>
            </a:r>
            <a:endParaRPr lang="en-IE" sz="1400" dirty="0">
              <a:solidFill>
                <a:srgbClr val="000000"/>
              </a:solidFill>
              <a:latin typeface="Avenir Next"/>
            </a:endParaRPr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 bwMode="auto">
          <a:xfrm flipV="1">
            <a:off x="4907848" y="3512507"/>
            <a:ext cx="1129405" cy="2541525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5" name="TextBox 114"/>
          <p:cNvSpPr txBox="1"/>
          <p:nvPr/>
        </p:nvSpPr>
        <p:spPr>
          <a:xfrm>
            <a:off x="7230888" y="1425903"/>
            <a:ext cx="1489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rgbClr val="000000"/>
                </a:solidFill>
                <a:latin typeface="Avenir Next"/>
              </a:rPr>
              <a:t>Left coronary artery</a:t>
            </a:r>
            <a:endParaRPr lang="en-IE" sz="1400" dirty="0">
              <a:solidFill>
                <a:srgbClr val="000000"/>
              </a:solidFill>
              <a:latin typeface="Avenir Next"/>
            </a:endParaRPr>
          </a:p>
        </p:txBody>
      </p:sp>
      <p:cxnSp>
        <p:nvCxnSpPr>
          <p:cNvPr id="116" name="Straight Arrow Connector 115"/>
          <p:cNvCxnSpPr/>
          <p:nvPr/>
        </p:nvCxnSpPr>
        <p:spPr bwMode="auto">
          <a:xfrm flipH="1">
            <a:off x="7049707" y="1759270"/>
            <a:ext cx="573030" cy="823917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7762700" y="2542709"/>
            <a:ext cx="1489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rgbClr val="000000"/>
                </a:solidFill>
                <a:latin typeface="Avenir Next"/>
              </a:rPr>
              <a:t>Circumflex artery</a:t>
            </a:r>
            <a:endParaRPr lang="en-IE" sz="1400" dirty="0">
              <a:solidFill>
                <a:srgbClr val="000000"/>
              </a:solidFill>
              <a:latin typeface="Avenir Next"/>
            </a:endParaRPr>
          </a:p>
        </p:txBody>
      </p:sp>
      <p:cxnSp>
        <p:nvCxnSpPr>
          <p:cNvPr id="120" name="Straight Arrow Connector 119"/>
          <p:cNvCxnSpPr/>
          <p:nvPr/>
        </p:nvCxnSpPr>
        <p:spPr bwMode="auto">
          <a:xfrm flipH="1">
            <a:off x="7622737" y="2855913"/>
            <a:ext cx="538424" cy="215687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4" name="TextBox 123"/>
          <p:cNvSpPr txBox="1"/>
          <p:nvPr/>
        </p:nvSpPr>
        <p:spPr>
          <a:xfrm>
            <a:off x="6124449" y="5946310"/>
            <a:ext cx="14898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 smtClean="0">
                <a:solidFill>
                  <a:srgbClr val="000000"/>
                </a:solidFill>
                <a:latin typeface="Avenir Next"/>
              </a:rPr>
              <a:t>Left anterior descending artery</a:t>
            </a:r>
            <a:endParaRPr lang="en-IE" sz="1400" dirty="0">
              <a:solidFill>
                <a:srgbClr val="000000"/>
              </a:solidFill>
              <a:latin typeface="Avenir Next"/>
            </a:endParaRPr>
          </a:p>
        </p:txBody>
      </p:sp>
      <p:cxnSp>
        <p:nvCxnSpPr>
          <p:cNvPr id="125" name="Straight Arrow Connector 124"/>
          <p:cNvCxnSpPr>
            <a:stCxn id="124" idx="0"/>
          </p:cNvCxnSpPr>
          <p:nvPr/>
        </p:nvCxnSpPr>
        <p:spPr bwMode="auto">
          <a:xfrm flipV="1">
            <a:off x="6869359" y="3420466"/>
            <a:ext cx="505460" cy="2525844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custDataLst>
      <p:tags r:id="rId1"/>
    </p:custDataLst>
  </p:cSld>
  <p:clrMapOvr>
    <a:masterClrMapping/>
  </p:clrMapOvr>
  <p:transition advTm="4696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3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3.3"/>
</p:tagLst>
</file>

<file path=ppt/theme/theme1.xml><?xml version="1.0" encoding="utf-8"?>
<a:theme xmlns:a="http://schemas.openxmlformats.org/drawingml/2006/main" name="scienceanywhere1">
  <a:themeElements>
    <a:clrScheme name="scienceanywhere1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>
          <a:noFill/>
        </a:ln>
        <a:extLst>
          <a:ext uri="{91240B29-F687-4F45-9708-019B960494DF}">
            <a14:hiddenLine xmlns:a14="http://schemas.microsoft.com/office/drawing/2010/main" w="25400" algn="ctr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wrap="none" lIns="0" tIns="0" rIns="0" bIns="0" anchor="ctr"/>
      <a:lstStyle>
        <a:defPPr eaLnBrk="1" hangingPunct="1">
          <a:spcBef>
            <a:spcPct val="0"/>
          </a:spcBef>
          <a:defRPr sz="1200" b="0"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cienceanywhe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ienceanywher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ienceanywher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ienceanywher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ienceanywher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ienceanywher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cienceanywhere1">
  <a:themeElements>
    <a:clrScheme name="scienceanywhere1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>
          <a:noFill/>
        </a:ln>
        <a:extLst>
          <a:ext uri="{91240B29-F687-4F45-9708-019B960494DF}">
            <a14:hiddenLine xmlns:a14="http://schemas.microsoft.com/office/drawing/2010/main" w="25400" algn="ctr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wrap="none" lIns="0" tIns="0" rIns="0" bIns="0" anchor="ctr"/>
      <a:lstStyle>
        <a:defPPr eaLnBrk="1" hangingPunct="1">
          <a:spcBef>
            <a:spcPct val="0"/>
          </a:spcBef>
          <a:defRPr sz="1200" b="0"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cienceanywhe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ienceanywher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ienceanywher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ienceanywher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ienceanywher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ienceanywher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ienceanywher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30448</TotalTime>
  <Words>871</Words>
  <Application>Microsoft Office PowerPoint</Application>
  <PresentationFormat>On-screen Show (4:3)</PresentationFormat>
  <Paragraphs>162</Paragraphs>
  <Slides>20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scienceanywhere1</vt:lpstr>
      <vt:lpstr>1_scienceanywhere1</vt:lpstr>
      <vt:lpstr>              Introducing the HEART</vt:lpstr>
      <vt:lpstr>PowerPoint Presentation</vt:lpstr>
      <vt:lpstr>Today WE will build a medical device to fix a broken heart!  </vt:lpstr>
      <vt:lpstr>PowerPoint Presentation</vt:lpstr>
      <vt:lpstr>PowerPoint Presentation</vt:lpstr>
      <vt:lpstr>      Deoxygenated Blood from the Body</vt:lpstr>
      <vt:lpstr>      Oxygenated Blood from the Lungs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 you will create your own production line</vt:lpstr>
      <vt:lpstr>PowerPoint Presentation</vt:lpstr>
      <vt:lpstr>PowerPoint Presentation</vt:lpstr>
      <vt:lpstr>PowerPoint Presentation</vt:lpstr>
      <vt:lpstr>PowerPoint Presentation</vt:lpstr>
    </vt:vector>
  </TitlesOfParts>
  <Company>Webanywhere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3E: Magnets and Springs</dc:title>
  <dc:creator>Sean Gilligan</dc:creator>
  <cp:lastModifiedBy>iss</cp:lastModifiedBy>
  <cp:revision>597</cp:revision>
  <dcterms:created xsi:type="dcterms:W3CDTF">2017-05-10T11:21:19Z</dcterms:created>
  <dcterms:modified xsi:type="dcterms:W3CDTF">2017-09-12T12:30:46Z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0008005e590000000000010250700207f7000400038000</vt:lpwstr>
  </property>
</Properties>
</file>