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4" r:id="rId2"/>
    <p:sldId id="267" r:id="rId3"/>
    <p:sldId id="261" r:id="rId4"/>
    <p:sldId id="257" r:id="rId5"/>
    <p:sldId id="262" r:id="rId6"/>
    <p:sldId id="268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97311-1189-4E35-A7B2-62CC90C68F0E}" type="datetimeFigureOut">
              <a:rPr lang="en-IE" smtClean="0"/>
              <a:t>01/09/2017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57CEB-066A-457E-803A-5DB28EA7411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47900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142D7-FD87-40A3-8E69-434F0D4A4E34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DDFF7-E1DF-4097-92BC-5950DBB9F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hogan@nuigalway.i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igalway.ie/colleges-and-schools/arts-social-sciences-and-celtic-studies/psychology/visiting-student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igalway.ie/colleges-and-schools/arts-social-sciences-and-celtic-studies/psychology/visiting-student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" y="0"/>
            <a:ext cx="9119616" cy="683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614870" y="5129897"/>
            <a:ext cx="5724128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IE" sz="1600" dirty="0" smtClean="0">
                <a:latin typeface="Arial" pitchFamily="34" charset="0"/>
                <a:cs typeface="Arial" pitchFamily="34" charset="0"/>
              </a:rPr>
              <a:t>School of Psychology</a:t>
            </a:r>
          </a:p>
          <a:p>
            <a:pPr algn="ctr"/>
            <a:r>
              <a:rPr lang="en-US" sz="1600" dirty="0">
                <a:latin typeface="Arial" pitchFamily="34" charset="0"/>
                <a:cs typeface="Arial" pitchFamily="34" charset="0"/>
              </a:rPr>
              <a:t>Arts Millennium Building Extension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IE" sz="1600" dirty="0" smtClean="0">
                <a:latin typeface="Arial" pitchFamily="34" charset="0"/>
                <a:cs typeface="Arial" pitchFamily="34" charset="0"/>
              </a:rPr>
              <a:t>Dr Michael Hogan (Room 1034)</a:t>
            </a:r>
          </a:p>
          <a:p>
            <a:pPr algn="ctr"/>
            <a:r>
              <a:rPr lang="en-IE" sz="1600" dirty="0" smtClean="0">
                <a:latin typeface="Arial" pitchFamily="34" charset="0"/>
                <a:cs typeface="Arial" pitchFamily="34" charset="0"/>
              </a:rPr>
              <a:t>Visiting students coordinator </a:t>
            </a:r>
          </a:p>
          <a:p>
            <a:pPr algn="ctr"/>
            <a:r>
              <a:rPr lang="en-IE" sz="1600" dirty="0" smtClean="0">
                <a:latin typeface="Arial" pitchFamily="34" charset="0"/>
                <a:cs typeface="Arial" pitchFamily="34" charset="0"/>
                <a:hlinkClick r:id="rId3"/>
              </a:rPr>
              <a:t>michael.hogan@nuigalway.ie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79711" y="120380"/>
            <a:ext cx="4464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www.nuigalway.ie/psy/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214375" y="643600"/>
            <a:ext cx="3888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 err="1"/>
              <a:t>Síceolaíocht</a:t>
            </a:r>
            <a:r>
              <a:rPr lang="en-IE" sz="2400" b="1" dirty="0"/>
              <a:t> |</a:t>
            </a:r>
            <a:r>
              <a:rPr lang="en-IE" sz="2400" b="1" dirty="0" smtClean="0"/>
              <a:t>Psychology</a:t>
            </a:r>
            <a:endParaRPr lang="en-IE" sz="2400" b="1" dirty="0"/>
          </a:p>
          <a:p>
            <a:pPr algn="ctr"/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4211959" y="1124744"/>
            <a:ext cx="288033" cy="14401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911331" cy="63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47664" y="347052"/>
            <a:ext cx="6048672" cy="57606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Where are we?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5868144" y="635084"/>
            <a:ext cx="576064" cy="13537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C:\Users\0114049s\AppData\Local\Microsoft\Windows\Temporary Internet Files\Content.Outlook\LK7LYK8S\587046594617073270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612833"/>
            <a:ext cx="2544000" cy="190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cxnSp>
        <p:nvCxnSpPr>
          <p:cNvPr id="8" name="Straight Arrow Connector 7"/>
          <p:cNvCxnSpPr>
            <a:stCxn id="7" idx="0"/>
          </p:cNvCxnSpPr>
          <p:nvPr/>
        </p:nvCxnSpPr>
        <p:spPr>
          <a:xfrm flipH="1" flipV="1">
            <a:off x="5148064" y="3933056"/>
            <a:ext cx="2064088" cy="67977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12160" y="458112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FF0000"/>
                </a:solidFill>
              </a:rPr>
              <a:t>Psychology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052736"/>
            <a:ext cx="14756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2005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700" dirty="0" smtClean="0">
                <a:solidFill>
                  <a:srgbClr val="FF0000"/>
                </a:solidFill>
              </a:rPr>
              <a:t>What are we?</a:t>
            </a:r>
            <a:endParaRPr lang="en-US" sz="37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Psychology is the </a:t>
            </a:r>
            <a:r>
              <a:rPr lang="en-US" b="1" u="sng" dirty="0" smtClean="0">
                <a:solidFill>
                  <a:srgbClr val="FF0000"/>
                </a:solidFill>
              </a:rPr>
              <a:t>scientific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study of </a:t>
            </a:r>
            <a:r>
              <a:rPr lang="en-US" b="1" dirty="0" err="1" smtClean="0">
                <a:solidFill>
                  <a:srgbClr val="FF0000"/>
                </a:solidFill>
              </a:rPr>
              <a:t>behaviour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and mental processes, and includes individual and social, human and animal, normal and abnormal aspects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Main research themes in the School are are </a:t>
            </a:r>
            <a:r>
              <a:rPr lang="en-US" b="1" dirty="0" smtClean="0">
                <a:solidFill>
                  <a:srgbClr val="FF0000"/>
                </a:solidFill>
              </a:rPr>
              <a:t>Health and Wellbeing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FF0000"/>
                </a:solidFill>
              </a:rPr>
              <a:t>Brain and </a:t>
            </a:r>
            <a:r>
              <a:rPr lang="en-US" b="1" dirty="0" err="1" smtClean="0">
                <a:solidFill>
                  <a:srgbClr val="FF0000"/>
                </a:solidFill>
              </a:rPr>
              <a:t>Behaviour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and our teaching is informed by this research focus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Modules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cstate="print"/>
          <a:srcRect/>
          <a:stretch>
            <a:fillRect/>
          </a:stretch>
        </p:blipFill>
        <p:spPr bwMode="auto">
          <a:xfrm>
            <a:off x="179512" y="18000"/>
            <a:ext cx="6642115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929536" y="404664"/>
            <a:ext cx="21789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dirty="0" smtClean="0">
                <a:solidFill>
                  <a:srgbClr val="FF0000"/>
                </a:solidFill>
              </a:rPr>
              <a:t>What do we offer?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7809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912" y="170400"/>
            <a:ext cx="6642115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763688" y="1958651"/>
            <a:ext cx="648072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107504" y="5373216"/>
            <a:ext cx="8584702" cy="14927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1000" b="1" dirty="0"/>
              <a:t>+ Only students attending for the full academic year may take the module PS124 Introductory Psychology 2 provided they have attended PS122 Introductory Psychology 1 in Semester 1</a:t>
            </a:r>
          </a:p>
          <a:p>
            <a:r>
              <a:rPr lang="en-IE" sz="1000" b="1" dirty="0" smtClean="0"/>
              <a:t>Due </a:t>
            </a:r>
            <a:r>
              <a:rPr lang="en-IE" sz="1000" b="1" dirty="0"/>
              <a:t>to the inclusion of modules from </a:t>
            </a:r>
            <a:r>
              <a:rPr lang="en-IE" sz="1000" b="1" dirty="0" smtClean="0"/>
              <a:t>Second </a:t>
            </a:r>
            <a:r>
              <a:rPr lang="en-IE" sz="1000" b="1" dirty="0"/>
              <a:t>and </a:t>
            </a:r>
            <a:r>
              <a:rPr lang="en-IE" sz="1000" b="1" dirty="0" smtClean="0"/>
              <a:t>Third Year </a:t>
            </a:r>
            <a:r>
              <a:rPr lang="en-IE" sz="1000" b="1" dirty="0"/>
              <a:t>of the Psychology programme timetable clashes may emerge which may affect module selection.</a:t>
            </a:r>
          </a:p>
          <a:p>
            <a:r>
              <a:rPr lang="en-IE" sz="1000" b="1" dirty="0"/>
              <a:t>Admission to some modules will depend on the academic background of the student in the relevant subject area. Please consult the module coordinator.</a:t>
            </a:r>
          </a:p>
          <a:p>
            <a:r>
              <a:rPr lang="en-IE" sz="1000" b="1" dirty="0" smtClean="0"/>
              <a:t>For </a:t>
            </a:r>
            <a:r>
              <a:rPr lang="en-IE" sz="1000" b="1" dirty="0"/>
              <a:t>PS339 Behavioural Medicine and PS345 Applied Developmental Psychology a maximum of </a:t>
            </a:r>
            <a:r>
              <a:rPr lang="en-IE" sz="1000" b="1" dirty="0" smtClean="0"/>
              <a:t>35 </a:t>
            </a:r>
            <a:r>
              <a:rPr lang="en-IE" sz="1000" b="1" dirty="0"/>
              <a:t>students are permitted to register for each of these modules</a:t>
            </a:r>
            <a:r>
              <a:rPr lang="en-IE" sz="1000" b="1" dirty="0" smtClean="0"/>
              <a:t>.  PS341 has a maximum of 25 students. </a:t>
            </a:r>
            <a:r>
              <a:rPr lang="en-IE" sz="1000" b="1" dirty="0"/>
              <a:t>PS3101 Modelling Learning and Decision Making – 35 </a:t>
            </a:r>
            <a:r>
              <a:rPr lang="en-IE" sz="1000" b="1" dirty="0" smtClean="0"/>
              <a:t>students. PS419 </a:t>
            </a:r>
            <a:r>
              <a:rPr lang="en-IE" sz="1000" b="1" dirty="0"/>
              <a:t>Relational Frame Theory, Language and Cognition – 30 students (only available to those registered on Denominated Psychology and Higher Diploma programmes) </a:t>
            </a:r>
            <a:endParaRPr lang="en-IE" sz="1000" b="1" dirty="0" smtClean="0"/>
          </a:p>
          <a:p>
            <a:endParaRPr lang="en-IE" sz="1000" dirty="0"/>
          </a:p>
          <a:p>
            <a:endParaRPr lang="en-IE" sz="11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-65373" y="2484437"/>
            <a:ext cx="9144000" cy="45259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Module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			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(Coordinator)	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	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342900" indent="-342900">
              <a:spcBef>
                <a:spcPct val="20000"/>
              </a:spcBef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	</a:t>
            </a:r>
            <a:r>
              <a:rPr lang="en-IE" dirty="0"/>
              <a:t>PS122 Introduction to Psychology </a:t>
            </a:r>
            <a:r>
              <a:rPr lang="en-IE" dirty="0" smtClean="0"/>
              <a:t>(</a:t>
            </a:r>
            <a:r>
              <a:rPr lang="en-IE" dirty="0" smtClean="0">
                <a:solidFill>
                  <a:schemeClr val="accent1"/>
                </a:solidFill>
              </a:rPr>
              <a:t>Ms Anne Marie </a:t>
            </a:r>
            <a:r>
              <a:rPr lang="en-IE" smtClean="0">
                <a:solidFill>
                  <a:schemeClr val="accent1"/>
                </a:solidFill>
              </a:rPr>
              <a:t>Keane</a:t>
            </a:r>
            <a:r>
              <a:rPr lang="en-IE" smtClean="0"/>
              <a:t>)</a:t>
            </a:r>
            <a:r>
              <a:rPr lang="en-IE" dirty="0"/>
              <a:t> </a:t>
            </a:r>
            <a:br>
              <a:rPr lang="en-IE" dirty="0"/>
            </a:br>
            <a:r>
              <a:rPr lang="en-IE" dirty="0"/>
              <a:t>PS137 Introduction to Research Methods in Psychology </a:t>
            </a:r>
            <a:r>
              <a:rPr lang="en-IE" dirty="0" smtClean="0"/>
              <a:t>(</a:t>
            </a:r>
            <a:r>
              <a:rPr lang="en-IE" dirty="0" smtClean="0">
                <a:solidFill>
                  <a:schemeClr val="accent1"/>
                </a:solidFill>
              </a:rPr>
              <a:t>Ms </a:t>
            </a:r>
            <a:r>
              <a:rPr lang="en-IE" dirty="0">
                <a:solidFill>
                  <a:schemeClr val="accent1"/>
                </a:solidFill>
              </a:rPr>
              <a:t>Anne Marie Keane</a:t>
            </a:r>
            <a:r>
              <a:rPr lang="en-IE" dirty="0"/>
              <a:t>) Full academic year students only </a:t>
            </a:r>
            <a:br>
              <a:rPr lang="en-IE" dirty="0"/>
            </a:br>
            <a:r>
              <a:rPr lang="en-IE" dirty="0"/>
              <a:t>PS220  Psychology of Learning </a:t>
            </a:r>
            <a:r>
              <a:rPr lang="en-IE" dirty="0" smtClean="0"/>
              <a:t>(</a:t>
            </a:r>
            <a:r>
              <a:rPr lang="en-IE" dirty="0" smtClean="0">
                <a:solidFill>
                  <a:schemeClr val="accent1"/>
                </a:solidFill>
              </a:rPr>
              <a:t>Dr </a:t>
            </a:r>
            <a:r>
              <a:rPr lang="en-IE" dirty="0">
                <a:solidFill>
                  <a:schemeClr val="accent1"/>
                </a:solidFill>
              </a:rPr>
              <a:t>Ian Stewart</a:t>
            </a:r>
            <a:r>
              <a:rPr lang="en-IE" dirty="0"/>
              <a:t>) </a:t>
            </a:r>
            <a:br>
              <a:rPr lang="en-IE" dirty="0"/>
            </a:br>
            <a:r>
              <a:rPr lang="en-GB" dirty="0"/>
              <a:t>PS3105 Fundamentals of Research Development in </a:t>
            </a:r>
            <a:r>
              <a:rPr lang="en-GB" dirty="0" smtClean="0"/>
              <a:t>Psychology (</a:t>
            </a:r>
            <a:r>
              <a:rPr lang="en-GB" dirty="0">
                <a:solidFill>
                  <a:schemeClr val="tx2"/>
                </a:solidFill>
              </a:rPr>
              <a:t>Dr Sinead Conneely)</a:t>
            </a:r>
            <a:r>
              <a:rPr lang="en-IE" dirty="0"/>
              <a:t/>
            </a:r>
            <a:br>
              <a:rPr lang="en-IE" dirty="0"/>
            </a:br>
            <a:r>
              <a:rPr lang="en-IE" dirty="0"/>
              <a:t>PS322  Health Psychology </a:t>
            </a:r>
            <a:r>
              <a:rPr lang="en-IE" dirty="0" smtClean="0"/>
              <a:t>(</a:t>
            </a:r>
            <a:r>
              <a:rPr lang="en-IE" dirty="0" smtClean="0">
                <a:solidFill>
                  <a:schemeClr val="accent1"/>
                </a:solidFill>
              </a:rPr>
              <a:t>Ms </a:t>
            </a:r>
            <a:r>
              <a:rPr lang="en-IE" dirty="0">
                <a:solidFill>
                  <a:schemeClr val="accent1"/>
                </a:solidFill>
              </a:rPr>
              <a:t>Anne Marie Keane</a:t>
            </a:r>
            <a:r>
              <a:rPr lang="en-IE" dirty="0"/>
              <a:t>)  </a:t>
            </a:r>
            <a:r>
              <a:rPr lang="en-IE" b="1" dirty="0"/>
              <a:t/>
            </a:r>
            <a:br>
              <a:rPr lang="en-IE" b="1" dirty="0"/>
            </a:br>
            <a:r>
              <a:rPr lang="en-IE" dirty="0"/>
              <a:t>PS334  Applied Behaviour Analysis </a:t>
            </a:r>
            <a:r>
              <a:rPr lang="en-IE" dirty="0" smtClean="0"/>
              <a:t>(</a:t>
            </a:r>
            <a:r>
              <a:rPr lang="en-IE" dirty="0" err="1" smtClean="0">
                <a:solidFill>
                  <a:schemeClr val="accent1"/>
                </a:solidFill>
              </a:rPr>
              <a:t>Dr.</a:t>
            </a:r>
            <a:r>
              <a:rPr lang="en-IE" dirty="0" smtClean="0">
                <a:solidFill>
                  <a:schemeClr val="accent1"/>
                </a:solidFill>
              </a:rPr>
              <a:t> Geraldine Leader</a:t>
            </a:r>
            <a:r>
              <a:rPr lang="en-IE" dirty="0" smtClean="0"/>
              <a:t>)</a:t>
            </a:r>
            <a:r>
              <a:rPr lang="en-IE" dirty="0"/>
              <a:t> </a:t>
            </a:r>
            <a:br>
              <a:rPr lang="en-IE" dirty="0"/>
            </a:br>
            <a:r>
              <a:rPr lang="en-IE" dirty="0"/>
              <a:t>PS342  Introduction to Positive Psychology </a:t>
            </a:r>
            <a:r>
              <a:rPr lang="en-IE" dirty="0" smtClean="0"/>
              <a:t>(</a:t>
            </a:r>
            <a:r>
              <a:rPr lang="en-IE" dirty="0" smtClean="0">
                <a:solidFill>
                  <a:schemeClr val="accent1"/>
                </a:solidFill>
              </a:rPr>
              <a:t>Dr </a:t>
            </a:r>
            <a:r>
              <a:rPr lang="en-IE" dirty="0">
                <a:solidFill>
                  <a:schemeClr val="accent1"/>
                </a:solidFill>
              </a:rPr>
              <a:t>Mike Hogan</a:t>
            </a:r>
            <a:r>
              <a:rPr lang="en-IE" dirty="0"/>
              <a:t>) </a:t>
            </a:r>
            <a:br>
              <a:rPr lang="en-IE" dirty="0"/>
            </a:br>
            <a:r>
              <a:rPr lang="en-GB" dirty="0" smtClean="0"/>
              <a:t>PS338 </a:t>
            </a:r>
            <a:r>
              <a:rPr lang="en-GB" dirty="0"/>
              <a:t>Theories of Personality</a:t>
            </a:r>
            <a:r>
              <a:rPr lang="en-IE" dirty="0"/>
              <a:t> </a:t>
            </a:r>
            <a:r>
              <a:rPr lang="en-GB" dirty="0"/>
              <a:t>(</a:t>
            </a:r>
            <a:r>
              <a:rPr lang="en-GB" dirty="0">
                <a:solidFill>
                  <a:schemeClr val="accent1"/>
                </a:solidFill>
              </a:rPr>
              <a:t>Dr Sinead Conneely)</a:t>
            </a:r>
            <a:r>
              <a:rPr lang="en-IE" dirty="0"/>
              <a:t> </a:t>
            </a:r>
            <a:endParaRPr lang="en-IE" dirty="0" smtClean="0"/>
          </a:p>
          <a:p>
            <a:pPr marL="342900" indent="-342900">
              <a:spcBef>
                <a:spcPct val="20000"/>
              </a:spcBef>
            </a:pPr>
            <a:r>
              <a:rPr lang="en-IE" dirty="0"/>
              <a:t> </a:t>
            </a:r>
            <a:r>
              <a:rPr lang="en-IE" dirty="0" smtClean="0"/>
              <a:t>      PS403</a:t>
            </a:r>
            <a:r>
              <a:rPr lang="en-IE" dirty="0"/>
              <a:t>  Biological Psychology </a:t>
            </a:r>
            <a:r>
              <a:rPr lang="en-IE" dirty="0" smtClean="0"/>
              <a:t>(</a:t>
            </a:r>
            <a:r>
              <a:rPr lang="en-IE" dirty="0" smtClean="0">
                <a:solidFill>
                  <a:schemeClr val="accent1"/>
                </a:solidFill>
              </a:rPr>
              <a:t>Ms </a:t>
            </a:r>
            <a:r>
              <a:rPr lang="en-IE" dirty="0">
                <a:solidFill>
                  <a:schemeClr val="accent1"/>
                </a:solidFill>
              </a:rPr>
              <a:t>Anne Marie Keane</a:t>
            </a:r>
            <a:r>
              <a:rPr lang="en-IE" dirty="0"/>
              <a:t>)  </a:t>
            </a:r>
            <a:endParaRPr lang="en-IE" dirty="0" smtClean="0"/>
          </a:p>
          <a:p>
            <a:r>
              <a:rPr lang="en-IE" dirty="0"/>
              <a:t> </a:t>
            </a:r>
            <a:r>
              <a:rPr lang="en-IE" dirty="0" smtClean="0"/>
              <a:t>      PS408  Human Sexuality (</a:t>
            </a:r>
            <a:r>
              <a:rPr lang="en-IE" dirty="0" err="1" smtClean="0">
                <a:solidFill>
                  <a:schemeClr val="accent1"/>
                </a:solidFill>
              </a:rPr>
              <a:t>Dr.</a:t>
            </a:r>
            <a:r>
              <a:rPr lang="en-IE" dirty="0" smtClean="0">
                <a:solidFill>
                  <a:schemeClr val="accent1"/>
                </a:solidFill>
              </a:rPr>
              <a:t> Padraic Mac Neela</a:t>
            </a:r>
            <a:r>
              <a:rPr lang="en-IE" dirty="0" smtClean="0"/>
              <a:t>)</a:t>
            </a:r>
            <a:r>
              <a:rPr lang="en-IE" dirty="0"/>
              <a:t/>
            </a:r>
            <a:br>
              <a:rPr lang="en-IE" dirty="0"/>
            </a:br>
            <a:r>
              <a:rPr lang="en-IE" dirty="0"/>
              <a:t> </a:t>
            </a:r>
            <a:r>
              <a:rPr lang="en-IE" dirty="0" smtClean="0"/>
              <a:t>    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325563" y="1382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-27384"/>
            <a:ext cx="7267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Timetable and module descriptions are available on the </a:t>
            </a:r>
            <a:r>
              <a:rPr lang="en-IE" dirty="0" smtClean="0">
                <a:hlinkClick r:id="rId2"/>
              </a:rPr>
              <a:t>psychology website</a:t>
            </a:r>
            <a:r>
              <a:rPr lang="en-IE" dirty="0" smtClean="0"/>
              <a:t>.</a:t>
            </a:r>
            <a:endParaRPr lang="en-IE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193571"/>
              </p:ext>
            </p:extLst>
          </p:nvPr>
        </p:nvGraphicFramePr>
        <p:xfrm>
          <a:off x="251520" y="260648"/>
          <a:ext cx="8712968" cy="66115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9625"/>
                <a:gridCol w="1598682"/>
                <a:gridCol w="1678760"/>
                <a:gridCol w="1518608"/>
                <a:gridCol w="1758834"/>
                <a:gridCol w="1358459"/>
              </a:tblGrid>
              <a:tr h="247713"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 dirty="0">
                          <a:effectLst/>
                        </a:rPr>
                        <a:t>Semester 1</a:t>
                      </a:r>
                      <a:endParaRPr lang="en-I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Monday</a:t>
                      </a:r>
                      <a:endParaRPr lang="en-I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Tuesday</a:t>
                      </a:r>
                      <a:endParaRPr lang="en-I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Wednesday</a:t>
                      </a:r>
                      <a:endParaRPr lang="en-I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Thursday</a:t>
                      </a:r>
                      <a:endParaRPr lang="en-I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4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Friday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</a:tr>
              <a:tr h="6582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9 – 10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AC002 AndersonTheatre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PS334 Applied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Behaviour Analysis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(Dr Geraldine Leader)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AC002 – Anderson Theatre</a:t>
                      </a:r>
                      <a:endParaRPr lang="en-IE" sz="900" kern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PS403 Biological Psychology</a:t>
                      </a:r>
                      <a:endParaRPr lang="en-IE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(Ms. Anne Marie Keane)</a:t>
                      </a:r>
                      <a:endParaRPr lang="en-IE" sz="900" b="1" kern="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 </a:t>
                      </a:r>
                      <a:endParaRPr lang="en-IE" sz="900" kern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 </a:t>
                      </a:r>
                      <a:endParaRPr lang="en-IE" sz="900" kern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 </a:t>
                      </a:r>
                      <a:endParaRPr lang="en-IE" sz="900" kern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 </a:t>
                      </a:r>
                      <a:endParaRPr lang="en-IE" sz="900" kern="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 </a:t>
                      </a:r>
                      <a:endParaRPr lang="en-IE" sz="900" b="1" kern="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</a:tr>
              <a:tr h="1616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10 – 11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SC003 Dillon Theatre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PS220 Psychology of Learning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(Dr. Ian Stewart)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en-GB" sz="900" dirty="0">
                          <a:effectLst/>
                        </a:rPr>
                        <a:t>O’ </a:t>
                      </a:r>
                      <a:r>
                        <a:rPr lang="en-GB" sz="900" dirty="0" err="1">
                          <a:effectLst/>
                        </a:rPr>
                        <a:t>hEocha</a:t>
                      </a:r>
                      <a:r>
                        <a:rPr lang="en-GB" sz="900" dirty="0">
                          <a:effectLst/>
                        </a:rPr>
                        <a:t> Theatre (AM250)</a:t>
                      </a:r>
                      <a:endParaRPr lang="en-IE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PS342 Introduction to Positive Psychology</a:t>
                      </a:r>
                      <a:endParaRPr lang="en-IE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(Dr Michael Hogan) or</a:t>
                      </a:r>
                      <a:endParaRPr lang="en-IE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AC201</a:t>
                      </a:r>
                      <a:endParaRPr lang="en-IE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PS408 Human Sexuality</a:t>
                      </a:r>
                      <a:endParaRPr lang="en-IE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(Dr Padraig Mac Neela)</a:t>
                      </a:r>
                      <a:endParaRPr lang="en-IE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SC002 </a:t>
                      </a:r>
                      <a:r>
                        <a:rPr lang="en-GB" sz="900" dirty="0" err="1">
                          <a:effectLst/>
                        </a:rPr>
                        <a:t>Larmor</a:t>
                      </a:r>
                      <a:r>
                        <a:rPr lang="en-GB" sz="900" dirty="0">
                          <a:effectLst/>
                        </a:rPr>
                        <a:t> Theatre</a:t>
                      </a:r>
                      <a:endParaRPr lang="en-IE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PS3105 Fundamentals of Research Development in Psychology</a:t>
                      </a:r>
                      <a:endParaRPr lang="en-IE" sz="9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(Dr Sinead Conneely)</a:t>
                      </a:r>
                      <a:endParaRPr lang="en-IE" sz="900" b="1" kern="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</a:tr>
              <a:tr h="1316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11 – 12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 </a:t>
                      </a:r>
                      <a:endParaRPr lang="en-IE" sz="900" b="1" kern="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</a:tr>
              <a:tr h="1316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12 – 1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</a:tr>
              <a:tr h="3949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1 – 2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UC102 Theatre, Áras Uí Chathail 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PS403 Biological Psychology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(Ms. Anne Marie Keane)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 </a:t>
                      </a:r>
                      <a:endParaRPr lang="en-IE" sz="900" b="1" kern="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</a:tr>
              <a:tr h="3949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2 – 3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IT125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PS220 Psychology of Learning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(Dr. Ian Stewart)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AC002 AndersonTheatre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PS338 Theories of Personality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(Dr Sinead Conneely)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</a:tr>
              <a:tr h="3949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3 – 4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AM200 Fottrell Theatre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PS322 Health Psychology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(Ms Anne Marie Keane)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 </a:t>
                      </a:r>
                      <a:endParaRPr lang="en-IE" sz="900" b="1" kern="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</a:tr>
              <a:tr h="195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4 – 5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 </a:t>
                      </a:r>
                      <a:endParaRPr lang="en-IE" sz="900" b="1" kern="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</a:tr>
              <a:tr h="1616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5 – 6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IT250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PS322 Health Psychology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(Ms Anne Marie Keane)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en-GB" sz="900">
                          <a:effectLst/>
                        </a:rPr>
                        <a:t>O’ hEocha Theatre (AM250)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PS342 Introduction to Positive Psychology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(Dr Michael Hogan) or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AC202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PS408 Human Sexuality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(Dr Padraig Mac Neela) or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SC002 Larmor Theatre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PS3105 Fundamentals of Research Development in Psychology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(Dr Sinead Conneely)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 </a:t>
                      </a:r>
                      <a:endParaRPr lang="en-IE" sz="900" b="1" kern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 dirty="0">
                          <a:effectLst/>
                        </a:rPr>
                        <a:t> </a:t>
                      </a:r>
                      <a:endParaRPr lang="en-IE" sz="900" b="1" kern="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</a:tr>
              <a:tr h="5266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dec"/>
                        </a:tabLst>
                      </a:pPr>
                      <a:r>
                        <a:rPr lang="en-GB" sz="900">
                          <a:effectLst/>
                        </a:rPr>
                        <a:t>6 – 7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AM200 Fottrell Theatre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PS334 Applied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Behaviour Analysis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(Dr Geraldine Leader)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0">
                          <a:effectLst/>
                        </a:rPr>
                        <a:t>O’hEocha Theatre (AM250)</a:t>
                      </a:r>
                      <a:endParaRPr lang="en-IE" sz="900" ker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PS338 Theories of Personality</a:t>
                      </a:r>
                      <a:endParaRPr lang="en-IE" sz="9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(Dr Sinead Conneely)</a:t>
                      </a:r>
                      <a:endParaRPr lang="en-IE" sz="9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I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418" marR="2941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Timetable &amp; Room Bookings Coordinator Ext 3454</a:t>
                      </a:r>
                      <a:endParaRPr lang="en-IE" sz="900" b="1" i="1" dirty="0">
                        <a:effectLst/>
                        <a:latin typeface="Times New Roman"/>
                      </a:endParaRPr>
                    </a:p>
                  </a:txBody>
                  <a:tcPr marL="29418" marR="29418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53639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Signature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56176" y="64803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Erasmus students</a:t>
            </a:r>
            <a:endParaRPr lang="en-IE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02" y="54644"/>
            <a:ext cx="4590014" cy="65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6478"/>
            <a:ext cx="4429158" cy="63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V="1">
            <a:off x="7114276" y="4869160"/>
            <a:ext cx="0" cy="157488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942" y="4176044"/>
            <a:ext cx="2460938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30942" y="4509120"/>
            <a:ext cx="246093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/>
              <a:t>After registration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104425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solidFill>
                  <a:srgbClr val="FF0000"/>
                </a:solidFill>
              </a:rPr>
              <a:t>What should I do?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IE" dirty="0" smtClean="0"/>
              <a:t>Read the module descriptions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Note timetable clashes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>
                <a:solidFill>
                  <a:srgbClr val="FF0000"/>
                </a:solidFill>
              </a:rPr>
              <a:t>Note assessment requirements e.g. Continuous assessment and end of semester written exams. </a:t>
            </a:r>
            <a:r>
              <a:rPr lang="en-IE" b="1" u="sng" dirty="0" smtClean="0">
                <a:solidFill>
                  <a:srgbClr val="FF0000"/>
                </a:solidFill>
              </a:rPr>
              <a:t>You must sit </a:t>
            </a:r>
            <a:r>
              <a:rPr lang="en-IE" b="1" u="sng" dirty="0">
                <a:solidFill>
                  <a:srgbClr val="FF0000"/>
                </a:solidFill>
              </a:rPr>
              <a:t>end of semester written </a:t>
            </a:r>
            <a:r>
              <a:rPr lang="en-IE" b="1" u="sng" dirty="0" smtClean="0">
                <a:solidFill>
                  <a:srgbClr val="FF0000"/>
                </a:solidFill>
              </a:rPr>
              <a:t>exams if applicable to your module!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Make sure you know where the teaching sessions are and attend the lectures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Visit Psychology so that you know where to hand in assignments and where you can find staff</a:t>
            </a:r>
          </a:p>
          <a:p>
            <a:pPr marL="514350" indent="-514350">
              <a:buFont typeface="+mj-lt"/>
              <a:buAutoNum type="arabicPeriod"/>
            </a:pPr>
            <a:r>
              <a:rPr lang="en-IE">
                <a:hlinkClick r:id="rId2"/>
              </a:rPr>
              <a:t>http://www.nuigalway.ie/colleges-and-schools/arts-social-sciences-and-celtic-studies/psychology/visiting-students</a:t>
            </a:r>
            <a:r>
              <a:rPr lang="en-IE" smtClean="0">
                <a:hlinkClick r:id="rId2"/>
              </a:rPr>
              <a:t>/</a:t>
            </a:r>
            <a:endParaRPr lang="en-IE" smtClean="0"/>
          </a:p>
          <a:p>
            <a:pPr marL="514350" indent="-514350">
              <a:buFont typeface="+mj-lt"/>
              <a:buAutoNum type="arabicPeriod"/>
            </a:pPr>
            <a:r>
              <a:rPr lang="en-IE" smtClean="0"/>
              <a:t>Have </a:t>
            </a:r>
            <a:r>
              <a:rPr lang="en-IE" dirty="0" smtClean="0"/>
              <a:t>a great time in Galway!</a:t>
            </a:r>
          </a:p>
          <a:p>
            <a:pPr marL="514350" indent="-514350">
              <a:buFont typeface="+mj-lt"/>
              <a:buAutoNum type="arabicPeriod"/>
            </a:pPr>
            <a:endParaRPr lang="en-IE" dirty="0" smtClean="0"/>
          </a:p>
          <a:p>
            <a:pPr marL="514350" indent="-514350">
              <a:buFont typeface="+mj-lt"/>
              <a:buAutoNum type="arabicPeriod"/>
            </a:pPr>
            <a:endParaRPr lang="en-IE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578</Words>
  <Application>Microsoft Office PowerPoint</Application>
  <PresentationFormat>On-screen Show (4:3)</PresentationFormat>
  <Paragraphs>149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What are we?</vt:lpstr>
      <vt:lpstr>Modules</vt:lpstr>
      <vt:lpstr>PowerPoint Presentation</vt:lpstr>
      <vt:lpstr>PowerPoint Presentation</vt:lpstr>
      <vt:lpstr>What should I do?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Walsh</dc:creator>
  <cp:lastModifiedBy>John</cp:lastModifiedBy>
  <cp:revision>12</cp:revision>
  <dcterms:modified xsi:type="dcterms:W3CDTF">2017-09-01T20:12:54Z</dcterms:modified>
</cp:coreProperties>
</file>