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70" r:id="rId1"/>
  </p:sldMasterIdLst>
  <p:notesMasterIdLst>
    <p:notesMasterId r:id="rId44"/>
  </p:notesMasterIdLst>
  <p:handoutMasterIdLst>
    <p:handoutMasterId r:id="rId45"/>
  </p:handoutMasterIdLst>
  <p:sldIdLst>
    <p:sldId id="256" r:id="rId2"/>
    <p:sldId id="411" r:id="rId3"/>
    <p:sldId id="429" r:id="rId4"/>
    <p:sldId id="355" r:id="rId5"/>
    <p:sldId id="405" r:id="rId6"/>
    <p:sldId id="278" r:id="rId7"/>
    <p:sldId id="388" r:id="rId8"/>
    <p:sldId id="413" r:id="rId9"/>
    <p:sldId id="391" r:id="rId10"/>
    <p:sldId id="431" r:id="rId11"/>
    <p:sldId id="414" r:id="rId12"/>
    <p:sldId id="421" r:id="rId13"/>
    <p:sldId id="422" r:id="rId14"/>
    <p:sldId id="423" r:id="rId15"/>
    <p:sldId id="424" r:id="rId16"/>
    <p:sldId id="425" r:id="rId17"/>
    <p:sldId id="416" r:id="rId18"/>
    <p:sldId id="426" r:id="rId19"/>
    <p:sldId id="417" r:id="rId20"/>
    <p:sldId id="382" r:id="rId21"/>
    <p:sldId id="406" r:id="rId22"/>
    <p:sldId id="407" r:id="rId23"/>
    <p:sldId id="409" r:id="rId24"/>
    <p:sldId id="432" r:id="rId25"/>
    <p:sldId id="418" r:id="rId26"/>
    <p:sldId id="400" r:id="rId27"/>
    <p:sldId id="410" r:id="rId28"/>
    <p:sldId id="401" r:id="rId29"/>
    <p:sldId id="402" r:id="rId30"/>
    <p:sldId id="428" r:id="rId31"/>
    <p:sldId id="435" r:id="rId32"/>
    <p:sldId id="419" r:id="rId33"/>
    <p:sldId id="427" r:id="rId34"/>
    <p:sldId id="439" r:id="rId35"/>
    <p:sldId id="420" r:id="rId36"/>
    <p:sldId id="433" r:id="rId37"/>
    <p:sldId id="436" r:id="rId38"/>
    <p:sldId id="434" r:id="rId39"/>
    <p:sldId id="437" r:id="rId40"/>
    <p:sldId id="438" r:id="rId41"/>
    <p:sldId id="430" r:id="rId42"/>
    <p:sldId id="390" r:id="rId4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8"/>
    <a:srgbClr val="53565A"/>
    <a:srgbClr val="75787B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BE263C-DBD7-4A20-BB59-AAB30ACAA65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8" autoAdjust="0"/>
  </p:normalViewPr>
  <p:slideViewPr>
    <p:cSldViewPr snapToGrid="0" snapToObjects="1">
      <p:cViewPr varScale="1">
        <p:scale>
          <a:sx n="125" d="100"/>
          <a:sy n="125" d="100"/>
        </p:scale>
        <p:origin x="1128" y="108"/>
      </p:cViewPr>
      <p:guideLst>
        <p:guide orient="horz" pos="2160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62"/>
    </p:cViewPr>
  </p:sorterViewPr>
  <p:notesViewPr>
    <p:cSldViewPr snapToGrid="0" snapToObjects="1">
      <p:cViewPr varScale="1">
        <p:scale>
          <a:sx n="86" d="100"/>
          <a:sy n="86" d="100"/>
        </p:scale>
        <p:origin x="-3114" y="-90"/>
      </p:cViewPr>
      <p:guideLst>
        <p:guide orient="horz" pos="2880"/>
        <p:guide pos="2160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02265D-837A-A14B-BBEF-C1CB0F1E21C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C9BA5B2-46F1-2947-AA03-6D81CAA60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3D8B3D-16D8-8442-BF0D-A4264232110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53AC270-AC5F-3C4A-8BE2-E8821172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4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Picture 3" descr="Elsevier_W_Research_Information_1b_aw.eps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26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24613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030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030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33845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1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1"/>
          <p:cNvSpPr txBox="1">
            <a:spLocks noChangeArrowheads="1"/>
          </p:cNvSpPr>
          <p:nvPr userDrawn="1"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93030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393030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49758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5791202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Screenshot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393031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" name="Picture 9" descr="header.jpg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__data/assets/pdf_file/0018/119061/SustainabilityScienceReport-Web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sevier.com/__data/assets/pdf_file/0003/91038/Get-Published-Quick-Guide.pd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mendeley.com/profiles/david-neal12/sta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scival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scival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research-intelligence/resource-library/aarhus-university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https://www.brighttalk.com/channel/13819/elseviers-research-intelligence" TargetMode="External"/><Relationship Id="rId7" Type="http://schemas.openxmlformats.org/officeDocument/2006/relationships/image" Target="../media/image63.png"/><Relationship Id="rId2" Type="http://schemas.openxmlformats.org/officeDocument/2006/relationships/hyperlink" Target="https://www.brighttalk.com/channel/13703/scopus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jpeg"/><Relationship Id="rId5" Type="http://schemas.openxmlformats.org/officeDocument/2006/relationships/hyperlink" Target="mailto:m.walker.1@elsevier.com" TargetMode="External"/><Relationship Id="rId4" Type="http://schemas.openxmlformats.org/officeDocument/2006/relationships/hyperlink" Target="http://www.nuigalway.ie/institutionalresearchoffice/research-metrics/" TargetMode="External"/><Relationship Id="rId9" Type="http://schemas.openxmlformats.org/officeDocument/2006/relationships/hyperlink" Target="https://www.elsevier.com/research-intelligence/resource-library/gender-repor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copus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brighttalk.com/channel/13703/scopus" TargetMode="External"/><Relationship Id="rId4" Type="http://schemas.openxmlformats.org/officeDocument/2006/relationships/hyperlink" Target="https://www.elsevier.com/solutions/scopus/conten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Dr Matt Walker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Scopus &amp; SciVal for researchers</a:t>
            </a:r>
            <a:br>
              <a:rPr lang="en-US" b="0" dirty="0"/>
            </a:br>
            <a:r>
              <a:rPr lang="en-GB" sz="1800" b="0" i="1" dirty="0"/>
              <a:t>Help make stay up to date with your field and learn how to use Elsevier’s Scopus and SciVal tools for scholarly purposes</a:t>
            </a:r>
            <a:endParaRPr lang="en-US" sz="18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57175" y="5386468"/>
            <a:ext cx="3508375" cy="440748"/>
          </a:xfrm>
        </p:spPr>
        <p:txBody>
          <a:bodyPr/>
          <a:lstStyle/>
          <a:p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5655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Personalisation is only available if you register &amp; login!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2" y="3305246"/>
            <a:ext cx="3276600" cy="3038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FDF015-A333-441F-B96A-C2553684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58" y="1412267"/>
            <a:ext cx="2905125" cy="3876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E7795F-1E69-4C72-A5E8-1F9AE3DFA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17" y="1412267"/>
            <a:ext cx="3324225" cy="143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9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3.  Advanced search tips for in-depth literature searches, how to analyse and export information, and create lists</a:t>
            </a:r>
          </a:p>
        </p:txBody>
      </p:sp>
    </p:spTree>
    <p:extLst>
      <p:ext uri="{BB962C8B-B14F-4D97-AF65-F5344CB8AC3E}">
        <p14:creationId xmlns:p14="http://schemas.microsoft.com/office/powerpoint/2010/main" val="18946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Scopus for more detailed analyses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99667"/>
            <a:ext cx="5314950" cy="51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6306035"/>
            <a:ext cx="8515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From </a:t>
            </a:r>
            <a:r>
              <a:rPr lang="en-GB" sz="1400" dirty="0">
                <a:hlinkClick r:id="rId3"/>
              </a:rPr>
              <a:t>https://www.elsevier.com/__data/assets/pdf_file/0018/119061/SustainabilityScienceReport-Web.pdf</a:t>
            </a:r>
            <a:r>
              <a:rPr lang="en-GB" sz="1400" dirty="0"/>
              <a:t> </a:t>
            </a:r>
          </a:p>
        </p:txBody>
      </p:sp>
      <p:pic>
        <p:nvPicPr>
          <p:cNvPr id="5" name="Picture 4" descr="Sustainability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23849"/>
            <a:ext cx="3810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Tip: use Concatenate formula in create search strings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28738"/>
            <a:ext cx="8280000" cy="38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8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search string in Scopus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1257199"/>
            <a:ext cx="8280000" cy="51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4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active countries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9" y="1228725"/>
            <a:ext cx="8280000" cy="517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4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sources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1247775"/>
            <a:ext cx="8280000" cy="53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3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0038" y="2768138"/>
            <a:ext cx="7192583" cy="1504604"/>
          </a:xfrm>
        </p:spPr>
        <p:txBody>
          <a:bodyPr/>
          <a:lstStyle/>
          <a:p>
            <a:pPr marL="86868"/>
            <a:r>
              <a:rPr lang="en-GB" sz="2400" dirty="0"/>
              <a:t>4. How to view citation trends for a set of documents, find all publications citing a specific document and discover the overall impact of publications in a research area</a:t>
            </a:r>
          </a:p>
        </p:txBody>
      </p:sp>
    </p:spTree>
    <p:extLst>
      <p:ext uri="{BB962C8B-B14F-4D97-AF65-F5344CB8AC3E}">
        <p14:creationId xmlns:p14="http://schemas.microsoft.com/office/powerpoint/2010/main" val="1913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73700"/>
            <a:ext cx="3989135" cy="418645"/>
          </a:xfrm>
        </p:spPr>
        <p:txBody>
          <a:bodyPr/>
          <a:lstStyle/>
          <a:p>
            <a:r>
              <a:rPr lang="en-GB" dirty="0"/>
              <a:t>Who is citing my work?</a:t>
            </a:r>
            <a:br>
              <a:rPr lang="en-GB" dirty="0"/>
            </a:br>
            <a:r>
              <a:rPr lang="en-GB" dirty="0" err="1"/>
              <a:t>Analyze</a:t>
            </a:r>
            <a:r>
              <a:rPr lang="en-GB" dirty="0"/>
              <a:t> the search results in Scopus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EDF84B-4D49-48B1-B7A2-3F6B2CB2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199" y="739808"/>
            <a:ext cx="4320000" cy="1086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136A37-7AB7-4535-9338-5B70E4CDF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160128"/>
            <a:ext cx="8280000" cy="40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5.  Author Profiles and ORCID. Why this is important to check your Author profile and how to use author search find future collaborators / competitors on your topic</a:t>
            </a:r>
          </a:p>
        </p:txBody>
      </p:sp>
    </p:spTree>
    <p:extLst>
      <p:ext uri="{BB962C8B-B14F-4D97-AF65-F5344CB8AC3E}">
        <p14:creationId xmlns:p14="http://schemas.microsoft.com/office/powerpoint/2010/main" val="35219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published: very high attrition at the first hurdle!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Elsevier receives c.1.5M submissions p.a.. Roughly 35% of all submitted manuscripts are rejected before peer review!</a:t>
            </a:r>
          </a:p>
          <a:p>
            <a:r>
              <a:rPr lang="en-GB" dirty="0"/>
              <a:t>Suggested checklist for authors prior to submission: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Do your findings advance understanding in a specific research field?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Is your work of interest to the journal’s audience?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GB" dirty="0"/>
              <a:t>Is your manuscript structured properly?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GB" dirty="0"/>
              <a:t>Are your conclusions justified by your results?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GB" dirty="0"/>
              <a:t>Are your references international/accessible enough?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GB" dirty="0"/>
              <a:t>Did you format your figures and tables properly?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GB" dirty="0"/>
              <a:t>Did you correct all grammatical and spelling mistakes?</a:t>
            </a:r>
          </a:p>
          <a:p>
            <a:pPr marL="544068" indent="-457200">
              <a:buFont typeface="+mj-lt"/>
              <a:buAutoNum type="arabicPeriod"/>
            </a:pPr>
            <a:endParaRPr lang="en-GB" dirty="0"/>
          </a:p>
          <a:p>
            <a:pPr marL="86868" indent="0">
              <a:buNone/>
            </a:pPr>
            <a:r>
              <a:rPr lang="en-GB" sz="1200" dirty="0"/>
              <a:t>See </a:t>
            </a:r>
            <a:r>
              <a:rPr lang="en-GB" sz="1200" dirty="0">
                <a:hlinkClick r:id="rId2"/>
              </a:rPr>
              <a:t>https://www.elsevier.com/__data/assets/pdf_file/0003/91038/Get-Published-Quick-Guide.pdf</a:t>
            </a:r>
            <a:r>
              <a:rPr lang="en-GB" sz="1200" dirty="0"/>
              <a:t> for more tips</a:t>
            </a:r>
          </a:p>
        </p:txBody>
      </p:sp>
    </p:spTree>
    <p:extLst>
      <p:ext uri="{BB962C8B-B14F-4D97-AF65-F5344CB8AC3E}">
        <p14:creationId xmlns:p14="http://schemas.microsoft.com/office/powerpoint/2010/main" val="28287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author profile in Scopus: David Neal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439" y="5862659"/>
            <a:ext cx="767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Tip: Use </a:t>
            </a:r>
            <a:r>
              <a:rPr lang="en-GB" b="1" dirty="0"/>
              <a:t>Add to ORCID wizard </a:t>
            </a:r>
            <a:r>
              <a:rPr lang="en-GB" dirty="0"/>
              <a:t>to populate your ORCID &amp; link your Scopus author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54D80F-8906-410F-8715-C10583E2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39" y="1293836"/>
            <a:ext cx="8280000" cy="42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David’s output in Scopus: where does David publish most of his research?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1679E3-7CA9-4D8C-BE87-BEF68E9B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18" y="1498797"/>
            <a:ext cx="8280000" cy="42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H-index available for period 1970- in Scopus.com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E63827-535E-4DCA-B883-F29338E1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" y="1357122"/>
            <a:ext cx="8280000" cy="44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 about David’s co-authors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A67DD6-2FEC-4DC3-B962-F5E6BAC4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72699"/>
            <a:ext cx="717517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 your Readers &amp; Views*</a:t>
            </a:r>
            <a:br>
              <a:rPr lang="en-GB" dirty="0"/>
            </a:br>
            <a:r>
              <a:rPr lang="en-GB" dirty="0"/>
              <a:t>in Mendeley stats too!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1471768"/>
            <a:ext cx="3645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https://www.mendeley.com/profiles/david-neal12/stats/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* Views currently only from ScienceDirect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A87848-7C6E-4E7D-9789-21913C906626}"/>
              </a:ext>
            </a:extLst>
          </p:cNvPr>
          <p:cNvGrpSpPr/>
          <p:nvPr/>
        </p:nvGrpSpPr>
        <p:grpSpPr>
          <a:xfrm>
            <a:off x="4660766" y="492189"/>
            <a:ext cx="4320000" cy="6565810"/>
            <a:chOff x="4660766" y="478121"/>
            <a:chExt cx="4320000" cy="65658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E0DC185-2A88-4F69-AD88-C4DB7B4E6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0766" y="478121"/>
              <a:ext cx="4320000" cy="34364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A5B1522-365A-4165-809F-1794C2AA2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0766" y="3925736"/>
              <a:ext cx="4320000" cy="3118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2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6868"/>
            <a:r>
              <a:rPr lang="en-GB" sz="2400" dirty="0"/>
              <a:t>6. Creating Research Areas in SciVal to explore topics and identify key authors and institutions</a:t>
            </a:r>
          </a:p>
        </p:txBody>
      </p:sp>
    </p:spTree>
    <p:extLst>
      <p:ext uri="{BB962C8B-B14F-4D97-AF65-F5344CB8AC3E}">
        <p14:creationId xmlns:p14="http://schemas.microsoft.com/office/powerpoint/2010/main" val="34074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" panose="020F0502020204030204" pitchFamily="34" charset="0"/>
              </a:rPr>
              <a:t>SciVal</a:t>
            </a:r>
            <a:r>
              <a:rPr lang="en-US" dirty="0">
                <a:cs typeface="Calibri" panose="020F0502020204030204" pitchFamily="34" charset="0"/>
              </a:rPr>
              <a:t> modules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81000" y="1295401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D"/>
                </a:solidFill>
              </a:rPr>
              <a:t>SciVal offers quick, easy access to the research performance of 220 nations and &gt;9k research institutions worldwide.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61050"/>
            <a:ext cx="8483600" cy="22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 rot="5400000">
            <a:off x="4138682" y="926081"/>
            <a:ext cx="614150" cy="7977117"/>
          </a:xfrm>
          <a:prstGeom prst="rightBrace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76840" y="5377217"/>
            <a:ext cx="493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NUI Galway subscribes to all four modules</a:t>
            </a:r>
          </a:p>
        </p:txBody>
      </p:sp>
    </p:spTree>
    <p:extLst>
      <p:ext uri="{BB962C8B-B14F-4D97-AF65-F5344CB8AC3E}">
        <p14:creationId xmlns:p14="http://schemas.microsoft.com/office/powerpoint/2010/main" val="28112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SciVal?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6477000" cy="427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3030" y="1500110"/>
            <a:ext cx="8238319" cy="4898146"/>
          </a:xfrm>
          <a:prstGeom prst="rect">
            <a:avLst/>
          </a:prstGeom>
        </p:spPr>
        <p:txBody>
          <a:bodyPr/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>
              <a:buFont typeface="Arial"/>
              <a:buNone/>
            </a:pPr>
            <a:r>
              <a:rPr lang="en-US" dirty="0">
                <a:solidFill>
                  <a:srgbClr val="4D4D4D"/>
                </a:solidFill>
              </a:rPr>
              <a:t>Using advanced data analytics super-computer technology, SciVal allows you to instantly process an enormous amount of data to generate powerful data visualizations on-demand, in seconds.</a:t>
            </a:r>
          </a:p>
          <a:p>
            <a:pPr marL="86868" indent="0">
              <a:buFont typeface="Arial"/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248400" y="4495800"/>
            <a:ext cx="2612882" cy="722855"/>
          </a:xfrm>
          <a:prstGeom prst="roundRect">
            <a:avLst/>
          </a:prstGeom>
          <a:solidFill>
            <a:srgbClr val="007398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b="1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Query over 170 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trillion metric values</a:t>
            </a:r>
          </a:p>
        </p:txBody>
      </p:sp>
    </p:spTree>
    <p:extLst>
      <p:ext uri="{BB962C8B-B14F-4D97-AF65-F5344CB8AC3E}">
        <p14:creationId xmlns:p14="http://schemas.microsoft.com/office/powerpoint/2010/main" val="41484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686801" cy="418645"/>
          </a:xfrm>
        </p:spPr>
        <p:txBody>
          <a:bodyPr/>
          <a:lstStyle/>
          <a:p>
            <a:r>
              <a:rPr lang="en-GB" dirty="0"/>
              <a:t>Accessing </a:t>
            </a:r>
            <a:r>
              <a:rPr lang="en-GB" dirty="0" err="1"/>
              <a:t>SciVal</a:t>
            </a:r>
            <a:r>
              <a:rPr lang="en-GB" dirty="0"/>
              <a:t> at </a:t>
            </a:r>
            <a:r>
              <a:rPr lang="en-GB" dirty="0">
                <a:hlinkClick r:id="rId2"/>
              </a:rPr>
              <a:t>www.scival.com</a:t>
            </a:r>
            <a:r>
              <a:rPr lang="en-GB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" y="1294410"/>
            <a:ext cx="7920000" cy="454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199" y="6008914"/>
            <a:ext cx="79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haven’t previously registered for Scopus or </a:t>
            </a:r>
            <a:r>
              <a:rPr lang="en-GB" dirty="0" err="1"/>
              <a:t>ScienceDirect</a:t>
            </a:r>
            <a:r>
              <a:rPr lang="en-GB" dirty="0"/>
              <a:t> then please go to </a:t>
            </a:r>
            <a:r>
              <a:rPr lang="en-GB" b="1" dirty="0"/>
              <a:t>Register Now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8817" y="2386940"/>
            <a:ext cx="866898" cy="29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Golden Rules of using research metrics</a:t>
            </a:r>
          </a:p>
        </p:txBody>
      </p:sp>
      <p:pic>
        <p:nvPicPr>
          <p:cNvPr id="1026" name="Picture 2" descr="C:\Users\walkerm12\Desktop\Two goldern rul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7" b="-43627"/>
          <a:stretch/>
        </p:blipFill>
        <p:spPr bwMode="auto">
          <a:xfrm>
            <a:off x="248313" y="1413487"/>
            <a:ext cx="8280955" cy="38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3575713"/>
            <a:ext cx="7786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Metrics should be used together with peer review and expert opinion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metrics and peer review or expert opinion give different answers, probe further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“Metrics” does not only mean </a:t>
            </a:r>
            <a:r>
              <a:rPr lang="en-US" dirty="0" err="1"/>
              <a:t>bibliometrics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metrics used together give the richest perspective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5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527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resources I’ll be using today that may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031" y="1500110"/>
            <a:ext cx="4233560" cy="4898146"/>
          </a:xfrm>
        </p:spPr>
        <p:txBody>
          <a:bodyPr/>
          <a:lstStyle/>
          <a:p>
            <a:pPr marL="86868" indent="0">
              <a:buNone/>
            </a:pPr>
            <a:r>
              <a:rPr lang="en-GB" b="1" dirty="0"/>
              <a:t>Scopus</a:t>
            </a:r>
            <a:br>
              <a:rPr lang="en-GB" b="1" dirty="0"/>
            </a:br>
            <a:r>
              <a:rPr lang="en-GB" sz="1400" b="1" dirty="0"/>
              <a:t>(University subscription, Registration advised)</a:t>
            </a:r>
          </a:p>
          <a:p>
            <a:pPr marL="86868" indent="0">
              <a:buNone/>
            </a:pPr>
            <a:r>
              <a:rPr lang="en-GB" dirty="0">
                <a:hlinkClick r:id="rId3"/>
              </a:rPr>
              <a:t>www.scopus.com</a:t>
            </a:r>
            <a:r>
              <a:rPr lang="en-GB" dirty="0"/>
              <a:t> </a:t>
            </a:r>
          </a:p>
          <a:p>
            <a:pPr marL="86868" indent="0">
              <a:buNone/>
            </a:pPr>
            <a:endParaRPr lang="en-GB" dirty="0"/>
          </a:p>
          <a:p>
            <a:pPr marL="86868" indent="0">
              <a:buNone/>
            </a:pPr>
            <a:r>
              <a:rPr lang="en-GB" b="1" dirty="0"/>
              <a:t>SciVal</a:t>
            </a:r>
            <a:br>
              <a:rPr lang="en-GB" b="1" dirty="0"/>
            </a:br>
            <a:r>
              <a:rPr lang="en-GB" sz="1400" b="1" dirty="0"/>
              <a:t>(University subscription, Registration required)</a:t>
            </a:r>
          </a:p>
          <a:p>
            <a:pPr marL="86868" indent="0">
              <a:buNone/>
            </a:pPr>
            <a:r>
              <a:rPr lang="en-GB" dirty="0">
                <a:hlinkClick r:id="rId4"/>
              </a:rPr>
              <a:t>www.scival.com</a:t>
            </a:r>
            <a:endParaRPr lang="en-GB" dirty="0"/>
          </a:p>
          <a:p>
            <a:pPr marL="86868" indent="0">
              <a:buNone/>
            </a:pPr>
            <a:endParaRPr lang="en-GB" dirty="0"/>
          </a:p>
          <a:p>
            <a:pPr marL="86868" indent="0">
              <a:buNone/>
            </a:pPr>
            <a:r>
              <a:rPr lang="en-GB" b="1" dirty="0"/>
              <a:t>Mendeley</a:t>
            </a:r>
            <a:br>
              <a:rPr lang="en-GB" b="1" dirty="0"/>
            </a:br>
            <a:r>
              <a:rPr lang="en-GB" sz="1400" b="1" dirty="0"/>
              <a:t>(Free, Registration required)</a:t>
            </a:r>
          </a:p>
          <a:p>
            <a:pPr marL="86868" indent="0">
              <a:buNone/>
            </a:pPr>
            <a:r>
              <a:rPr lang="en-GB" dirty="0">
                <a:hlinkClick r:id="rId5"/>
              </a:rPr>
              <a:t>www.mendeley.com</a:t>
            </a:r>
            <a:r>
              <a:rPr lang="en-GB" dirty="0"/>
              <a:t> </a:t>
            </a:r>
          </a:p>
          <a:p>
            <a:pPr marL="86868" indent="0">
              <a:buNone/>
            </a:pPr>
            <a:endParaRPr lang="en-GB" dirty="0"/>
          </a:p>
          <a:p>
            <a:pPr marL="86868" indent="0">
              <a:buNone/>
            </a:pPr>
            <a:endParaRPr lang="en-GB" dirty="0"/>
          </a:p>
          <a:p>
            <a:pPr marL="8686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3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options for Research Areas:</a:t>
            </a:r>
            <a:br>
              <a:rPr lang="en-GB" dirty="0"/>
            </a:br>
            <a:r>
              <a:rPr lang="en-GB" dirty="0"/>
              <a:t>Keywords, Entities or Competencies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94217"/>
            <a:ext cx="5772150" cy="3514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Research Area:</a:t>
            </a:r>
            <a:br>
              <a:rPr lang="en-GB" dirty="0"/>
            </a:br>
            <a:r>
              <a:rPr lang="en-GB" dirty="0"/>
              <a:t>macroalgae OR kelp OR "kelp forest"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6B64E3-6165-4715-A3C6-A4F30894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36496"/>
            <a:ext cx="8280000" cy="39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6868"/>
            <a:r>
              <a:rPr lang="en-GB" sz="2400" dirty="0"/>
              <a:t>7. Looking for new collaborators and potential competitors in SciVal Collaboration module</a:t>
            </a:r>
          </a:p>
        </p:txBody>
      </p:sp>
    </p:spTree>
    <p:extLst>
      <p:ext uri="{BB962C8B-B14F-4D97-AF65-F5344CB8AC3E}">
        <p14:creationId xmlns:p14="http://schemas.microsoft.com/office/powerpoint/2010/main" val="11062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686801" cy="418645"/>
          </a:xfrm>
        </p:spPr>
        <p:txBody>
          <a:bodyPr/>
          <a:lstStyle/>
          <a:p>
            <a:r>
              <a:rPr lang="en-GB" dirty="0"/>
              <a:t>Use your research area as a filter in SciVal Collaboration:</a:t>
            </a:r>
            <a:br>
              <a:rPr lang="en-GB" dirty="0"/>
            </a:br>
            <a:r>
              <a:rPr lang="en-GB" dirty="0"/>
              <a:t>collaborators for macroalgae OR kelp OR "kelp forest"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AA8345-1068-4EE3-B18F-0479A2DB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51968"/>
            <a:ext cx="8280000" cy="39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9EB0F-F3D3-48EC-8CAA-E1BCD7D5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 prolific institutions and authors in SciVal Trends: macroalgae OR kelp OR "kelp forest"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86246D-4157-4EED-B8F7-8C7CA5F87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18" y="1562012"/>
            <a:ext cx="8280000" cy="42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8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6868"/>
            <a:r>
              <a:rPr lang="en-GB" sz="2400" dirty="0"/>
              <a:t>8. Benchmarking yourself against others for grant applications and promotion panels</a:t>
            </a:r>
          </a:p>
        </p:txBody>
      </p:sp>
    </p:spTree>
    <p:extLst>
      <p:ext uri="{BB962C8B-B14F-4D97-AF65-F5344CB8AC3E}">
        <p14:creationId xmlns:p14="http://schemas.microsoft.com/office/powerpoint/2010/main" val="11062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686801" cy="418645"/>
          </a:xfrm>
        </p:spPr>
        <p:txBody>
          <a:bodyPr/>
          <a:lstStyle/>
          <a:p>
            <a:r>
              <a:rPr lang="en-GB" dirty="0"/>
              <a:t>Compare output &amp; other metrics in SciVal Benchmarking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8" y="1355535"/>
            <a:ext cx="8280000" cy="48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2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 to use multiple metrics!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8" y="1370107"/>
            <a:ext cx="8280000" cy="482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list of Scopus Sources for complete portfolio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8" y="1419865"/>
            <a:ext cx="8280000" cy="406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5923128"/>
            <a:ext cx="804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Publishing in prestigious sources may not necessarily result in high citation! Choose the most appropriate source for your work.</a:t>
            </a:r>
          </a:p>
        </p:txBody>
      </p:sp>
    </p:spTree>
    <p:extLst>
      <p:ext uri="{BB962C8B-B14F-4D97-AF65-F5344CB8AC3E}">
        <p14:creationId xmlns:p14="http://schemas.microsoft.com/office/powerpoint/2010/main" val="1858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Sources in Scopus to see journal metrics for content indexed in Scopus.com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" y="1518529"/>
            <a:ext cx="8280000" cy="39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4068" indent="-457200">
              <a:buFont typeface="+mj-lt"/>
              <a:buAutoNum type="arabicPeriod"/>
            </a:pPr>
            <a:r>
              <a:rPr lang="en-GB" sz="1800" dirty="0"/>
              <a:t>A brief introduction to Scopus &amp; its coverage</a:t>
            </a:r>
          </a:p>
          <a:p>
            <a:pPr marL="544068" indent="-457200">
              <a:buFont typeface="+mj-lt"/>
              <a:buAutoNum type="arabicPeriod"/>
            </a:pPr>
            <a:r>
              <a:rPr lang="en-GB" sz="1800" dirty="0"/>
              <a:t>How to stay up to date in your field, how to personalize Scopus and set alerts to save you time finding relevant information</a:t>
            </a:r>
          </a:p>
          <a:p>
            <a:pPr marL="544068" indent="-457200">
              <a:buFont typeface="+mj-lt"/>
              <a:buAutoNum type="arabicPeriod"/>
            </a:pPr>
            <a:r>
              <a:rPr lang="en-GB" sz="1800" dirty="0"/>
              <a:t>Advanced search tips for in-depth literature searches, how to analyse and export information, and create lists</a:t>
            </a:r>
          </a:p>
          <a:p>
            <a:pPr marL="544068" indent="-457200">
              <a:buFont typeface="+mj-lt"/>
              <a:buAutoNum type="arabicPeriod"/>
            </a:pPr>
            <a:r>
              <a:rPr lang="en-GB" sz="1800" dirty="0"/>
              <a:t>How to view citation trends for a set of documents, find all publications citing a specific document (or set of documents) and discover the overall impact of publications in a research area</a:t>
            </a:r>
          </a:p>
          <a:p>
            <a:pPr marL="544068" indent="-457200"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544068" indent="-457200">
              <a:buFont typeface="+mj-lt"/>
              <a:buAutoNum type="arabicPeriod" startAt="5"/>
            </a:pPr>
            <a:r>
              <a:rPr lang="en-GB" sz="1800" dirty="0"/>
              <a:t>Author Profiles and ORCID. Why this is important to check your Author profile and how to use author search find future collaborators / competitors on your topic</a:t>
            </a:r>
          </a:p>
          <a:p>
            <a:pPr marL="544068" indent="-457200">
              <a:buFont typeface="+mj-lt"/>
              <a:buAutoNum type="arabicPeriod" startAt="5"/>
            </a:pPr>
            <a:r>
              <a:rPr lang="en-GB" sz="1800" dirty="0"/>
              <a:t>Creating Research Areas in SciVal to explore topics and identify key authors and institutions</a:t>
            </a:r>
          </a:p>
          <a:p>
            <a:pPr marL="544068" indent="-457200">
              <a:buFont typeface="+mj-lt"/>
              <a:buAutoNum type="arabicPeriod" startAt="5"/>
            </a:pPr>
            <a:r>
              <a:rPr lang="en-GB" sz="1800" dirty="0"/>
              <a:t>Looking for new collaborators and potential competitors in SciVal Collaboration module</a:t>
            </a:r>
          </a:p>
          <a:p>
            <a:pPr marL="544068" indent="-457200">
              <a:buFont typeface="+mj-lt"/>
              <a:buAutoNum type="arabicPeriod" startAt="5"/>
            </a:pPr>
            <a:r>
              <a:rPr lang="en-GB" sz="1800" dirty="0"/>
              <a:t>Benchmarking yourself against others for grant applications and promotion panels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183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532555"/>
          </a:xfrm>
        </p:spPr>
        <p:txBody>
          <a:bodyPr>
            <a:normAutofit fontScale="92500" lnSpcReduction="20000"/>
          </a:bodyPr>
          <a:lstStyle/>
          <a:p>
            <a:pPr marL="86868" indent="0">
              <a:buNone/>
            </a:pPr>
            <a:r>
              <a:rPr lang="en-GB" dirty="0"/>
              <a:t>The team faces two main challenges with regards to securing funding:</a:t>
            </a:r>
          </a:p>
          <a:p>
            <a:pPr marL="544068" indent="-457200">
              <a:buFont typeface="+mj-lt"/>
              <a:buAutoNum type="arabicPeriod"/>
            </a:pPr>
            <a:r>
              <a:rPr lang="en-GB" dirty="0"/>
              <a:t>The first is that the research landscape in Europe has evolved to become more multi-disciplinary, which makes submitting suitable researchers for a funding call more complex.</a:t>
            </a:r>
          </a:p>
          <a:p>
            <a:pPr marL="544068" indent="-457200">
              <a:buFont typeface="+mj-lt"/>
              <a:buAutoNum type="arabicPeriod"/>
            </a:pPr>
            <a:r>
              <a:rPr lang="en-GB" dirty="0"/>
              <a:t>Secondly the competition for the funding calls has also intensified, so the team needs to ensure that their researchers are supported with evidence to help differentiate them from external candidates.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Aarhus University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72" y="1335295"/>
            <a:ext cx="29622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031" y="6258296"/>
            <a:ext cx="833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https://www.elsevier.com/research-intelligence/resource-library/aarhus-university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58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4068" indent="-457200">
              <a:buFont typeface="+mj-lt"/>
              <a:buAutoNum type="arabicPeriod"/>
            </a:pPr>
            <a:r>
              <a:rPr lang="en-GB" sz="1800" dirty="0"/>
              <a:t>A brief introduction to Scopus &amp; its coverage</a:t>
            </a:r>
          </a:p>
          <a:p>
            <a:pPr marL="544068" indent="-457200">
              <a:buFont typeface="+mj-lt"/>
              <a:buAutoNum type="arabicPeriod"/>
            </a:pPr>
            <a:r>
              <a:rPr lang="en-GB" sz="1800" dirty="0"/>
              <a:t>How to stay up to date in your field, how to personalize Scopus and set alerts to save you time finding relevant information</a:t>
            </a:r>
          </a:p>
          <a:p>
            <a:pPr marL="544068" indent="-457200">
              <a:buFont typeface="+mj-lt"/>
              <a:buAutoNum type="arabicPeriod"/>
            </a:pPr>
            <a:r>
              <a:rPr lang="en-GB" sz="1800" dirty="0"/>
              <a:t>Advanced search tips for in-depth literature searches, how to analyse and export information, and create lists</a:t>
            </a:r>
          </a:p>
          <a:p>
            <a:pPr marL="544068" indent="-457200">
              <a:buFont typeface="+mj-lt"/>
              <a:buAutoNum type="arabicPeriod"/>
            </a:pPr>
            <a:r>
              <a:rPr lang="en-GB" sz="1800" dirty="0"/>
              <a:t>How to view citation trends for a set of documents, find all publications citing a specific document (or set of documents) and discover the overall impact of publications in a research area</a:t>
            </a:r>
          </a:p>
          <a:p>
            <a:pPr marL="544068" indent="-457200"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544068" indent="-457200">
              <a:buFont typeface="+mj-lt"/>
              <a:buAutoNum type="arabicPeriod" startAt="5"/>
            </a:pPr>
            <a:r>
              <a:rPr lang="en-GB" sz="1800" dirty="0"/>
              <a:t>Author Profiles and ORCID. Why this is important to check your Author profile and how to use author search find future collaborators / competitors on your topic</a:t>
            </a:r>
          </a:p>
          <a:p>
            <a:pPr marL="544068" indent="-457200">
              <a:buFont typeface="+mj-lt"/>
              <a:buAutoNum type="arabicPeriod" startAt="5"/>
            </a:pPr>
            <a:r>
              <a:rPr lang="en-GB" sz="1800" dirty="0"/>
              <a:t>Creating Research Areas in SciVal to explore topics and identify key authors and institutions</a:t>
            </a:r>
          </a:p>
          <a:p>
            <a:pPr marL="544068" indent="-457200">
              <a:buFont typeface="+mj-lt"/>
              <a:buAutoNum type="arabicPeriod" startAt="5"/>
            </a:pPr>
            <a:r>
              <a:rPr lang="en-GB" sz="1800" dirty="0"/>
              <a:t>Looking for new collaborators and potential competitors in SciVal Collaboration module</a:t>
            </a:r>
          </a:p>
          <a:p>
            <a:pPr marL="544068" indent="-457200">
              <a:buFont typeface="+mj-lt"/>
              <a:buAutoNum type="arabicPeriod" startAt="5"/>
            </a:pPr>
            <a:r>
              <a:rPr lang="en-GB" sz="1800" dirty="0"/>
              <a:t>Benchmarking yourself against others for grant applications and promotion panels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384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0038" y="2768138"/>
            <a:ext cx="8673365" cy="1504604"/>
          </a:xfrm>
        </p:spPr>
        <p:txBody>
          <a:bodyPr/>
          <a:lstStyle/>
          <a:p>
            <a:r>
              <a:rPr lang="en-GB" dirty="0"/>
              <a:t>Find out more</a:t>
            </a:r>
          </a:p>
          <a:p>
            <a:r>
              <a:rPr lang="en-GB" sz="1600" dirty="0"/>
              <a:t>Scopus </a:t>
            </a:r>
            <a:r>
              <a:rPr lang="en-GB" sz="1600" dirty="0">
                <a:hlinkClick r:id="rId2"/>
              </a:rPr>
              <a:t>https://www.brighttalk.com/channel/13703/scopus</a:t>
            </a:r>
            <a:endParaRPr lang="en-GB" sz="1600" dirty="0"/>
          </a:p>
          <a:p>
            <a:r>
              <a:rPr lang="en-GB" sz="1600" dirty="0"/>
              <a:t>SciVal </a:t>
            </a:r>
            <a:r>
              <a:rPr lang="en-GB" sz="1600" dirty="0">
                <a:hlinkClick r:id="rId3"/>
              </a:rPr>
              <a:t>https://www.brighttalk.com/channel/13819/elseviers-research-intelligence</a:t>
            </a:r>
            <a:endParaRPr lang="en-GB" sz="1600" dirty="0"/>
          </a:p>
          <a:p>
            <a:r>
              <a:rPr lang="en-GB" sz="1600" dirty="0"/>
              <a:t>NUI Galway SciVal </a:t>
            </a:r>
            <a:r>
              <a:rPr lang="en-GB" sz="1600" dirty="0">
                <a:hlinkClick r:id="rId4"/>
              </a:rPr>
              <a:t>http://www.nuigalway.ie/institutionalresearchoffice/research-metrics/</a:t>
            </a:r>
            <a:r>
              <a:rPr lang="en-GB" sz="1600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1590" y="4825365"/>
            <a:ext cx="331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Contact:</a:t>
            </a:r>
          </a:p>
          <a:p>
            <a:r>
              <a:rPr lang="en-GB" dirty="0">
                <a:hlinkClick r:id="rId5"/>
              </a:rPr>
              <a:t>m.walker.1@elsevier.com</a:t>
            </a:r>
            <a:r>
              <a:rPr lang="en-GB" dirty="0"/>
              <a:t>  </a:t>
            </a:r>
          </a:p>
        </p:txBody>
      </p:sp>
      <p:pic>
        <p:nvPicPr>
          <p:cNvPr id="6146" name="Picture 2" descr="C:\Users\WALKER~1\AppData\Local\Temp\6x4 MW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844415"/>
            <a:ext cx="85344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76" y="5484495"/>
            <a:ext cx="212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12" y="4844415"/>
            <a:ext cx="955800" cy="14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04513" y="5020830"/>
            <a:ext cx="3568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See </a:t>
            </a:r>
            <a:r>
              <a:rPr lang="en-GB" sz="1200" i="1" dirty="0"/>
              <a:t>pro bono </a:t>
            </a:r>
            <a:r>
              <a:rPr lang="en-GB" sz="1200" dirty="0"/>
              <a:t>Elsevier</a:t>
            </a:r>
            <a:r>
              <a:rPr lang="en-GB" sz="1200" i="1" dirty="0"/>
              <a:t> </a:t>
            </a:r>
            <a:r>
              <a:rPr lang="en-GB" sz="1200" dirty="0"/>
              <a:t>reports  in the Research Intelligence Resource Library including </a:t>
            </a:r>
            <a:r>
              <a:rPr lang="en-GB" sz="1200" b="1" dirty="0"/>
              <a:t>Gender in a Global Research Landscape</a:t>
            </a:r>
            <a:endParaRPr lang="en-GB" sz="1200" dirty="0">
              <a:hlinkClick r:id="rId9"/>
            </a:endParaRPr>
          </a:p>
          <a:p>
            <a:r>
              <a:rPr lang="en-GB" sz="1200" dirty="0">
                <a:hlinkClick r:id="rId9"/>
              </a:rPr>
              <a:t>https://www.elsevier.com/research-intelligence/resource-library/gender-report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797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6868"/>
            <a:r>
              <a:rPr lang="en-GB" sz="2400" dirty="0"/>
              <a:t>1.  A brief introduction to Scopus &amp; its coverage</a:t>
            </a:r>
          </a:p>
        </p:txBody>
      </p:sp>
    </p:spTree>
    <p:extLst>
      <p:ext uri="{BB962C8B-B14F-4D97-AF65-F5344CB8AC3E}">
        <p14:creationId xmlns:p14="http://schemas.microsoft.com/office/powerpoint/2010/main" val="42159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6098" y="1614727"/>
            <a:ext cx="2995212" cy="250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</a:pPr>
            <a:r>
              <a:rPr lang="en-US" altLang="ja-JP" dirty="0">
                <a:solidFill>
                  <a:srgbClr val="383838"/>
                </a:solidFill>
                <a:latin typeface="Calibri" pitchFamily="34" charset="0"/>
              </a:rPr>
              <a:t>The largest abstract and citation database of research</a:t>
            </a:r>
            <a:r>
              <a:rPr lang="en-US" altLang="ja-JP" baseline="0" dirty="0">
                <a:solidFill>
                  <a:srgbClr val="383838"/>
                </a:solidFill>
                <a:latin typeface="Calibri" pitchFamily="34" charset="0"/>
              </a:rPr>
              <a:t> </a:t>
            </a:r>
            <a:r>
              <a:rPr lang="en-US" altLang="ja-JP" dirty="0">
                <a:solidFill>
                  <a:srgbClr val="383838"/>
                </a:solidFill>
                <a:latin typeface="Calibri" pitchFamily="34" charset="0"/>
              </a:rPr>
              <a:t>information, launched in 2004</a:t>
            </a:r>
            <a:r>
              <a:rPr lang="en-GB" altLang="ja-JP" b="1" dirty="0">
                <a:solidFill>
                  <a:srgbClr val="383838"/>
                </a:solidFill>
                <a:latin typeface="Calibri" pitchFamily="34" charset="0"/>
              </a:rPr>
              <a:t> </a:t>
            </a:r>
          </a:p>
          <a:p>
            <a:pPr>
              <a:buClr>
                <a:srgbClr val="000000"/>
              </a:buClr>
              <a:buFont typeface="Times" pitchFamily="18" charset="0"/>
              <a:buNone/>
            </a:pPr>
            <a:endParaRPr lang="en-GB" altLang="ja-JP" sz="1600" b="1" dirty="0">
              <a:solidFill>
                <a:srgbClr val="383838"/>
              </a:solidFill>
              <a:latin typeface="Calibri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&gt;69M records </a:t>
            </a:r>
            <a:r>
              <a:rPr lang="en-GB" dirty="0">
                <a:latin typeface="Arial" charset="0"/>
                <a:cs typeface="Arial" charset="0"/>
              </a:rPr>
              <a:t>and</a:t>
            </a:r>
            <a:r>
              <a:rPr lang="en-GB" b="1" dirty="0">
                <a:solidFill>
                  <a:srgbClr val="046799"/>
                </a:solidFill>
                <a:latin typeface="Calibri" pitchFamily="34" charset="0"/>
              </a:rPr>
              <a:t> </a:t>
            </a:r>
            <a:r>
              <a:rPr lang="en-GB" altLang="ja-JP" b="1" dirty="0">
                <a:solidFill>
                  <a:srgbClr val="046799"/>
                </a:solidFill>
                <a:latin typeface="Calibri" pitchFamily="34" charset="0"/>
              </a:rPr>
              <a:t>21,912</a:t>
            </a:r>
            <a:r>
              <a:rPr lang="en-GB" altLang="ja-JP" dirty="0">
                <a:solidFill>
                  <a:srgbClr val="046799"/>
                </a:solidFill>
                <a:latin typeface="Calibri" pitchFamily="34" charset="0"/>
              </a:rPr>
              <a:t> </a:t>
            </a:r>
            <a:r>
              <a:rPr lang="en-GB" altLang="ja-JP" dirty="0">
                <a:solidFill>
                  <a:srgbClr val="383838"/>
                </a:solidFill>
                <a:latin typeface="Calibri" pitchFamily="34" charset="0"/>
              </a:rPr>
              <a:t>active titles from more than </a:t>
            </a:r>
            <a:r>
              <a:rPr lang="en-GB" altLang="ja-JP" b="1" dirty="0">
                <a:solidFill>
                  <a:srgbClr val="046799"/>
                </a:solidFill>
                <a:latin typeface="Calibri" pitchFamily="34" charset="0"/>
              </a:rPr>
              <a:t>5k</a:t>
            </a:r>
            <a:r>
              <a:rPr lang="en-GB" altLang="ja-JP" dirty="0">
                <a:solidFill>
                  <a:srgbClr val="383838"/>
                </a:solidFill>
                <a:latin typeface="Calibri" pitchFamily="34" charset="0"/>
              </a:rPr>
              <a:t> international publishers. More than </a:t>
            </a:r>
            <a:r>
              <a:rPr lang="en-GB" altLang="ja-JP" b="1" dirty="0">
                <a:solidFill>
                  <a:srgbClr val="007398"/>
                </a:solidFill>
                <a:latin typeface="Calibri" pitchFamily="34" charset="0"/>
              </a:rPr>
              <a:t>3,780</a:t>
            </a:r>
            <a:r>
              <a:rPr lang="en-GB" altLang="ja-JP" dirty="0">
                <a:solidFill>
                  <a:srgbClr val="383838"/>
                </a:solidFill>
                <a:latin typeface="Calibri" pitchFamily="34" charset="0"/>
              </a:rPr>
              <a:t> Gold Open Access journals indexed, </a:t>
            </a:r>
            <a:r>
              <a:rPr lang="en-GB" altLang="ja-JP" b="1" dirty="0">
                <a:solidFill>
                  <a:srgbClr val="007398"/>
                </a:solidFill>
                <a:latin typeface="Calibri" pitchFamily="34" charset="0"/>
              </a:rPr>
              <a:t>120k</a:t>
            </a:r>
            <a:r>
              <a:rPr lang="en-GB" altLang="ja-JP" dirty="0">
                <a:solidFill>
                  <a:srgbClr val="383838"/>
                </a:solidFill>
                <a:latin typeface="Calibri" pitchFamily="34" charset="0"/>
              </a:rPr>
              <a:t> books and </a:t>
            </a:r>
            <a:r>
              <a:rPr lang="en-GB" altLang="ja-JP" b="1" dirty="0">
                <a:solidFill>
                  <a:srgbClr val="007398"/>
                </a:solidFill>
                <a:latin typeface="Calibri" pitchFamily="34" charset="0"/>
              </a:rPr>
              <a:t>7.3M </a:t>
            </a:r>
            <a:r>
              <a:rPr lang="en-GB" altLang="ja-JP" dirty="0">
                <a:solidFill>
                  <a:srgbClr val="383838"/>
                </a:solidFill>
                <a:latin typeface="Calibri" pitchFamily="34" charset="0"/>
              </a:rPr>
              <a:t>conference proceedings</a:t>
            </a:r>
          </a:p>
          <a:p>
            <a:endParaRPr lang="en-GB" altLang="ja-JP" dirty="0">
              <a:solidFill>
                <a:srgbClr val="383838"/>
              </a:solidFill>
              <a:latin typeface="Calibri" pitchFamily="34" charset="0"/>
            </a:endParaRPr>
          </a:p>
          <a:p>
            <a:r>
              <a:rPr lang="en-GB" altLang="ja-JP" dirty="0">
                <a:solidFill>
                  <a:srgbClr val="383838"/>
                </a:solidFill>
                <a:latin typeface="Calibri" pitchFamily="34" charset="0"/>
              </a:rPr>
              <a:t>Our independent and expert Content Selection &amp; Advisory Board (CSAB) use strict criteria to vet the sources that Scopus </a:t>
            </a:r>
          </a:p>
          <a:p>
            <a:endParaRPr lang="en-GB" altLang="ja-JP" dirty="0">
              <a:solidFill>
                <a:srgbClr val="383838"/>
              </a:solidFill>
              <a:latin typeface="Calibri" pitchFamily="34" charset="0"/>
            </a:endParaRPr>
          </a:p>
        </p:txBody>
      </p:sp>
      <p:pic>
        <p:nvPicPr>
          <p:cNvPr id="1026" name="Picture 2" descr="https://elsteam.regn.net/sites/braimalib/Shared%20Documents/Wordmarks/Product%20wordmarks/Scopus/Scopus_Wordmark_1C_151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7" y="710280"/>
            <a:ext cx="2520000" cy="7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19333" y="6079042"/>
            <a:ext cx="360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/>
            <a:r>
              <a:rPr lang="en-GB" sz="1600" baseline="0" dirty="0">
                <a:solidFill>
                  <a:srgbClr val="000000"/>
                </a:solidFill>
                <a:latin typeface="Calibri" pitchFamily="34" charset="0"/>
              </a:rPr>
              <a:t>Used for THE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 World University Rankings (from ‘15) and data partner for QS </a:t>
            </a:r>
            <a:endParaRPr lang="en-US" sz="1600" baseline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48" y="5098123"/>
            <a:ext cx="1673120" cy="81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65" y="5098123"/>
            <a:ext cx="2285040" cy="5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ublishers Indexed in Scop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05" y="1385621"/>
            <a:ext cx="4912717" cy="34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9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527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 on Scopus &amp; current coverage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868" indent="0">
              <a:buNone/>
            </a:pPr>
            <a:r>
              <a:rPr lang="en-GB" b="1" dirty="0"/>
              <a:t>Scopus blog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http://blog.scopus.com/</a:t>
            </a:r>
            <a:r>
              <a:rPr lang="en-GB" dirty="0"/>
              <a:t> </a:t>
            </a:r>
          </a:p>
          <a:p>
            <a:pPr marL="86868" indent="0">
              <a:buNone/>
            </a:pPr>
            <a:endParaRPr lang="en-GB" dirty="0"/>
          </a:p>
          <a:p>
            <a:pPr marL="86868" indent="0">
              <a:buNone/>
            </a:pPr>
            <a:r>
              <a:rPr lang="en-GB" b="1" dirty="0"/>
              <a:t>Journal  &amp; Books title list</a:t>
            </a:r>
            <a:r>
              <a:rPr lang="en-GB" dirty="0"/>
              <a:t>:</a:t>
            </a:r>
          </a:p>
          <a:p>
            <a:pPr marL="86868" indent="0">
              <a:buNone/>
            </a:pPr>
            <a:r>
              <a:rPr lang="en-GB" dirty="0">
                <a:hlinkClick r:id="rId4"/>
              </a:rPr>
              <a:t>https://www.elsevier.com/solutions/scopus/content</a:t>
            </a:r>
            <a:r>
              <a:rPr lang="en-GB" dirty="0"/>
              <a:t> </a:t>
            </a:r>
          </a:p>
          <a:p>
            <a:pPr marL="86868" indent="0">
              <a:buNone/>
            </a:pPr>
            <a:endParaRPr lang="en-GB" dirty="0"/>
          </a:p>
          <a:p>
            <a:pPr marL="86868" indent="0">
              <a:buNone/>
            </a:pPr>
            <a:r>
              <a:rPr lang="en-GB" b="1" dirty="0" err="1"/>
              <a:t>Brighttalk</a:t>
            </a:r>
            <a:r>
              <a:rPr lang="en-GB" b="1" dirty="0"/>
              <a:t> Scopus webinars:</a:t>
            </a:r>
          </a:p>
          <a:p>
            <a:pPr marL="86868" indent="0">
              <a:buNone/>
            </a:pPr>
            <a:r>
              <a:rPr lang="en-GB" dirty="0">
                <a:hlinkClick r:id="rId5"/>
              </a:rPr>
              <a:t>https://www.brighttalk.com/channel/13703/scopus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3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0038" y="2768138"/>
            <a:ext cx="7151640" cy="1504604"/>
          </a:xfrm>
        </p:spPr>
        <p:txBody>
          <a:bodyPr/>
          <a:lstStyle/>
          <a:p>
            <a:r>
              <a:rPr lang="en-GB" sz="2400" dirty="0"/>
              <a:t>2.  How to stay up to date in your field, how to personalize Scopus &amp; set alerts to save you time finding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32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Search, Author Citation and Document Citation alerts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1186401"/>
            <a:ext cx="8280000" cy="5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sevier RI Final Theme (moved)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12856</TotalTime>
  <Words>1165</Words>
  <Application>Microsoft Office PowerPoint</Application>
  <PresentationFormat>On-screen Show (4:3)</PresentationFormat>
  <Paragraphs>118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Arial Bold</vt:lpstr>
      <vt:lpstr>Calibri</vt:lpstr>
      <vt:lpstr>Courier New</vt:lpstr>
      <vt:lpstr>NexusSansOT</vt:lpstr>
      <vt:lpstr>Times</vt:lpstr>
      <vt:lpstr>Elsevier RI Final Theme (moved)</vt:lpstr>
      <vt:lpstr>Scopus &amp; SciVal for researchers Help make stay up to date with your field and learn how to use Elsevier’s Scopus and SciVal tools for scholarly purposes</vt:lpstr>
      <vt:lpstr>Getting published: very high attrition at the first hurdle! </vt:lpstr>
      <vt:lpstr>Key resources I’ll be using today that may help</vt:lpstr>
      <vt:lpstr>Agenda</vt:lpstr>
      <vt:lpstr>PowerPoint Presentation</vt:lpstr>
      <vt:lpstr>PowerPoint Presentation</vt:lpstr>
      <vt:lpstr>Further Information on Scopus &amp; current coverage</vt:lpstr>
      <vt:lpstr>PowerPoint Presentation</vt:lpstr>
      <vt:lpstr>Search, Author Citation and Document Citation alerts</vt:lpstr>
      <vt:lpstr>Personalisation is only available if you register &amp; login!</vt:lpstr>
      <vt:lpstr>PowerPoint Presentation</vt:lpstr>
      <vt:lpstr>Using Scopus for more detailed analyses</vt:lpstr>
      <vt:lpstr>Tip: use Concatenate formula in create search strings</vt:lpstr>
      <vt:lpstr>Sample search string in Scopus</vt:lpstr>
      <vt:lpstr>Most active countries</vt:lpstr>
      <vt:lpstr>Key sources</vt:lpstr>
      <vt:lpstr>PowerPoint Presentation</vt:lpstr>
      <vt:lpstr>Who is citing my work? Analyze the search results in Scopus</vt:lpstr>
      <vt:lpstr>PowerPoint Presentation</vt:lpstr>
      <vt:lpstr>Sample author profile in Scopus: David Neal</vt:lpstr>
      <vt:lpstr>Analysing David’s output in Scopus: where does David publish most of his research?</vt:lpstr>
      <vt:lpstr>H-index available for period 1970- in Scopus.com</vt:lpstr>
      <vt:lpstr>Further information about David’s co-authors</vt:lpstr>
      <vt:lpstr>See your Readers &amp; Views* in Mendeley stats too!</vt:lpstr>
      <vt:lpstr>PowerPoint Presentation</vt:lpstr>
      <vt:lpstr>SciVal modules</vt:lpstr>
      <vt:lpstr>What is SciVal?</vt:lpstr>
      <vt:lpstr>Accessing SciVal at www.scival.com </vt:lpstr>
      <vt:lpstr>Two Golden Rules of using research metrics</vt:lpstr>
      <vt:lpstr>Three options for Research Areas: Keywords, Entities or Competencies</vt:lpstr>
      <vt:lpstr>Sample Research Area: macroalgae OR kelp OR "kelp forest"</vt:lpstr>
      <vt:lpstr>PowerPoint Presentation</vt:lpstr>
      <vt:lpstr>Use your research area as a filter in SciVal Collaboration: collaborators for macroalgae OR kelp OR "kelp forest"</vt:lpstr>
      <vt:lpstr>Explore prolific institutions and authors in SciVal Trends: macroalgae OR kelp OR "kelp forest"</vt:lpstr>
      <vt:lpstr>PowerPoint Presentation</vt:lpstr>
      <vt:lpstr>Compare output &amp; other metrics in SciVal Benchmarking</vt:lpstr>
      <vt:lpstr>Remember to use multiple metrics!</vt:lpstr>
      <vt:lpstr>View list of Scopus Sources for complete portfolio</vt:lpstr>
      <vt:lpstr>Use Sources in Scopus to see journal metrics for content indexed in Scopus.com</vt:lpstr>
      <vt:lpstr>Case Study: Aarhus University</vt:lpstr>
      <vt:lpstr>Recap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James, Christopher D (ELS-AMS)</dc:creator>
  <cp:lastModifiedBy>Forde, Margaret</cp:lastModifiedBy>
  <cp:revision>155</cp:revision>
  <cp:lastPrinted>2015-09-22T12:00:27Z</cp:lastPrinted>
  <dcterms:created xsi:type="dcterms:W3CDTF">2014-02-05T16:49:45Z</dcterms:created>
  <dcterms:modified xsi:type="dcterms:W3CDTF">2017-11-30T10:05:53Z</dcterms:modified>
</cp:coreProperties>
</file>