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19" r:id="rId4"/>
    <p:sldId id="320" r:id="rId5"/>
    <p:sldId id="329" r:id="rId6"/>
    <p:sldId id="322" r:id="rId7"/>
    <p:sldId id="321" r:id="rId8"/>
    <p:sldId id="261" r:id="rId9"/>
    <p:sldId id="274" r:id="rId10"/>
    <p:sldId id="277" r:id="rId11"/>
    <p:sldId id="323" r:id="rId12"/>
    <p:sldId id="324" r:id="rId13"/>
    <p:sldId id="325" r:id="rId14"/>
    <p:sldId id="326" r:id="rId15"/>
    <p:sldId id="327" r:id="rId16"/>
    <p:sldId id="328" r:id="rId17"/>
    <p:sldId id="267" r:id="rId18"/>
    <p:sldId id="282" r:id="rId19"/>
    <p:sldId id="295" r:id="rId20"/>
    <p:sldId id="330" r:id="rId21"/>
    <p:sldId id="331" r:id="rId22"/>
    <p:sldId id="333" r:id="rId23"/>
    <p:sldId id="314" r:id="rId24"/>
    <p:sldId id="332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AC3DC-35FC-4215-B572-25B40A295CAC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F3AC-008F-438C-AFB9-A46E3B616C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811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0C77C-1AC4-4094-AF6D-4C817805E6D8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2BAED32-EAED-4429-AA89-6C11EA64BF35}" type="slidenum">
              <a:rPr lang="en-GB" sz="1200"/>
              <a:pPr algn="r" eaLnBrk="1" hangingPunct="1"/>
              <a:t>18</a:t>
            </a:fld>
            <a:endParaRPr lang="en-GB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b="1" smtClean="0"/>
              <a:t>SOIL FLUME SLURRY AMENDMENT RAINFALL SLOPE RUNOFF</a:t>
            </a:r>
            <a:endParaRPr lang="en-GB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2E0F3-F69F-49D1-A201-CB0547F54830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767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87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981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EF04-5450-45DB-9776-14E6BC700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7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492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938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196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761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991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681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450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80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F0B7-9145-4E81-910B-F27EBA348BBD}" type="datetimeFigureOut">
              <a:rPr lang="en-IE" smtClean="0"/>
              <a:t>16/07/2013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EBE0-BAD6-4C1A-998C-B27299C45B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2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25.emf"/><Relationship Id="rId4" Type="http://schemas.openxmlformats.org/officeDocument/2006/relationships/image" Target="../media/image17.jpeg"/><Relationship Id="rId9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google.ie/url?sa=i&amp;rct=j&amp;q=&amp;esrc=s&amp;frm=1&amp;source=images&amp;cd=&amp;cad=rja&amp;docid=iXcf4T0X14N9AM&amp;tbnid=hn07Bj7gzxlNgM:&amp;ved=0CAUQjRw&amp;url=http://www.irchss.ie/aboutus/irish-research-council-logo-download&amp;ei=afi6Ua-ADc6FhQfx5ICADg&amp;bvm=bv.47883778,d.ZG4&amp;psig=AFQjCNFFLlfcU93yixfu7rNADm8UXrKgog&amp;ust=1371294182336005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hyperlink" Target="http://www.irchss.i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hyperlink" Target="http://www.bordbia.ie/industryservices/quality/BeefSchemeStandards/Beef%20and%20Lamb%20QAS%20Producer%20Manual.pdf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hyperlink" Target="http://eur-lex.europa.eu/LexUriServ/site/en/consleg/2002/R/02002R1774-20070101-en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hyperlink" Target="http://eur-lex.europa.eu/LexUriServ/site/en/consleg/2002/R/02002R1774-20070101-en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90538" y="3995738"/>
            <a:ext cx="8162925" cy="85725"/>
          </a:xfrm>
          <a:prstGeom prst="rect">
            <a:avLst/>
          </a:prstGeom>
          <a:solidFill>
            <a:srgbClr val="690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90538" y="331788"/>
            <a:ext cx="780573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5400" dirty="0">
              <a:solidFill>
                <a:srgbClr val="69075A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r>
              <a:rPr lang="en-US" sz="5000" dirty="0" smtClean="0">
                <a:solidFill>
                  <a:srgbClr val="69075A"/>
                </a:solidFill>
                <a:latin typeface="Times New Roman" pitchFamily="18" charset="0"/>
                <a:ea typeface="ＭＳ Ｐゴシック" pitchFamily="34" charset="-128"/>
              </a:rPr>
              <a:t>Phosphorus losses following </a:t>
            </a:r>
            <a:r>
              <a:rPr lang="en-US" sz="5000" dirty="0" err="1" smtClean="0">
                <a:solidFill>
                  <a:srgbClr val="69075A"/>
                </a:solidFill>
                <a:latin typeface="Times New Roman" pitchFamily="18" charset="0"/>
                <a:ea typeface="ＭＳ Ｐゴシック" pitchFamily="34" charset="-128"/>
              </a:rPr>
              <a:t>biosolids</a:t>
            </a:r>
            <a:r>
              <a:rPr lang="en-US" sz="5000" dirty="0" smtClean="0">
                <a:solidFill>
                  <a:srgbClr val="69075A"/>
                </a:solidFill>
                <a:latin typeface="Times New Roman" pitchFamily="18" charset="0"/>
                <a:ea typeface="ＭＳ Ｐゴシック" pitchFamily="34" charset="-128"/>
              </a:rPr>
              <a:t> and meat and bone meal applications to soil</a:t>
            </a:r>
            <a:endParaRPr lang="en-IE" sz="5000" dirty="0">
              <a:solidFill>
                <a:srgbClr val="69075A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endParaRPr lang="en-US" sz="5400" dirty="0">
              <a:solidFill>
                <a:srgbClr val="69075A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endParaRPr lang="en-US" sz="4500" dirty="0">
              <a:solidFill>
                <a:srgbClr val="69075A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90538" y="4314825"/>
            <a:ext cx="81629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 dirty="0" smtClean="0">
                <a:latin typeface="Times New Roman" pitchFamily="18" charset="0"/>
                <a:ea typeface="ＭＳ Ｐゴシック" pitchFamily="34" charset="-128"/>
              </a:rPr>
              <a:t>J. Lucid, O. Fenton, J. Grant, M.G. Healy* </a:t>
            </a:r>
            <a:endParaRPr lang="en-US" sz="1600" dirty="0">
              <a:latin typeface="Times New Roman" pitchFamily="18" charset="0"/>
            </a:endParaRPr>
          </a:p>
          <a:p>
            <a:pPr eaLnBrk="0" hangingPunct="0"/>
            <a:endParaRPr lang="en-US" sz="1400" dirty="0"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ICEPR, Toronto, Ontario, Canada, July 15-17, 2013</a:t>
            </a:r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8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22800" y="862795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</a:t>
            </a:r>
            <a:r>
              <a:rPr lang="en-IE" dirty="0" err="1" smtClean="0"/>
              <a:t>biosolids</a:t>
            </a:r>
            <a:r>
              <a:rPr lang="en-IE" dirty="0" smtClean="0"/>
              <a:t> and MBM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22799" y="1799687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722802" y="2508222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445" y="3519313"/>
            <a:ext cx="24090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Measurement of surface runoff at </a:t>
            </a:r>
            <a:r>
              <a:rPr lang="en-IE" dirty="0" smtClean="0">
                <a:solidFill>
                  <a:srgbClr val="FF0000"/>
                </a:solidFill>
              </a:rPr>
              <a:t>laboratory-scale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763688" y="1515383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Down Arrow 23"/>
          <p:cNvSpPr/>
          <p:nvPr/>
        </p:nvSpPr>
        <p:spPr>
          <a:xfrm>
            <a:off x="1777480" y="2250789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Down Arrow 24"/>
          <p:cNvSpPr/>
          <p:nvPr/>
        </p:nvSpPr>
        <p:spPr>
          <a:xfrm>
            <a:off x="1772072" y="3202108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05033"/>
              </p:ext>
            </p:extLst>
          </p:nvPr>
        </p:nvGraphicFramePr>
        <p:xfrm>
          <a:off x="102490" y="1794436"/>
          <a:ext cx="8820098" cy="412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3940"/>
                <a:gridCol w="882010"/>
                <a:gridCol w="895207"/>
                <a:gridCol w="868811"/>
                <a:gridCol w="882010"/>
                <a:gridCol w="882010"/>
                <a:gridCol w="882010"/>
                <a:gridCol w="882010"/>
                <a:gridCol w="882010"/>
              </a:tblGrid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Nutrients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Metals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P</a:t>
                      </a:r>
                    </a:p>
                    <a:p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Hg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err="1" smtClean="0"/>
                        <a:t>Pb</a:t>
                      </a:r>
                      <a:endParaRPr lang="en-IE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Zn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AD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6916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0.7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169.4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576.1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7600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25.2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356.7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22.2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66.2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640.3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LS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6332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0.8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25.4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361.8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20.6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23.0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428.2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 (HA)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27.9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39.7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67.9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</a:t>
                      </a:r>
                      <a:r>
                        <a:rPr lang="en-IE" sz="1700" baseline="0" dirty="0" smtClean="0"/>
                        <a:t> (LA)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31.1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59.1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10.6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86.2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-0.02104 L 0.31858 -0.104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41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7 -0.02104 L 0.6099 -0.237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10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5" grpId="0" animBg="1"/>
      <p:bldP spid="24" grpId="0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22800" y="862795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</a:t>
            </a:r>
            <a:r>
              <a:rPr lang="en-IE" dirty="0" err="1" smtClean="0"/>
              <a:t>biosolids</a:t>
            </a:r>
            <a:r>
              <a:rPr lang="en-IE" dirty="0" smtClean="0"/>
              <a:t> and MBM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22799" y="1799687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722802" y="2508222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445" y="3519313"/>
            <a:ext cx="24090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Measurement of surface runoff at </a:t>
            </a:r>
            <a:r>
              <a:rPr lang="en-IE" dirty="0" smtClean="0">
                <a:solidFill>
                  <a:srgbClr val="FF0000"/>
                </a:solidFill>
              </a:rPr>
              <a:t>laboratory-scale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777480" y="2250789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Down Arrow 24"/>
          <p:cNvSpPr/>
          <p:nvPr/>
        </p:nvSpPr>
        <p:spPr>
          <a:xfrm>
            <a:off x="1772072" y="3202108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9039"/>
              </p:ext>
            </p:extLst>
          </p:nvPr>
        </p:nvGraphicFramePr>
        <p:xfrm>
          <a:off x="102490" y="1794436"/>
          <a:ext cx="8820098" cy="412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3940"/>
                <a:gridCol w="882010"/>
                <a:gridCol w="895207"/>
                <a:gridCol w="868811"/>
                <a:gridCol w="882010"/>
                <a:gridCol w="882010"/>
                <a:gridCol w="882010"/>
                <a:gridCol w="882010"/>
                <a:gridCol w="882010"/>
              </a:tblGrid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Nutrients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Metals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P</a:t>
                      </a:r>
                    </a:p>
                    <a:p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Hg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err="1" smtClean="0"/>
                        <a:t>Pb</a:t>
                      </a:r>
                      <a:endParaRPr lang="en-IE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Zn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AD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6916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0.7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169.4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576.1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7600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25.2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356.7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22.2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66.2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640.3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LS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6332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0.8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25.4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361.8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20.6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23.0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428.2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 (HA)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27.9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39.7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67.9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</a:t>
                      </a:r>
                      <a:r>
                        <a:rPr lang="en-IE" sz="1700" baseline="0" dirty="0" smtClean="0"/>
                        <a:t> (LA)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31.1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59.1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10.6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86.2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63888" y="876414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25" y="895703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0" y="1700809"/>
            <a:ext cx="2771800" cy="420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30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22800" y="862795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</a:t>
            </a:r>
            <a:r>
              <a:rPr lang="en-IE" dirty="0" err="1" smtClean="0"/>
              <a:t>biosolids</a:t>
            </a:r>
            <a:r>
              <a:rPr lang="en-IE" dirty="0" smtClean="0"/>
              <a:t> and MBM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22799" y="1799687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722802" y="2508222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445" y="3519313"/>
            <a:ext cx="24090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Measurement of surface runoff at </a:t>
            </a:r>
            <a:r>
              <a:rPr lang="en-IE" dirty="0" smtClean="0">
                <a:solidFill>
                  <a:srgbClr val="FF0000"/>
                </a:solidFill>
              </a:rPr>
              <a:t>laboratory-scale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777480" y="2250789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Down Arrow 24"/>
          <p:cNvSpPr/>
          <p:nvPr/>
        </p:nvSpPr>
        <p:spPr>
          <a:xfrm>
            <a:off x="1772072" y="3202108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94314"/>
              </p:ext>
            </p:extLst>
          </p:nvPr>
        </p:nvGraphicFramePr>
        <p:xfrm>
          <a:off x="102490" y="1794436"/>
          <a:ext cx="8820098" cy="412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3940"/>
                <a:gridCol w="882010"/>
                <a:gridCol w="895207"/>
                <a:gridCol w="868811"/>
                <a:gridCol w="882010"/>
                <a:gridCol w="882010"/>
                <a:gridCol w="882010"/>
                <a:gridCol w="882010"/>
                <a:gridCol w="882010"/>
              </a:tblGrid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Nutrients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Metals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P</a:t>
                      </a:r>
                    </a:p>
                    <a:p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Hg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err="1" smtClean="0"/>
                        <a:t>Pb</a:t>
                      </a:r>
                      <a:endParaRPr lang="en-IE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Zn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AD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6916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0.002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0.0261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0.2816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0.0009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0.0181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0.0614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0.0376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7600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LS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6332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 (HA)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27.9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39.7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</a:t>
                      </a:r>
                      <a:r>
                        <a:rPr lang="en-IE" sz="1700" baseline="0" dirty="0" smtClean="0"/>
                        <a:t> (LA)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31.1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59.1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63888" y="876414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25" y="895703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0" y="1700809"/>
            <a:ext cx="2771800" cy="420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5303"/>
              </p:ext>
            </p:extLst>
          </p:nvPr>
        </p:nvGraphicFramePr>
        <p:xfrm>
          <a:off x="0" y="1799689"/>
          <a:ext cx="2771800" cy="4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296144"/>
              </a:tblGrid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7319">
                <a:tc>
                  <a:txBody>
                    <a:bodyPr/>
                    <a:lstStyle/>
                    <a:p>
                      <a:r>
                        <a:rPr lang="en-IE" sz="1700" smtClean="0"/>
                        <a:t>Metal conc in</a:t>
                      </a:r>
                      <a:r>
                        <a:rPr lang="en-IE" sz="1700" baseline="0" smtClean="0"/>
                        <a:t> biosolids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Kg/tonne DS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8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22800" y="862795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</a:t>
            </a:r>
            <a:r>
              <a:rPr lang="en-IE" dirty="0" err="1" smtClean="0"/>
              <a:t>biosolids</a:t>
            </a:r>
            <a:r>
              <a:rPr lang="en-IE" dirty="0" smtClean="0"/>
              <a:t> and MBM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22799" y="1799687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722802" y="2508222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445" y="3519313"/>
            <a:ext cx="24090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Measurement of surface runoff at </a:t>
            </a:r>
            <a:r>
              <a:rPr lang="en-IE" dirty="0" smtClean="0">
                <a:solidFill>
                  <a:srgbClr val="FF0000"/>
                </a:solidFill>
              </a:rPr>
              <a:t>laboratory-scale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777480" y="2250789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Down Arrow 24"/>
          <p:cNvSpPr/>
          <p:nvPr/>
        </p:nvSpPr>
        <p:spPr>
          <a:xfrm>
            <a:off x="1772072" y="3202108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83521"/>
              </p:ext>
            </p:extLst>
          </p:nvPr>
        </p:nvGraphicFramePr>
        <p:xfrm>
          <a:off x="102490" y="1794436"/>
          <a:ext cx="8820098" cy="412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3940"/>
                <a:gridCol w="882010"/>
                <a:gridCol w="895207"/>
                <a:gridCol w="868811"/>
                <a:gridCol w="882010"/>
                <a:gridCol w="882010"/>
                <a:gridCol w="882010"/>
                <a:gridCol w="882010"/>
                <a:gridCol w="882010"/>
              </a:tblGrid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Nutrients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Metals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P</a:t>
                      </a:r>
                    </a:p>
                    <a:p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Hg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err="1" smtClean="0"/>
                        <a:t>Pb</a:t>
                      </a:r>
                      <a:endParaRPr lang="en-IE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Zn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AD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6916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0.002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0.0261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0.2816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0.0009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0.0181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0.0614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0.0376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7600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LS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6332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 (HA)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27.9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39.7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</a:t>
                      </a:r>
                      <a:r>
                        <a:rPr lang="en-IE" sz="1700" baseline="0" dirty="0" smtClean="0"/>
                        <a:t> (LA)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31.1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59.1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63888" y="876414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25" y="895703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0" y="1700809"/>
            <a:ext cx="2771800" cy="420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32747"/>
              </p:ext>
            </p:extLst>
          </p:nvPr>
        </p:nvGraphicFramePr>
        <p:xfrm>
          <a:off x="0" y="1799689"/>
          <a:ext cx="2771800" cy="41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296144"/>
              </a:tblGrid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7319">
                <a:tc>
                  <a:txBody>
                    <a:bodyPr/>
                    <a:lstStyle/>
                    <a:p>
                      <a:r>
                        <a:rPr lang="en-IE" sz="1700" smtClean="0"/>
                        <a:t>Metal conc in</a:t>
                      </a:r>
                      <a:r>
                        <a:rPr lang="en-IE" sz="1700" baseline="0" smtClean="0"/>
                        <a:t> biosolids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Kg/tonne DS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Max</a:t>
                      </a:r>
                      <a:r>
                        <a:rPr lang="en-IE" sz="1700" baseline="0" dirty="0" smtClean="0"/>
                        <a:t> rate of metal </a:t>
                      </a:r>
                      <a:r>
                        <a:rPr lang="en-IE" sz="1700" baseline="0" dirty="0" err="1" smtClean="0"/>
                        <a:t>addit’n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Kg/ha/</a:t>
                      </a:r>
                      <a:r>
                        <a:rPr lang="en-IE" sz="1700" dirty="0" err="1" smtClean="0"/>
                        <a:t>yr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4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22800" y="862795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</a:t>
            </a:r>
            <a:r>
              <a:rPr lang="en-IE" dirty="0" err="1" smtClean="0"/>
              <a:t>biosolids</a:t>
            </a:r>
            <a:r>
              <a:rPr lang="en-IE" dirty="0" smtClean="0"/>
              <a:t> and MBM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22799" y="1799687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722802" y="2508222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445" y="3519313"/>
            <a:ext cx="24090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Measurement of surface runoff at </a:t>
            </a:r>
            <a:r>
              <a:rPr lang="en-IE" dirty="0" smtClean="0">
                <a:solidFill>
                  <a:srgbClr val="FF0000"/>
                </a:solidFill>
              </a:rPr>
              <a:t>laboratory-scale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777480" y="2250789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Down Arrow 24"/>
          <p:cNvSpPr/>
          <p:nvPr/>
        </p:nvSpPr>
        <p:spPr>
          <a:xfrm>
            <a:off x="1772072" y="3202108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20034"/>
              </p:ext>
            </p:extLst>
          </p:nvPr>
        </p:nvGraphicFramePr>
        <p:xfrm>
          <a:off x="102490" y="1794436"/>
          <a:ext cx="8820098" cy="412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3940"/>
                <a:gridCol w="882010"/>
                <a:gridCol w="895207"/>
                <a:gridCol w="868811"/>
                <a:gridCol w="882010"/>
                <a:gridCol w="882010"/>
                <a:gridCol w="882010"/>
                <a:gridCol w="882010"/>
                <a:gridCol w="882010"/>
              </a:tblGrid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Nutrients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Metals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P</a:t>
                      </a:r>
                    </a:p>
                    <a:p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Hg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err="1" smtClean="0"/>
                        <a:t>Pb</a:t>
                      </a:r>
                      <a:endParaRPr lang="en-IE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Zn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aseline="30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AD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6916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0.002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0.0261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0.2816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0.0009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0.0181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0.0614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0.0376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7600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0.05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LS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6332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134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111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166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 (HA)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27.9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39.7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</a:t>
                      </a:r>
                      <a:r>
                        <a:rPr lang="en-IE" sz="1700" baseline="0" dirty="0" smtClean="0"/>
                        <a:t> (LA)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31.1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59.1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63888" y="876414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25" y="895703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0" y="1700809"/>
            <a:ext cx="2771800" cy="420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69873"/>
              </p:ext>
            </p:extLst>
          </p:nvPr>
        </p:nvGraphicFramePr>
        <p:xfrm>
          <a:off x="0" y="1799689"/>
          <a:ext cx="2771800" cy="41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296144"/>
              </a:tblGrid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7319">
                <a:tc>
                  <a:txBody>
                    <a:bodyPr/>
                    <a:lstStyle/>
                    <a:p>
                      <a:r>
                        <a:rPr lang="en-IE" sz="1700" smtClean="0"/>
                        <a:t>Metal conc in</a:t>
                      </a:r>
                      <a:r>
                        <a:rPr lang="en-IE" sz="1700" baseline="0" smtClean="0"/>
                        <a:t> biosolids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Kg/tonne DS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Max</a:t>
                      </a:r>
                      <a:r>
                        <a:rPr lang="en-IE" sz="1700" baseline="0" dirty="0" smtClean="0"/>
                        <a:t> rate of metal </a:t>
                      </a:r>
                      <a:r>
                        <a:rPr lang="en-IE" sz="1700" baseline="0" dirty="0" err="1" smtClean="0"/>
                        <a:t>addit’n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Kg/ha/</a:t>
                      </a:r>
                      <a:r>
                        <a:rPr lang="en-IE" sz="1700" dirty="0" err="1" smtClean="0"/>
                        <a:t>yr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Max spreading rate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Tonne/ha/</a:t>
                      </a:r>
                      <a:r>
                        <a:rPr lang="en-IE" sz="1700" dirty="0" err="1" smtClean="0"/>
                        <a:t>yr</a:t>
                      </a:r>
                      <a:endParaRPr lang="en-IE" sz="17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7000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4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22800" y="862795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</a:t>
            </a:r>
            <a:r>
              <a:rPr lang="en-IE" dirty="0" err="1" smtClean="0"/>
              <a:t>biosolids</a:t>
            </a:r>
            <a:r>
              <a:rPr lang="en-IE" dirty="0" smtClean="0"/>
              <a:t> and MBM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22799" y="1799687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722802" y="2508222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445" y="3519313"/>
            <a:ext cx="24090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Measurement of surface runoff at </a:t>
            </a:r>
            <a:r>
              <a:rPr lang="en-IE" dirty="0" smtClean="0">
                <a:solidFill>
                  <a:srgbClr val="FF0000"/>
                </a:solidFill>
              </a:rPr>
              <a:t>laboratory-scale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777480" y="2250789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Down Arrow 24"/>
          <p:cNvSpPr/>
          <p:nvPr/>
        </p:nvSpPr>
        <p:spPr>
          <a:xfrm>
            <a:off x="1772072" y="3202108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37893"/>
              </p:ext>
            </p:extLst>
          </p:nvPr>
        </p:nvGraphicFramePr>
        <p:xfrm>
          <a:off x="102490" y="1794436"/>
          <a:ext cx="8820098" cy="412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043940"/>
                <a:gridCol w="882010"/>
                <a:gridCol w="895207"/>
                <a:gridCol w="868811"/>
                <a:gridCol w="882010"/>
                <a:gridCol w="882010"/>
                <a:gridCol w="882010"/>
                <a:gridCol w="882010"/>
                <a:gridCol w="882010"/>
              </a:tblGrid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Nutrients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Metals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P</a:t>
                      </a:r>
                    </a:p>
                    <a:p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Total 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  <a:endParaRPr lang="en-IE" sz="17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Cu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Hg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err="1" smtClean="0"/>
                        <a:t>Pb</a:t>
                      </a:r>
                      <a:endParaRPr lang="en-IE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Zn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mg kg</a:t>
                      </a:r>
                      <a:r>
                        <a:rPr lang="en-IE" sz="1700" baseline="30000" dirty="0" smtClean="0"/>
                        <a:t>-1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AD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6916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smtClean="0"/>
                        <a:t>0.7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169.4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576.1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TD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7600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30.8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25.2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356.7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22.2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66.2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640.3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LS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6332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0.8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25.4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361.8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20.6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23.0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428.2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 (HA)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27.9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39.7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6.4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0.5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67.9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175"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MBM</a:t>
                      </a:r>
                      <a:r>
                        <a:rPr lang="en-IE" sz="1700" baseline="0" dirty="0" smtClean="0"/>
                        <a:t> (LA)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31.1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59.1</a:t>
                      </a:r>
                      <a:endParaRPr lang="en-I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3.1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10.6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&lt;0.3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1.5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1.9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86.2</a:t>
                      </a:r>
                      <a:endParaRPr lang="en-IE" sz="17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63888" y="876414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25" y="895703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2705074" y="1628800"/>
            <a:ext cx="6294534" cy="432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3376636" y="1920011"/>
            <a:ext cx="4435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Soil nutrient content is also taken into account when deciding the maximum amount of </a:t>
            </a:r>
            <a:r>
              <a:rPr lang="en-IE" sz="2400" dirty="0" err="1" smtClean="0"/>
              <a:t>biosolids</a:t>
            </a:r>
            <a:r>
              <a:rPr lang="en-IE" sz="2400" dirty="0" smtClean="0"/>
              <a:t> to spread</a:t>
            </a:r>
            <a:endParaRPr lang="en-I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76635" y="3789040"/>
            <a:ext cx="4620683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The spreading rate is based on the minimum of the calculated metal and nutrient spreading rate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0598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22800" y="862795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</a:t>
            </a:r>
            <a:r>
              <a:rPr lang="en-IE" dirty="0" err="1" smtClean="0"/>
              <a:t>biosolids</a:t>
            </a:r>
            <a:r>
              <a:rPr lang="en-IE" dirty="0" smtClean="0"/>
              <a:t> and MBM</a:t>
            </a:r>
            <a:endParaRPr lang="en-IE" dirty="0"/>
          </a:p>
        </p:txBody>
      </p:sp>
      <p:sp>
        <p:nvSpPr>
          <p:cNvPr id="20" name="TextBox 19"/>
          <p:cNvSpPr txBox="1"/>
          <p:nvPr/>
        </p:nvSpPr>
        <p:spPr>
          <a:xfrm>
            <a:off x="722799" y="1799687"/>
            <a:ext cx="2409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Characterisation</a:t>
            </a:r>
            <a:r>
              <a:rPr lang="en-IE" dirty="0" smtClean="0"/>
              <a:t> of soil</a:t>
            </a:r>
            <a:endParaRPr lang="en-IE" dirty="0"/>
          </a:p>
        </p:txBody>
      </p:sp>
      <p:sp>
        <p:nvSpPr>
          <p:cNvPr id="21" name="TextBox 20"/>
          <p:cNvSpPr txBox="1"/>
          <p:nvPr/>
        </p:nvSpPr>
        <p:spPr>
          <a:xfrm>
            <a:off x="722802" y="2508222"/>
            <a:ext cx="24090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Determination of </a:t>
            </a:r>
            <a:r>
              <a:rPr lang="en-IE" dirty="0" smtClean="0">
                <a:solidFill>
                  <a:srgbClr val="FF0000"/>
                </a:solidFill>
              </a:rPr>
              <a:t>application rate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445" y="3519313"/>
            <a:ext cx="240903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Measurement of surface runoff at </a:t>
            </a:r>
            <a:r>
              <a:rPr lang="en-IE" dirty="0" smtClean="0">
                <a:solidFill>
                  <a:srgbClr val="FF0000"/>
                </a:solidFill>
              </a:rPr>
              <a:t>laboratory-scale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763688" y="1515383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Down Arrow 23"/>
          <p:cNvSpPr/>
          <p:nvPr/>
        </p:nvSpPr>
        <p:spPr>
          <a:xfrm>
            <a:off x="1777480" y="2250789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Down Arrow 24"/>
          <p:cNvSpPr/>
          <p:nvPr/>
        </p:nvSpPr>
        <p:spPr>
          <a:xfrm>
            <a:off x="1772072" y="3202108"/>
            <a:ext cx="288032" cy="257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03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5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Laboratory-scale study</a:t>
            </a:r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4292600"/>
            <a:ext cx="15335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6788" y="1639888"/>
            <a:ext cx="265588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1268413"/>
            <a:ext cx="27352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cs typeface="Arial" charset="0"/>
              </a:rPr>
              <a:t>t= -24 hr Pack runoff boxes, then saturate and allow to drain and reach approx. field capacity </a:t>
            </a:r>
          </a:p>
          <a:p>
            <a:r>
              <a:rPr lang="en-GB">
                <a:latin typeface="Gill Sans MT" pitchFamily="34" charset="0"/>
              </a:rPr>
              <a:t> 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1988" y="1755775"/>
            <a:ext cx="25257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7038" y="1309688"/>
            <a:ext cx="27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dirty="0">
                <a:cs typeface="Arial" charset="0"/>
              </a:rPr>
              <a:t>t=0 </a:t>
            </a:r>
            <a:r>
              <a:rPr lang="en-IE" dirty="0" err="1">
                <a:cs typeface="Arial" charset="0"/>
              </a:rPr>
              <a:t>hr</a:t>
            </a:r>
            <a:r>
              <a:rPr lang="en-IE" dirty="0">
                <a:cs typeface="Arial" charset="0"/>
              </a:rPr>
              <a:t> Apply </a:t>
            </a:r>
            <a:r>
              <a:rPr lang="en-IE" dirty="0" err="1" smtClean="0">
                <a:cs typeface="Arial" charset="0"/>
              </a:rPr>
              <a:t>biosolids</a:t>
            </a:r>
            <a:r>
              <a:rPr lang="en-IE" dirty="0" smtClean="0">
                <a:cs typeface="Arial" charset="0"/>
              </a:rPr>
              <a:t>/MBM</a:t>
            </a:r>
            <a:endParaRPr lang="en-IE" dirty="0">
              <a:cs typeface="Arial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292600"/>
            <a:ext cx="15335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4192588"/>
            <a:ext cx="28162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dirty="0">
                <a:cs typeface="Arial" charset="0"/>
              </a:rPr>
              <a:t>Rainfall simulation:</a:t>
            </a:r>
          </a:p>
          <a:p>
            <a:pPr>
              <a:spcBef>
                <a:spcPct val="50000"/>
              </a:spcBef>
            </a:pPr>
            <a:r>
              <a:rPr lang="en-IE" dirty="0">
                <a:cs typeface="Arial" charset="0"/>
              </a:rPr>
              <a:t>Intensity </a:t>
            </a:r>
            <a:r>
              <a:rPr lang="en-IE" b="1" dirty="0">
                <a:cs typeface="Arial" charset="0"/>
              </a:rPr>
              <a:t>11.5 </a:t>
            </a:r>
            <a:r>
              <a:rPr lang="en-US" b="1" dirty="0">
                <a:cs typeface="Arial" charset="0"/>
              </a:rPr>
              <a:t>± 1mm hr</a:t>
            </a:r>
            <a:r>
              <a:rPr lang="en-US" b="1" baseline="30000" dirty="0">
                <a:cs typeface="Arial" charset="0"/>
              </a:rPr>
              <a:t>-1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Two 30-min </a:t>
            </a:r>
            <a:r>
              <a:rPr lang="en-US" dirty="0">
                <a:cs typeface="Arial" charset="0"/>
              </a:rPr>
              <a:t>rainfall simulations conducted on each runoff box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43213" y="40767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dirty="0" smtClean="0">
                <a:cs typeface="Arial" charset="0"/>
              </a:rPr>
              <a:t>t=72 </a:t>
            </a:r>
            <a:r>
              <a:rPr lang="en-IE" dirty="0" err="1">
                <a:cs typeface="Arial" charset="0"/>
              </a:rPr>
              <a:t>hr</a:t>
            </a:r>
            <a:r>
              <a:rPr lang="en-IE" dirty="0">
                <a:cs typeface="Arial" charset="0"/>
              </a:rPr>
              <a:t> </a:t>
            </a:r>
            <a:r>
              <a:rPr lang="en-IE" b="1" dirty="0" smtClean="0">
                <a:cs typeface="Arial" charset="0"/>
              </a:rPr>
              <a:t>RE </a:t>
            </a:r>
            <a:r>
              <a:rPr lang="en-IE" b="1" dirty="0">
                <a:cs typeface="Arial" charset="0"/>
              </a:rPr>
              <a:t>1</a:t>
            </a:r>
            <a:endParaRPr lang="en-GB" dirty="0">
              <a:cs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64163" y="40767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dirty="0" smtClean="0">
                <a:cs typeface="Arial" charset="0"/>
              </a:rPr>
              <a:t>t=240 </a:t>
            </a:r>
            <a:r>
              <a:rPr lang="en-IE" dirty="0" err="1">
                <a:cs typeface="Arial" charset="0"/>
              </a:rPr>
              <a:t>hr</a:t>
            </a:r>
            <a:r>
              <a:rPr lang="en-IE" dirty="0">
                <a:cs typeface="Arial" charset="0"/>
              </a:rPr>
              <a:t> </a:t>
            </a:r>
            <a:r>
              <a:rPr lang="en-IE" b="1" dirty="0" smtClean="0">
                <a:cs typeface="Arial" charset="0"/>
              </a:rPr>
              <a:t>RE </a:t>
            </a:r>
            <a:r>
              <a:rPr lang="en-IE" b="1" dirty="0">
                <a:cs typeface="Arial" charset="0"/>
              </a:rPr>
              <a:t>2</a:t>
            </a:r>
            <a:endParaRPr lang="en-GB" dirty="0">
              <a:cs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86263" y="4754563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>
                <a:latin typeface="Gill Sans MT" pitchFamily="34" charset="0"/>
              </a:rPr>
              <a:t>168-hr </a:t>
            </a:r>
            <a:r>
              <a:rPr lang="en-GB" dirty="0">
                <a:latin typeface="Gill Sans MT" pitchFamily="34" charset="0"/>
              </a:rPr>
              <a:t>interval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0" y="3933825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  <p:bldP spid="20" grpId="0"/>
      <p:bldP spid="22" grpId="0"/>
      <p:bldP spid="112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1835150" y="2205038"/>
            <a:ext cx="1728788" cy="38877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11188" y="6092825"/>
            <a:ext cx="11525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-3938518">
            <a:off x="2329657" y="3952081"/>
            <a:ext cx="1512888" cy="3206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b="1"/>
              <a:t>2 m </a:t>
            </a:r>
            <a:endParaRPr lang="en-GB" b="1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6084888" y="0"/>
            <a:ext cx="0" cy="1700213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6011863" y="2492375"/>
            <a:ext cx="287337" cy="576263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7885113" y="6381750"/>
            <a:ext cx="1258887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68313" y="6308725"/>
            <a:ext cx="1512887" cy="3206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b="1"/>
              <a:t>0.225 m </a:t>
            </a:r>
            <a:endParaRPr lang="en-GB" b="1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 rot="-3731015">
            <a:off x="645319" y="3616345"/>
            <a:ext cx="1512888" cy="55399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b="1" dirty="0" err="1" smtClean="0"/>
              <a:t>Biosolids</a:t>
            </a:r>
            <a:r>
              <a:rPr lang="en-IE" b="1" dirty="0" smtClean="0"/>
              <a:t> or MBM</a:t>
            </a:r>
            <a:r>
              <a:rPr lang="en-IE" b="1" dirty="0" smtClean="0"/>
              <a:t> </a:t>
            </a:r>
            <a:endParaRPr lang="en-GB" b="1" dirty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529012" cy="8223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400" b="1"/>
              <a:t>SLOPED RUNOFF BOXES </a:t>
            </a:r>
            <a:endParaRPr lang="en-GB" sz="2400" b="1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6372225" y="0"/>
            <a:ext cx="0" cy="1700213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5795963" y="0"/>
            <a:ext cx="0" cy="1700213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619250" y="2100263"/>
            <a:ext cx="1512888" cy="3206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b="1"/>
              <a:t>GRASS SOD</a:t>
            </a:r>
            <a:endParaRPr lang="en-GB" b="1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6300788" y="2420938"/>
            <a:ext cx="287337" cy="576262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3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5278 L 0.18125 0.51459 " pathEditMode="relative" ptsTypes="AA">
                                      <p:cBhvr>
                                        <p:cTn id="34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361 " pathEditMode="relative" ptsTypes="AA">
                                      <p:cBhvr>
                                        <p:cTn id="3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361 " pathEditMode="relative" ptsTypes="AA">
                                      <p:cBhvr>
                                        <p:cTn id="3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361 " pathEditMode="relative" ptsTypes="AA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0.03148 L 0.19705 0.49328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 animBg="1"/>
      <p:bldP spid="2059" grpId="0" animBg="1"/>
      <p:bldP spid="2060" grpId="0" animBg="1"/>
      <p:bldP spid="2060" grpId="1" animBg="1"/>
      <p:bldP spid="2061" grpId="0" animBg="1"/>
      <p:bldP spid="2061" grpId="1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6" grpId="1" animBg="1"/>
      <p:bldP spid="2066" grpId="2" animBg="1"/>
      <p:bldP spid="2067" grpId="0" animBg="1"/>
      <p:bldP spid="2067" grpId="1" animBg="1"/>
      <p:bldP spid="2067" grpId="2" animBg="1"/>
      <p:bldP spid="2068" grpId="0" animBg="1"/>
      <p:bldP spid="2068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5" r="23077" b="44515"/>
          <a:stretch/>
        </p:blipFill>
        <p:spPr bwMode="auto">
          <a:xfrm>
            <a:off x="0" y="1340768"/>
            <a:ext cx="9249476" cy="410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0" descr="ryan_logo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2348880"/>
            <a:ext cx="3816424" cy="158417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3779912" y="3284984"/>
            <a:ext cx="1368152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6372200" y="2348880"/>
            <a:ext cx="2448272" cy="1584176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2195736" y="620688"/>
            <a:ext cx="536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Phosphorus concentrations in runoff</a:t>
            </a:r>
            <a:endParaRPr lang="en-I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5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17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23529" y="1196752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200" dirty="0" err="1" smtClean="0">
                <a:solidFill>
                  <a:srgbClr val="FF0000"/>
                </a:solidFill>
              </a:rPr>
              <a:t>Biosolids</a:t>
            </a:r>
            <a:r>
              <a:rPr lang="en-IE" sz="2200" dirty="0" smtClean="0"/>
              <a:t> are the organic by-product of urban wastewater treatment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200" dirty="0" smtClean="0"/>
              <a:t>Only wastewater which has undergone a recommended treatment process can be classified as </a:t>
            </a:r>
            <a:r>
              <a:rPr lang="en-IE" sz="2200" dirty="0" err="1" smtClean="0"/>
              <a:t>biosolids</a:t>
            </a:r>
            <a:r>
              <a:rPr lang="en-IE" sz="22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200" dirty="0" smtClean="0"/>
              <a:t>These treatment processes may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E" sz="2200" dirty="0" smtClean="0"/>
              <a:t>Anaerobic digestion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E" sz="2200" dirty="0" smtClean="0"/>
              <a:t>Thermal drying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E" sz="2200" dirty="0" smtClean="0"/>
              <a:t>Lime stabilisation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E" sz="2200" dirty="0" smtClean="0"/>
              <a:t>Composting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1" t="32124" r="9648" b="19251"/>
          <a:stretch/>
        </p:blipFill>
        <p:spPr bwMode="auto">
          <a:xfrm>
            <a:off x="5036956" y="1515383"/>
            <a:ext cx="3865729" cy="32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904" y="834109"/>
            <a:ext cx="8820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b="1" dirty="0" smtClean="0"/>
              <a:t>% of dissolved reactive P, particulate P, and dissolved unreactive P in runoff</a:t>
            </a:r>
            <a:endParaRPr lang="en-IE" sz="21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471" r="2222" b="62709"/>
          <a:stretch/>
        </p:blipFill>
        <p:spPr bwMode="auto">
          <a:xfrm>
            <a:off x="487927" y="1268760"/>
            <a:ext cx="8122369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76821" r="2222" b="5486"/>
          <a:stretch/>
        </p:blipFill>
        <p:spPr bwMode="auto">
          <a:xfrm>
            <a:off x="500250" y="4293095"/>
            <a:ext cx="8044264" cy="1566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52530" y="1515383"/>
            <a:ext cx="3459630" cy="277771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Freeform 4"/>
          <p:cNvSpPr/>
          <p:nvPr/>
        </p:nvSpPr>
        <p:spPr>
          <a:xfrm>
            <a:off x="2537850" y="1509486"/>
            <a:ext cx="3546482" cy="2265338"/>
          </a:xfrm>
          <a:custGeom>
            <a:avLst/>
            <a:gdLst>
              <a:gd name="connsiteX0" fmla="*/ 74721 w 3546482"/>
              <a:gd name="connsiteY0" fmla="*/ 0 h 2265338"/>
              <a:gd name="connsiteX1" fmla="*/ 510150 w 3546482"/>
              <a:gd name="connsiteY1" fmla="*/ 14514 h 2265338"/>
              <a:gd name="connsiteX2" fmla="*/ 829464 w 3546482"/>
              <a:gd name="connsiteY2" fmla="*/ 14514 h 2265338"/>
              <a:gd name="connsiteX3" fmla="*/ 1134264 w 3546482"/>
              <a:gd name="connsiteY3" fmla="*/ 43543 h 2265338"/>
              <a:gd name="connsiteX4" fmla="*/ 1424550 w 3546482"/>
              <a:gd name="connsiteY4" fmla="*/ 29028 h 2265338"/>
              <a:gd name="connsiteX5" fmla="*/ 1671293 w 3546482"/>
              <a:gd name="connsiteY5" fmla="*/ 29028 h 2265338"/>
              <a:gd name="connsiteX6" fmla="*/ 1947064 w 3546482"/>
              <a:gd name="connsiteY6" fmla="*/ 29028 h 2265338"/>
              <a:gd name="connsiteX7" fmla="*/ 2164779 w 3546482"/>
              <a:gd name="connsiteY7" fmla="*/ 14514 h 2265338"/>
              <a:gd name="connsiteX8" fmla="*/ 2469579 w 3546482"/>
              <a:gd name="connsiteY8" fmla="*/ 14514 h 2265338"/>
              <a:gd name="connsiteX9" fmla="*/ 2672779 w 3546482"/>
              <a:gd name="connsiteY9" fmla="*/ 14514 h 2265338"/>
              <a:gd name="connsiteX10" fmla="*/ 2832436 w 3546482"/>
              <a:gd name="connsiteY10" fmla="*/ 29028 h 2265338"/>
              <a:gd name="connsiteX11" fmla="*/ 2992093 w 3546482"/>
              <a:gd name="connsiteY11" fmla="*/ 43543 h 2265338"/>
              <a:gd name="connsiteX12" fmla="*/ 3166264 w 3546482"/>
              <a:gd name="connsiteY12" fmla="*/ 43543 h 2265338"/>
              <a:gd name="connsiteX13" fmla="*/ 3282379 w 3546482"/>
              <a:gd name="connsiteY13" fmla="*/ 29028 h 2265338"/>
              <a:gd name="connsiteX14" fmla="*/ 3413007 w 3546482"/>
              <a:gd name="connsiteY14" fmla="*/ 29028 h 2265338"/>
              <a:gd name="connsiteX15" fmla="*/ 3485579 w 3546482"/>
              <a:gd name="connsiteY15" fmla="*/ 203200 h 2265338"/>
              <a:gd name="connsiteX16" fmla="*/ 3543636 w 3546482"/>
              <a:gd name="connsiteY16" fmla="*/ 391885 h 2265338"/>
              <a:gd name="connsiteX17" fmla="*/ 3529121 w 3546482"/>
              <a:gd name="connsiteY17" fmla="*/ 595085 h 2265338"/>
              <a:gd name="connsiteX18" fmla="*/ 3456550 w 3546482"/>
              <a:gd name="connsiteY18" fmla="*/ 798285 h 2265338"/>
              <a:gd name="connsiteX19" fmla="*/ 3456550 w 3546482"/>
              <a:gd name="connsiteY19" fmla="*/ 972457 h 2265338"/>
              <a:gd name="connsiteX20" fmla="*/ 3398493 w 3546482"/>
              <a:gd name="connsiteY20" fmla="*/ 1059543 h 2265338"/>
              <a:gd name="connsiteX21" fmla="*/ 3267864 w 3546482"/>
              <a:gd name="connsiteY21" fmla="*/ 1219200 h 2265338"/>
              <a:gd name="connsiteX22" fmla="*/ 3151750 w 3546482"/>
              <a:gd name="connsiteY22" fmla="*/ 1349828 h 2265338"/>
              <a:gd name="connsiteX23" fmla="*/ 3050150 w 3546482"/>
              <a:gd name="connsiteY23" fmla="*/ 1480457 h 2265338"/>
              <a:gd name="connsiteX24" fmla="*/ 3006607 w 3546482"/>
              <a:gd name="connsiteY24" fmla="*/ 1683657 h 2265338"/>
              <a:gd name="connsiteX25" fmla="*/ 2977579 w 3546482"/>
              <a:gd name="connsiteY25" fmla="*/ 1814285 h 2265338"/>
              <a:gd name="connsiteX26" fmla="*/ 2934036 w 3546482"/>
              <a:gd name="connsiteY26" fmla="*/ 1959428 h 2265338"/>
              <a:gd name="connsiteX27" fmla="*/ 2890493 w 3546482"/>
              <a:gd name="connsiteY27" fmla="*/ 2061028 h 2265338"/>
              <a:gd name="connsiteX28" fmla="*/ 2817921 w 3546482"/>
              <a:gd name="connsiteY28" fmla="*/ 2162628 h 2265338"/>
              <a:gd name="connsiteX29" fmla="*/ 2745350 w 3546482"/>
              <a:gd name="connsiteY29" fmla="*/ 2220685 h 2265338"/>
              <a:gd name="connsiteX30" fmla="*/ 2672779 w 3546482"/>
              <a:gd name="connsiteY30" fmla="*/ 2249714 h 2265338"/>
              <a:gd name="connsiteX31" fmla="*/ 2556664 w 3546482"/>
              <a:gd name="connsiteY31" fmla="*/ 2264228 h 2265338"/>
              <a:gd name="connsiteX32" fmla="*/ 2498607 w 3546482"/>
              <a:gd name="connsiteY32" fmla="*/ 2220685 h 2265338"/>
              <a:gd name="connsiteX33" fmla="*/ 2397007 w 3546482"/>
              <a:gd name="connsiteY33" fmla="*/ 2133600 h 2265338"/>
              <a:gd name="connsiteX34" fmla="*/ 2309921 w 3546482"/>
              <a:gd name="connsiteY34" fmla="*/ 2002971 h 2265338"/>
              <a:gd name="connsiteX35" fmla="*/ 2251864 w 3546482"/>
              <a:gd name="connsiteY35" fmla="*/ 1944914 h 2265338"/>
              <a:gd name="connsiteX36" fmla="*/ 2135750 w 3546482"/>
              <a:gd name="connsiteY36" fmla="*/ 1814285 h 2265338"/>
              <a:gd name="connsiteX37" fmla="*/ 2048664 w 3546482"/>
              <a:gd name="connsiteY37" fmla="*/ 1770743 h 2265338"/>
              <a:gd name="connsiteX38" fmla="*/ 1947064 w 3546482"/>
              <a:gd name="connsiteY38" fmla="*/ 1698171 h 2265338"/>
              <a:gd name="connsiteX39" fmla="*/ 1830950 w 3546482"/>
              <a:gd name="connsiteY39" fmla="*/ 1654628 h 2265338"/>
              <a:gd name="connsiteX40" fmla="*/ 1671293 w 3546482"/>
              <a:gd name="connsiteY40" fmla="*/ 1640114 h 2265338"/>
              <a:gd name="connsiteX41" fmla="*/ 1569693 w 3546482"/>
              <a:gd name="connsiteY41" fmla="*/ 1625600 h 2265338"/>
              <a:gd name="connsiteX42" fmla="*/ 1395521 w 3546482"/>
              <a:gd name="connsiteY42" fmla="*/ 1625600 h 2265338"/>
              <a:gd name="connsiteX43" fmla="*/ 1221350 w 3546482"/>
              <a:gd name="connsiteY43" fmla="*/ 1596571 h 2265338"/>
              <a:gd name="connsiteX44" fmla="*/ 1061693 w 3546482"/>
              <a:gd name="connsiteY44" fmla="*/ 1582057 h 2265338"/>
              <a:gd name="connsiteX45" fmla="*/ 931064 w 3546482"/>
              <a:gd name="connsiteY45" fmla="*/ 1538514 h 2265338"/>
              <a:gd name="connsiteX46" fmla="*/ 829464 w 3546482"/>
              <a:gd name="connsiteY46" fmla="*/ 1524000 h 2265338"/>
              <a:gd name="connsiteX47" fmla="*/ 669807 w 3546482"/>
              <a:gd name="connsiteY47" fmla="*/ 1494971 h 2265338"/>
              <a:gd name="connsiteX48" fmla="*/ 568207 w 3546482"/>
              <a:gd name="connsiteY48" fmla="*/ 1451428 h 2265338"/>
              <a:gd name="connsiteX49" fmla="*/ 481121 w 3546482"/>
              <a:gd name="connsiteY49" fmla="*/ 1335314 h 2265338"/>
              <a:gd name="connsiteX50" fmla="*/ 379521 w 3546482"/>
              <a:gd name="connsiteY50" fmla="*/ 1204685 h 2265338"/>
              <a:gd name="connsiteX51" fmla="*/ 335979 w 3546482"/>
              <a:gd name="connsiteY51" fmla="*/ 1146628 h 2265338"/>
              <a:gd name="connsiteX52" fmla="*/ 234379 w 3546482"/>
              <a:gd name="connsiteY52" fmla="*/ 1001485 h 2265338"/>
              <a:gd name="connsiteX53" fmla="*/ 190836 w 3546482"/>
              <a:gd name="connsiteY53" fmla="*/ 914400 h 2265338"/>
              <a:gd name="connsiteX54" fmla="*/ 132779 w 3546482"/>
              <a:gd name="connsiteY54" fmla="*/ 827314 h 2265338"/>
              <a:gd name="connsiteX55" fmla="*/ 89236 w 3546482"/>
              <a:gd name="connsiteY55" fmla="*/ 725714 h 2265338"/>
              <a:gd name="connsiteX56" fmla="*/ 60207 w 3546482"/>
              <a:gd name="connsiteY56" fmla="*/ 624114 h 2265338"/>
              <a:gd name="connsiteX57" fmla="*/ 31179 w 3546482"/>
              <a:gd name="connsiteY57" fmla="*/ 449943 h 2265338"/>
              <a:gd name="connsiteX58" fmla="*/ 2150 w 3546482"/>
              <a:gd name="connsiteY58" fmla="*/ 333828 h 2265338"/>
              <a:gd name="connsiteX59" fmla="*/ 2150 w 3546482"/>
              <a:gd name="connsiteY59" fmla="*/ 217714 h 2265338"/>
              <a:gd name="connsiteX60" fmla="*/ 2150 w 3546482"/>
              <a:gd name="connsiteY60" fmla="*/ 145143 h 2265338"/>
              <a:gd name="connsiteX61" fmla="*/ 16664 w 3546482"/>
              <a:gd name="connsiteY61" fmla="*/ 87085 h 226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546482" h="2265338">
                <a:moveTo>
                  <a:pt x="74721" y="0"/>
                </a:moveTo>
                <a:lnTo>
                  <a:pt x="510150" y="14514"/>
                </a:lnTo>
                <a:cubicBezTo>
                  <a:pt x="635940" y="16933"/>
                  <a:pt x="725445" y="9676"/>
                  <a:pt x="829464" y="14514"/>
                </a:cubicBezTo>
                <a:cubicBezTo>
                  <a:pt x="933483" y="19352"/>
                  <a:pt x="1035083" y="41124"/>
                  <a:pt x="1134264" y="43543"/>
                </a:cubicBezTo>
                <a:cubicBezTo>
                  <a:pt x="1233445" y="45962"/>
                  <a:pt x="1335045" y="31447"/>
                  <a:pt x="1424550" y="29028"/>
                </a:cubicBezTo>
                <a:cubicBezTo>
                  <a:pt x="1514055" y="26609"/>
                  <a:pt x="1671293" y="29028"/>
                  <a:pt x="1671293" y="29028"/>
                </a:cubicBezTo>
                <a:cubicBezTo>
                  <a:pt x="1758379" y="29028"/>
                  <a:pt x="1864816" y="31447"/>
                  <a:pt x="1947064" y="29028"/>
                </a:cubicBezTo>
                <a:cubicBezTo>
                  <a:pt x="2029312" y="26609"/>
                  <a:pt x="2077693" y="16933"/>
                  <a:pt x="2164779" y="14514"/>
                </a:cubicBezTo>
                <a:cubicBezTo>
                  <a:pt x="2251865" y="12095"/>
                  <a:pt x="2469579" y="14514"/>
                  <a:pt x="2469579" y="14514"/>
                </a:cubicBezTo>
                <a:cubicBezTo>
                  <a:pt x="2554246" y="14514"/>
                  <a:pt x="2612303" y="12095"/>
                  <a:pt x="2672779" y="14514"/>
                </a:cubicBezTo>
                <a:cubicBezTo>
                  <a:pt x="2733255" y="16933"/>
                  <a:pt x="2832436" y="29028"/>
                  <a:pt x="2832436" y="29028"/>
                </a:cubicBezTo>
                <a:cubicBezTo>
                  <a:pt x="2885655" y="33866"/>
                  <a:pt x="2936455" y="41124"/>
                  <a:pt x="2992093" y="43543"/>
                </a:cubicBezTo>
                <a:cubicBezTo>
                  <a:pt x="3047731" y="45962"/>
                  <a:pt x="3117883" y="45962"/>
                  <a:pt x="3166264" y="43543"/>
                </a:cubicBezTo>
                <a:cubicBezTo>
                  <a:pt x="3214645" y="41124"/>
                  <a:pt x="3241255" y="31447"/>
                  <a:pt x="3282379" y="29028"/>
                </a:cubicBezTo>
                <a:cubicBezTo>
                  <a:pt x="3323503" y="26609"/>
                  <a:pt x="3379140" y="-1"/>
                  <a:pt x="3413007" y="29028"/>
                </a:cubicBezTo>
                <a:cubicBezTo>
                  <a:pt x="3446874" y="58057"/>
                  <a:pt x="3463808" y="142724"/>
                  <a:pt x="3485579" y="203200"/>
                </a:cubicBezTo>
                <a:cubicBezTo>
                  <a:pt x="3507350" y="263676"/>
                  <a:pt x="3536379" y="326571"/>
                  <a:pt x="3543636" y="391885"/>
                </a:cubicBezTo>
                <a:cubicBezTo>
                  <a:pt x="3550893" y="457199"/>
                  <a:pt x="3543635" y="527352"/>
                  <a:pt x="3529121" y="595085"/>
                </a:cubicBezTo>
                <a:cubicBezTo>
                  <a:pt x="3514607" y="662818"/>
                  <a:pt x="3468645" y="735390"/>
                  <a:pt x="3456550" y="798285"/>
                </a:cubicBezTo>
                <a:cubicBezTo>
                  <a:pt x="3444455" y="861180"/>
                  <a:pt x="3466226" y="928914"/>
                  <a:pt x="3456550" y="972457"/>
                </a:cubicBezTo>
                <a:cubicBezTo>
                  <a:pt x="3446874" y="1016000"/>
                  <a:pt x="3429941" y="1018419"/>
                  <a:pt x="3398493" y="1059543"/>
                </a:cubicBezTo>
                <a:cubicBezTo>
                  <a:pt x="3367045" y="1100667"/>
                  <a:pt x="3308988" y="1170819"/>
                  <a:pt x="3267864" y="1219200"/>
                </a:cubicBezTo>
                <a:cubicBezTo>
                  <a:pt x="3226740" y="1267581"/>
                  <a:pt x="3188036" y="1306285"/>
                  <a:pt x="3151750" y="1349828"/>
                </a:cubicBezTo>
                <a:cubicBezTo>
                  <a:pt x="3115464" y="1393371"/>
                  <a:pt x="3074341" y="1424819"/>
                  <a:pt x="3050150" y="1480457"/>
                </a:cubicBezTo>
                <a:cubicBezTo>
                  <a:pt x="3025960" y="1536095"/>
                  <a:pt x="3018702" y="1628019"/>
                  <a:pt x="3006607" y="1683657"/>
                </a:cubicBezTo>
                <a:cubicBezTo>
                  <a:pt x="2994512" y="1739295"/>
                  <a:pt x="2989674" y="1768323"/>
                  <a:pt x="2977579" y="1814285"/>
                </a:cubicBezTo>
                <a:cubicBezTo>
                  <a:pt x="2965484" y="1860247"/>
                  <a:pt x="2948550" y="1918304"/>
                  <a:pt x="2934036" y="1959428"/>
                </a:cubicBezTo>
                <a:cubicBezTo>
                  <a:pt x="2919522" y="2000552"/>
                  <a:pt x="2909845" y="2027161"/>
                  <a:pt x="2890493" y="2061028"/>
                </a:cubicBezTo>
                <a:cubicBezTo>
                  <a:pt x="2871141" y="2094895"/>
                  <a:pt x="2842111" y="2136019"/>
                  <a:pt x="2817921" y="2162628"/>
                </a:cubicBezTo>
                <a:cubicBezTo>
                  <a:pt x="2793731" y="2189237"/>
                  <a:pt x="2769540" y="2206171"/>
                  <a:pt x="2745350" y="2220685"/>
                </a:cubicBezTo>
                <a:cubicBezTo>
                  <a:pt x="2721160" y="2235199"/>
                  <a:pt x="2704227" y="2242457"/>
                  <a:pt x="2672779" y="2249714"/>
                </a:cubicBezTo>
                <a:cubicBezTo>
                  <a:pt x="2641331" y="2256971"/>
                  <a:pt x="2585693" y="2269066"/>
                  <a:pt x="2556664" y="2264228"/>
                </a:cubicBezTo>
                <a:cubicBezTo>
                  <a:pt x="2527635" y="2259390"/>
                  <a:pt x="2525217" y="2242456"/>
                  <a:pt x="2498607" y="2220685"/>
                </a:cubicBezTo>
                <a:cubicBezTo>
                  <a:pt x="2471997" y="2198914"/>
                  <a:pt x="2428455" y="2169886"/>
                  <a:pt x="2397007" y="2133600"/>
                </a:cubicBezTo>
                <a:cubicBezTo>
                  <a:pt x="2365559" y="2097314"/>
                  <a:pt x="2334111" y="2034419"/>
                  <a:pt x="2309921" y="2002971"/>
                </a:cubicBezTo>
                <a:cubicBezTo>
                  <a:pt x="2285731" y="1971523"/>
                  <a:pt x="2280893" y="1976362"/>
                  <a:pt x="2251864" y="1944914"/>
                </a:cubicBezTo>
                <a:cubicBezTo>
                  <a:pt x="2222836" y="1913466"/>
                  <a:pt x="2169617" y="1843314"/>
                  <a:pt x="2135750" y="1814285"/>
                </a:cubicBezTo>
                <a:cubicBezTo>
                  <a:pt x="2101883" y="1785257"/>
                  <a:pt x="2080111" y="1790095"/>
                  <a:pt x="2048664" y="1770743"/>
                </a:cubicBezTo>
                <a:cubicBezTo>
                  <a:pt x="2017217" y="1751391"/>
                  <a:pt x="1983350" y="1717523"/>
                  <a:pt x="1947064" y="1698171"/>
                </a:cubicBezTo>
                <a:cubicBezTo>
                  <a:pt x="1910778" y="1678819"/>
                  <a:pt x="1876912" y="1664304"/>
                  <a:pt x="1830950" y="1654628"/>
                </a:cubicBezTo>
                <a:cubicBezTo>
                  <a:pt x="1784988" y="1644952"/>
                  <a:pt x="1714836" y="1644952"/>
                  <a:pt x="1671293" y="1640114"/>
                </a:cubicBezTo>
                <a:cubicBezTo>
                  <a:pt x="1627750" y="1635276"/>
                  <a:pt x="1615655" y="1628019"/>
                  <a:pt x="1569693" y="1625600"/>
                </a:cubicBezTo>
                <a:cubicBezTo>
                  <a:pt x="1523731" y="1623181"/>
                  <a:pt x="1453578" y="1630438"/>
                  <a:pt x="1395521" y="1625600"/>
                </a:cubicBezTo>
                <a:cubicBezTo>
                  <a:pt x="1337464" y="1620762"/>
                  <a:pt x="1276988" y="1603828"/>
                  <a:pt x="1221350" y="1596571"/>
                </a:cubicBezTo>
                <a:cubicBezTo>
                  <a:pt x="1165712" y="1589314"/>
                  <a:pt x="1110074" y="1591733"/>
                  <a:pt x="1061693" y="1582057"/>
                </a:cubicBezTo>
                <a:cubicBezTo>
                  <a:pt x="1013312" y="1572381"/>
                  <a:pt x="969769" y="1548190"/>
                  <a:pt x="931064" y="1538514"/>
                </a:cubicBezTo>
                <a:cubicBezTo>
                  <a:pt x="892359" y="1528838"/>
                  <a:pt x="873007" y="1531257"/>
                  <a:pt x="829464" y="1524000"/>
                </a:cubicBezTo>
                <a:cubicBezTo>
                  <a:pt x="785921" y="1516743"/>
                  <a:pt x="713350" y="1507066"/>
                  <a:pt x="669807" y="1494971"/>
                </a:cubicBezTo>
                <a:cubicBezTo>
                  <a:pt x="626264" y="1482876"/>
                  <a:pt x="599654" y="1478037"/>
                  <a:pt x="568207" y="1451428"/>
                </a:cubicBezTo>
                <a:cubicBezTo>
                  <a:pt x="536760" y="1424819"/>
                  <a:pt x="512569" y="1376438"/>
                  <a:pt x="481121" y="1335314"/>
                </a:cubicBezTo>
                <a:cubicBezTo>
                  <a:pt x="449673" y="1294190"/>
                  <a:pt x="403711" y="1236133"/>
                  <a:pt x="379521" y="1204685"/>
                </a:cubicBezTo>
                <a:cubicBezTo>
                  <a:pt x="355331" y="1173237"/>
                  <a:pt x="360169" y="1180495"/>
                  <a:pt x="335979" y="1146628"/>
                </a:cubicBezTo>
                <a:cubicBezTo>
                  <a:pt x="311789" y="1112761"/>
                  <a:pt x="258569" y="1040190"/>
                  <a:pt x="234379" y="1001485"/>
                </a:cubicBezTo>
                <a:cubicBezTo>
                  <a:pt x="210189" y="962780"/>
                  <a:pt x="207769" y="943428"/>
                  <a:pt x="190836" y="914400"/>
                </a:cubicBezTo>
                <a:cubicBezTo>
                  <a:pt x="173903" y="885372"/>
                  <a:pt x="149712" y="858762"/>
                  <a:pt x="132779" y="827314"/>
                </a:cubicBezTo>
                <a:cubicBezTo>
                  <a:pt x="115846" y="795866"/>
                  <a:pt x="101331" y="759581"/>
                  <a:pt x="89236" y="725714"/>
                </a:cubicBezTo>
                <a:cubicBezTo>
                  <a:pt x="77141" y="691847"/>
                  <a:pt x="69883" y="670076"/>
                  <a:pt x="60207" y="624114"/>
                </a:cubicBezTo>
                <a:cubicBezTo>
                  <a:pt x="50531" y="578152"/>
                  <a:pt x="40855" y="498324"/>
                  <a:pt x="31179" y="449943"/>
                </a:cubicBezTo>
                <a:cubicBezTo>
                  <a:pt x="21503" y="401562"/>
                  <a:pt x="6988" y="372533"/>
                  <a:pt x="2150" y="333828"/>
                </a:cubicBezTo>
                <a:cubicBezTo>
                  <a:pt x="-2688" y="295123"/>
                  <a:pt x="2150" y="217714"/>
                  <a:pt x="2150" y="217714"/>
                </a:cubicBezTo>
                <a:cubicBezTo>
                  <a:pt x="2150" y="186267"/>
                  <a:pt x="-269" y="166914"/>
                  <a:pt x="2150" y="145143"/>
                </a:cubicBezTo>
                <a:cubicBezTo>
                  <a:pt x="4569" y="123372"/>
                  <a:pt x="14245" y="101599"/>
                  <a:pt x="16664" y="87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6012160" y="1515383"/>
            <a:ext cx="2448272" cy="2783609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Freeform 5"/>
          <p:cNvSpPr/>
          <p:nvPr/>
        </p:nvSpPr>
        <p:spPr>
          <a:xfrm>
            <a:off x="6044091" y="1493896"/>
            <a:ext cx="2320817" cy="1541202"/>
          </a:xfrm>
          <a:custGeom>
            <a:avLst/>
            <a:gdLst>
              <a:gd name="connsiteX0" fmla="*/ 8366 w 2320817"/>
              <a:gd name="connsiteY0" fmla="*/ 44618 h 1541202"/>
              <a:gd name="connsiteX1" fmla="*/ 211566 w 2320817"/>
              <a:gd name="connsiteY1" fmla="*/ 44618 h 1541202"/>
              <a:gd name="connsiteX2" fmla="*/ 429280 w 2320817"/>
              <a:gd name="connsiteY2" fmla="*/ 44618 h 1541202"/>
              <a:gd name="connsiteX3" fmla="*/ 661509 w 2320817"/>
              <a:gd name="connsiteY3" fmla="*/ 73647 h 1541202"/>
              <a:gd name="connsiteX4" fmla="*/ 893738 w 2320817"/>
              <a:gd name="connsiteY4" fmla="*/ 59133 h 1541202"/>
              <a:gd name="connsiteX5" fmla="*/ 1111452 w 2320817"/>
              <a:gd name="connsiteY5" fmla="*/ 59133 h 1541202"/>
              <a:gd name="connsiteX6" fmla="*/ 1343680 w 2320817"/>
              <a:gd name="connsiteY6" fmla="*/ 15590 h 1541202"/>
              <a:gd name="connsiteX7" fmla="*/ 1619452 w 2320817"/>
              <a:gd name="connsiteY7" fmla="*/ 1075 h 1541202"/>
              <a:gd name="connsiteX8" fmla="*/ 1837166 w 2320817"/>
              <a:gd name="connsiteY8" fmla="*/ 1075 h 1541202"/>
              <a:gd name="connsiteX9" fmla="*/ 1996823 w 2320817"/>
              <a:gd name="connsiteY9" fmla="*/ 1075 h 1541202"/>
              <a:gd name="connsiteX10" fmla="*/ 2156480 w 2320817"/>
              <a:gd name="connsiteY10" fmla="*/ 15590 h 1541202"/>
              <a:gd name="connsiteX11" fmla="*/ 2229052 w 2320817"/>
              <a:gd name="connsiteY11" fmla="*/ 44618 h 1541202"/>
              <a:gd name="connsiteX12" fmla="*/ 2272595 w 2320817"/>
              <a:gd name="connsiteY12" fmla="*/ 160733 h 1541202"/>
              <a:gd name="connsiteX13" fmla="*/ 2301623 w 2320817"/>
              <a:gd name="connsiteY13" fmla="*/ 349418 h 1541202"/>
              <a:gd name="connsiteX14" fmla="*/ 2301623 w 2320817"/>
              <a:gd name="connsiteY14" fmla="*/ 509075 h 1541202"/>
              <a:gd name="connsiteX15" fmla="*/ 2316138 w 2320817"/>
              <a:gd name="connsiteY15" fmla="*/ 683247 h 1541202"/>
              <a:gd name="connsiteX16" fmla="*/ 2316138 w 2320817"/>
              <a:gd name="connsiteY16" fmla="*/ 857418 h 1541202"/>
              <a:gd name="connsiteX17" fmla="*/ 2316138 w 2320817"/>
              <a:gd name="connsiteY17" fmla="*/ 1031590 h 1541202"/>
              <a:gd name="connsiteX18" fmla="*/ 2316138 w 2320817"/>
              <a:gd name="connsiteY18" fmla="*/ 1191247 h 1541202"/>
              <a:gd name="connsiteX19" fmla="*/ 2301623 w 2320817"/>
              <a:gd name="connsiteY19" fmla="*/ 1292847 h 1541202"/>
              <a:gd name="connsiteX20" fmla="*/ 2112938 w 2320817"/>
              <a:gd name="connsiteY20" fmla="*/ 1408961 h 1541202"/>
              <a:gd name="connsiteX21" fmla="*/ 1895223 w 2320817"/>
              <a:gd name="connsiteY21" fmla="*/ 1510561 h 1541202"/>
              <a:gd name="connsiteX22" fmla="*/ 1750080 w 2320817"/>
              <a:gd name="connsiteY22" fmla="*/ 1539590 h 1541202"/>
              <a:gd name="connsiteX23" fmla="*/ 1474309 w 2320817"/>
              <a:gd name="connsiteY23" fmla="*/ 1525075 h 1541202"/>
              <a:gd name="connsiteX24" fmla="*/ 1213052 w 2320817"/>
              <a:gd name="connsiteY24" fmla="*/ 1423475 h 1541202"/>
              <a:gd name="connsiteX25" fmla="*/ 1009852 w 2320817"/>
              <a:gd name="connsiteY25" fmla="*/ 1350904 h 1541202"/>
              <a:gd name="connsiteX26" fmla="*/ 835680 w 2320817"/>
              <a:gd name="connsiteY26" fmla="*/ 1350904 h 1541202"/>
              <a:gd name="connsiteX27" fmla="*/ 734080 w 2320817"/>
              <a:gd name="connsiteY27" fmla="*/ 1379933 h 1541202"/>
              <a:gd name="connsiteX28" fmla="*/ 617966 w 2320817"/>
              <a:gd name="connsiteY28" fmla="*/ 1437990 h 1541202"/>
              <a:gd name="connsiteX29" fmla="*/ 472823 w 2320817"/>
              <a:gd name="connsiteY29" fmla="*/ 1496047 h 1541202"/>
              <a:gd name="connsiteX30" fmla="*/ 327680 w 2320817"/>
              <a:gd name="connsiteY30" fmla="*/ 1510561 h 1541202"/>
              <a:gd name="connsiteX31" fmla="*/ 240595 w 2320817"/>
              <a:gd name="connsiteY31" fmla="*/ 1467018 h 1541202"/>
              <a:gd name="connsiteX32" fmla="*/ 138995 w 2320817"/>
              <a:gd name="connsiteY32" fmla="*/ 1379933 h 1541202"/>
              <a:gd name="connsiteX33" fmla="*/ 95452 w 2320817"/>
              <a:gd name="connsiteY33" fmla="*/ 1205761 h 1541202"/>
              <a:gd name="connsiteX34" fmla="*/ 66423 w 2320817"/>
              <a:gd name="connsiteY34" fmla="*/ 1075133 h 1541202"/>
              <a:gd name="connsiteX35" fmla="*/ 66423 w 2320817"/>
              <a:gd name="connsiteY35" fmla="*/ 900961 h 1541202"/>
              <a:gd name="connsiteX36" fmla="*/ 80938 w 2320817"/>
              <a:gd name="connsiteY36" fmla="*/ 755818 h 1541202"/>
              <a:gd name="connsiteX37" fmla="*/ 80938 w 2320817"/>
              <a:gd name="connsiteY37" fmla="*/ 596161 h 1541202"/>
              <a:gd name="connsiteX38" fmla="*/ 80938 w 2320817"/>
              <a:gd name="connsiteY38" fmla="*/ 509075 h 1541202"/>
              <a:gd name="connsiteX39" fmla="*/ 66423 w 2320817"/>
              <a:gd name="connsiteY39" fmla="*/ 334904 h 1541202"/>
              <a:gd name="connsiteX40" fmla="*/ 51909 w 2320817"/>
              <a:gd name="connsiteY40" fmla="*/ 175247 h 1541202"/>
              <a:gd name="connsiteX41" fmla="*/ 37395 w 2320817"/>
              <a:gd name="connsiteY41" fmla="*/ 117190 h 1541202"/>
              <a:gd name="connsiteX42" fmla="*/ 8366 w 2320817"/>
              <a:gd name="connsiteY42" fmla="*/ 44618 h 154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20817" h="1541202">
                <a:moveTo>
                  <a:pt x="8366" y="44618"/>
                </a:moveTo>
                <a:cubicBezTo>
                  <a:pt x="37395" y="32523"/>
                  <a:pt x="211566" y="44618"/>
                  <a:pt x="211566" y="44618"/>
                </a:cubicBezTo>
                <a:cubicBezTo>
                  <a:pt x="281718" y="44618"/>
                  <a:pt x="354290" y="39780"/>
                  <a:pt x="429280" y="44618"/>
                </a:cubicBezTo>
                <a:cubicBezTo>
                  <a:pt x="504271" y="49456"/>
                  <a:pt x="584099" y="71228"/>
                  <a:pt x="661509" y="73647"/>
                </a:cubicBezTo>
                <a:cubicBezTo>
                  <a:pt x="738919" y="76066"/>
                  <a:pt x="818748" y="61552"/>
                  <a:pt x="893738" y="59133"/>
                </a:cubicBezTo>
                <a:cubicBezTo>
                  <a:pt x="968728" y="56714"/>
                  <a:pt x="1036462" y="66390"/>
                  <a:pt x="1111452" y="59133"/>
                </a:cubicBezTo>
                <a:cubicBezTo>
                  <a:pt x="1186442" y="51876"/>
                  <a:pt x="1259013" y="25266"/>
                  <a:pt x="1343680" y="15590"/>
                </a:cubicBezTo>
                <a:cubicBezTo>
                  <a:pt x="1428347" y="5914"/>
                  <a:pt x="1537204" y="3494"/>
                  <a:pt x="1619452" y="1075"/>
                </a:cubicBezTo>
                <a:cubicBezTo>
                  <a:pt x="1701700" y="-1344"/>
                  <a:pt x="1837166" y="1075"/>
                  <a:pt x="1837166" y="1075"/>
                </a:cubicBezTo>
                <a:cubicBezTo>
                  <a:pt x="1900061" y="1075"/>
                  <a:pt x="1943604" y="-1344"/>
                  <a:pt x="1996823" y="1075"/>
                </a:cubicBezTo>
                <a:cubicBezTo>
                  <a:pt x="2050042" y="3494"/>
                  <a:pt x="2117775" y="8333"/>
                  <a:pt x="2156480" y="15590"/>
                </a:cubicBezTo>
                <a:cubicBezTo>
                  <a:pt x="2195185" y="22847"/>
                  <a:pt x="2209700" y="20428"/>
                  <a:pt x="2229052" y="44618"/>
                </a:cubicBezTo>
                <a:cubicBezTo>
                  <a:pt x="2248404" y="68808"/>
                  <a:pt x="2260500" y="109933"/>
                  <a:pt x="2272595" y="160733"/>
                </a:cubicBezTo>
                <a:cubicBezTo>
                  <a:pt x="2284690" y="211533"/>
                  <a:pt x="2296785" y="291361"/>
                  <a:pt x="2301623" y="349418"/>
                </a:cubicBezTo>
                <a:cubicBezTo>
                  <a:pt x="2306461" y="407475"/>
                  <a:pt x="2299204" y="453437"/>
                  <a:pt x="2301623" y="509075"/>
                </a:cubicBezTo>
                <a:cubicBezTo>
                  <a:pt x="2304042" y="564713"/>
                  <a:pt x="2313719" y="625190"/>
                  <a:pt x="2316138" y="683247"/>
                </a:cubicBezTo>
                <a:cubicBezTo>
                  <a:pt x="2318557" y="741304"/>
                  <a:pt x="2316138" y="857418"/>
                  <a:pt x="2316138" y="857418"/>
                </a:cubicBezTo>
                <a:lnTo>
                  <a:pt x="2316138" y="1031590"/>
                </a:lnTo>
                <a:cubicBezTo>
                  <a:pt x="2316138" y="1087228"/>
                  <a:pt x="2318557" y="1147704"/>
                  <a:pt x="2316138" y="1191247"/>
                </a:cubicBezTo>
                <a:cubicBezTo>
                  <a:pt x="2313719" y="1234790"/>
                  <a:pt x="2335490" y="1256561"/>
                  <a:pt x="2301623" y="1292847"/>
                </a:cubicBezTo>
                <a:cubicBezTo>
                  <a:pt x="2267756" y="1329133"/>
                  <a:pt x="2180671" y="1372675"/>
                  <a:pt x="2112938" y="1408961"/>
                </a:cubicBezTo>
                <a:cubicBezTo>
                  <a:pt x="2045205" y="1445247"/>
                  <a:pt x="1955699" y="1488790"/>
                  <a:pt x="1895223" y="1510561"/>
                </a:cubicBezTo>
                <a:cubicBezTo>
                  <a:pt x="1834747" y="1532332"/>
                  <a:pt x="1820232" y="1537171"/>
                  <a:pt x="1750080" y="1539590"/>
                </a:cubicBezTo>
                <a:cubicBezTo>
                  <a:pt x="1679928" y="1542009"/>
                  <a:pt x="1563814" y="1544428"/>
                  <a:pt x="1474309" y="1525075"/>
                </a:cubicBezTo>
                <a:cubicBezTo>
                  <a:pt x="1384804" y="1505723"/>
                  <a:pt x="1290461" y="1452503"/>
                  <a:pt x="1213052" y="1423475"/>
                </a:cubicBezTo>
                <a:cubicBezTo>
                  <a:pt x="1135643" y="1394447"/>
                  <a:pt x="1072747" y="1362999"/>
                  <a:pt x="1009852" y="1350904"/>
                </a:cubicBezTo>
                <a:cubicBezTo>
                  <a:pt x="946957" y="1338809"/>
                  <a:pt x="881642" y="1346066"/>
                  <a:pt x="835680" y="1350904"/>
                </a:cubicBezTo>
                <a:cubicBezTo>
                  <a:pt x="789718" y="1355742"/>
                  <a:pt x="770366" y="1365419"/>
                  <a:pt x="734080" y="1379933"/>
                </a:cubicBezTo>
                <a:cubicBezTo>
                  <a:pt x="697794" y="1394447"/>
                  <a:pt x="661509" y="1418638"/>
                  <a:pt x="617966" y="1437990"/>
                </a:cubicBezTo>
                <a:cubicBezTo>
                  <a:pt x="574423" y="1457342"/>
                  <a:pt x="521204" y="1483952"/>
                  <a:pt x="472823" y="1496047"/>
                </a:cubicBezTo>
                <a:cubicBezTo>
                  <a:pt x="424442" y="1508142"/>
                  <a:pt x="366385" y="1515399"/>
                  <a:pt x="327680" y="1510561"/>
                </a:cubicBezTo>
                <a:cubicBezTo>
                  <a:pt x="288975" y="1505723"/>
                  <a:pt x="272042" y="1488789"/>
                  <a:pt x="240595" y="1467018"/>
                </a:cubicBezTo>
                <a:cubicBezTo>
                  <a:pt x="209148" y="1445247"/>
                  <a:pt x="163185" y="1423476"/>
                  <a:pt x="138995" y="1379933"/>
                </a:cubicBezTo>
                <a:cubicBezTo>
                  <a:pt x="114805" y="1336390"/>
                  <a:pt x="107547" y="1256561"/>
                  <a:pt x="95452" y="1205761"/>
                </a:cubicBezTo>
                <a:cubicBezTo>
                  <a:pt x="83357" y="1154961"/>
                  <a:pt x="71261" y="1125933"/>
                  <a:pt x="66423" y="1075133"/>
                </a:cubicBezTo>
                <a:cubicBezTo>
                  <a:pt x="61585" y="1024333"/>
                  <a:pt x="64004" y="954180"/>
                  <a:pt x="66423" y="900961"/>
                </a:cubicBezTo>
                <a:cubicBezTo>
                  <a:pt x="68842" y="847742"/>
                  <a:pt x="78519" y="806618"/>
                  <a:pt x="80938" y="755818"/>
                </a:cubicBezTo>
                <a:cubicBezTo>
                  <a:pt x="83357" y="705018"/>
                  <a:pt x="80938" y="596161"/>
                  <a:pt x="80938" y="596161"/>
                </a:cubicBezTo>
                <a:cubicBezTo>
                  <a:pt x="80938" y="555037"/>
                  <a:pt x="83357" y="552618"/>
                  <a:pt x="80938" y="509075"/>
                </a:cubicBezTo>
                <a:cubicBezTo>
                  <a:pt x="78519" y="465532"/>
                  <a:pt x="71261" y="390542"/>
                  <a:pt x="66423" y="334904"/>
                </a:cubicBezTo>
                <a:cubicBezTo>
                  <a:pt x="61585" y="279266"/>
                  <a:pt x="56747" y="211533"/>
                  <a:pt x="51909" y="175247"/>
                </a:cubicBezTo>
                <a:cubicBezTo>
                  <a:pt x="47071" y="138961"/>
                  <a:pt x="39814" y="134123"/>
                  <a:pt x="37395" y="117190"/>
                </a:cubicBezTo>
                <a:cubicBezTo>
                  <a:pt x="34976" y="100257"/>
                  <a:pt x="-20663" y="56713"/>
                  <a:pt x="8366" y="44618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168805" y="1752111"/>
            <a:ext cx="553998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E" sz="2400" b="1" dirty="0" smtClean="0"/>
              <a:t>% of P in runoff</a:t>
            </a:r>
            <a:endParaRPr lang="en-I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1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5" grpId="0" animBg="1"/>
      <p:bldP spid="5" grpId="1" animBg="1"/>
      <p:bldP spid="2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904" y="834109"/>
            <a:ext cx="8820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100" b="1" dirty="0" smtClean="0"/>
              <a:t>Runoff Ratio (%) – the ratio of surface runoff to volume applied</a:t>
            </a:r>
            <a:endParaRPr lang="en-IE" sz="21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76821" r="2222" b="5486"/>
          <a:stretch/>
        </p:blipFill>
        <p:spPr bwMode="auto">
          <a:xfrm>
            <a:off x="500250" y="4293095"/>
            <a:ext cx="8044264" cy="1566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t="5237" r="4577" b="61800"/>
          <a:stretch/>
        </p:blipFill>
        <p:spPr bwMode="auto">
          <a:xfrm>
            <a:off x="720376" y="1598872"/>
            <a:ext cx="7942800" cy="271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411760" y="2204864"/>
            <a:ext cx="3729973" cy="2088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4773581" y="2469433"/>
            <a:ext cx="1368152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3037250" y="1515383"/>
            <a:ext cx="297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LS </a:t>
            </a:r>
            <a:r>
              <a:rPr lang="en-IE" dirty="0" err="1" smtClean="0"/>
              <a:t>Biosolids</a:t>
            </a:r>
            <a:r>
              <a:rPr lang="en-IE" dirty="0" smtClean="0"/>
              <a:t> increased the volume of surface runoff</a:t>
            </a:r>
            <a:endParaRPr lang="en-IE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91776" y="2161714"/>
            <a:ext cx="329832" cy="403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41732" y="2204864"/>
            <a:ext cx="2318699" cy="2094128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113706" y="1598872"/>
            <a:ext cx="553998" cy="2302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E" sz="2400" b="1" dirty="0" smtClean="0"/>
              <a:t>Runoff ratio (%)</a:t>
            </a:r>
            <a:endParaRPr lang="en-I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8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" grpId="0"/>
      <p:bldP spid="2" grpId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904" y="834109"/>
            <a:ext cx="8820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100" b="1" dirty="0" smtClean="0"/>
              <a:t>Mass of P released per unit surface area of runoff box</a:t>
            </a:r>
            <a:endParaRPr lang="en-IE" sz="21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76821" r="2222" b="5486"/>
          <a:stretch/>
        </p:blipFill>
        <p:spPr bwMode="auto">
          <a:xfrm>
            <a:off x="500250" y="4293095"/>
            <a:ext cx="8044264" cy="1566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3706" y="1041859"/>
            <a:ext cx="553998" cy="4034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E" sz="2400" b="1" dirty="0" smtClean="0"/>
              <a:t>Mass of P released (µg m</a:t>
            </a:r>
            <a:r>
              <a:rPr lang="en-IE" sz="2400" b="1" baseline="30000" dirty="0" smtClean="0"/>
              <a:t>-2</a:t>
            </a:r>
            <a:r>
              <a:rPr lang="en-IE" sz="2400" b="1" dirty="0" smtClean="0"/>
              <a:t>)</a:t>
            </a:r>
            <a:endParaRPr lang="en-IE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58088" t="43869" r="17695" b="30724"/>
          <a:stretch/>
        </p:blipFill>
        <p:spPr bwMode="auto">
          <a:xfrm>
            <a:off x="641567" y="1628800"/>
            <a:ext cx="7952178" cy="2741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Oval 21"/>
          <p:cNvSpPr/>
          <p:nvPr/>
        </p:nvSpPr>
        <p:spPr>
          <a:xfrm>
            <a:off x="4773581" y="2469433"/>
            <a:ext cx="1368152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0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Conclusions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11560" y="1515383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All </a:t>
            </a:r>
            <a:r>
              <a:rPr lang="en-GB" sz="2400" dirty="0" err="1" smtClean="0"/>
              <a:t>biosolids</a:t>
            </a:r>
            <a:r>
              <a:rPr lang="en-GB" sz="2400" dirty="0" smtClean="0"/>
              <a:t> and MBM released DRP concentrations in excess of 30 µg L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, the concentration over which significant deterioration of surface water bodies may occur. 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/>
              <a:t>Of the treatments examined, AD </a:t>
            </a:r>
            <a:r>
              <a:rPr lang="en-IE" sz="2400" dirty="0" err="1" smtClean="0"/>
              <a:t>biosolids</a:t>
            </a:r>
            <a:r>
              <a:rPr lang="en-IE" sz="2400" dirty="0" smtClean="0"/>
              <a:t> produced the lowest concentrations of P in surface runoff.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/>
              <a:t>LS </a:t>
            </a:r>
            <a:r>
              <a:rPr lang="en-IE" sz="2400" dirty="0" err="1" smtClean="0"/>
              <a:t>biosolids</a:t>
            </a:r>
            <a:r>
              <a:rPr lang="en-IE" sz="2400" dirty="0" smtClean="0"/>
              <a:t> had the highest concentration and mass release in runoff.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1386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Conclusions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11560" y="1515383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Work is currently been undertaken to examine: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The release of emerging contaminants (EC) (including pharmaceuticals, metals and microbial matter) into the environment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The link between human health and EC in </a:t>
            </a:r>
            <a:r>
              <a:rPr lang="en-GB" sz="2400" dirty="0" err="1" smtClean="0"/>
              <a:t>biosolids</a:t>
            </a:r>
            <a:endParaRPr lang="en-GB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The impact of </a:t>
            </a:r>
            <a:r>
              <a:rPr lang="en-GB" sz="2400" dirty="0" err="1" smtClean="0"/>
              <a:t>biosolids</a:t>
            </a:r>
            <a:r>
              <a:rPr lang="en-GB" sz="2400" dirty="0" smtClean="0"/>
              <a:t> on soil fertility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19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11" descr="Teagas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20" y="2955911"/>
            <a:ext cx="290541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AutoShape 8" descr="data:image/jpeg;base64,/9j/4AAQSkZJRgABAQAAAQABAAD/2wCEAAkGBhQPDxUUDxQUEBUVFhUYFBQUFBQWGBUVFhUVGBUUFBYXGyYfFx0kGhQYIC8gIygpLSwsFh4xNTAqNScsLCkBCQoKDgwOGg8PGikgHyQqKjQ1LyktMCwtNTQsKikuKiwqLCwpLCwsKiwpLCwsLCosLCwsNCwsLCwvKSw0LCwsLP/AABEIAQQAwgMBIgACEQEDEQH/xAAcAAEAAwEBAQEBAAAAAAAAAAAABQYHBAMBAgj/xABREAACAQMBBAcBCwcJBgUFAAABAgMABBEhBQYSMQcTIkFRYXGBFBUjMkJTYpGSodFScpOxs8HTFjNUY4KissLhNDVDc3SjJCWDtNJEVcPw8f/EABsBAQACAwEBAAAAAAAAAAAAAAAEBQIDBgEH/8QANxEAAgECAgcFBwMEAwAAAAAAAAECAwQREgUhMUFRcZETIjNhsRQyUoGh0fAjYsEGFULhJDRy/9oADAMBAAIRAxEAPwDcaUpQCmaVVekbeGWws1ltyocyqvaXiGCrk6f2RWcIOpJRW1mMpKKxZac0zWV2u8O3JY1eOFGR1DK3BGMqwyDrJ4V6++23/mE+xF/EqU7OS1OUeppVdP8AxfQ0/NM1mHvtt/5hPsxfxKe+23/mE+xF/Erz2R/FHqO3/a+hp+aZrMPfbb/zCfZi/iU99tv/ADCfZi/iU9kfxx6jt/2voafSsw999v8AzCfYi/iU999v/MJ9iL+JT2R/HHqO3XwvoafmlZh777f+YT7MX8Snvvt/5hPsRfxKeyS+KPUdv+19DUM18zWYe++3/mE+zF/Er5777f8AmE+xF/Ep7HL4o9R2/wC19DUM0zWX+++3/mE+zF/Er7777f8AmE+xF/Ep7I/ij1Hb/tfQ0/NM1mHvtt/5hPsxfxKj9s77bYs1DXKRxBiQpMaHJAzjsue6so2U5PBSj1PHcJa2n0Nfr7XhZy8casflKp+sA/vr3qCSRSlKAUpSgFKUoBWf9ND4sIx4zr90claBWb9Nr/8AhIR/XH7o3/GpVn48eZpr+Gzk3rvZIdnbPWN3jzCueBmXOIo+eDrzqpe/c/z836V/xq0dIGlvYr4Q/wCSKqUarLiT7Rn0TQNtSlZRlOKZ2Hbc/wA/N+lf8a6b24vIOHrnnj414lzI+o7wddGGRleYyKkNh7OS1iF5djPL3PF3u3NXwfrHgO14V7We3xf8VvfYAkbMMigDqn5Ko/UCeeSDz0rJXU1LuLGK2v7cjCrXi5uVKmnCO14enIgffuf5+b9K/wCNPfqf5+b9K/4157S2c9tK0coww5EcmU8nXyOPZgjmK5qlxm5LFMuqVK2qwU4xWHI7Pfuf5+b9K/41LWmy9pyrlFuiDyLSMmftsKsG5uwlt4opmjE1zNloEY4WOMY+FY4PAMMCWwT21UDJ1n7za0ULcN1tDgk70i6tAp8OHhdx/aY1KjDVjJnJ3mlI9o6dtSTw34YmcbRjvrbWc3MQ/KLvw/aDFfvrh9+Z/npf0j/jWt296XjL28y7Qi5PG3VGTHeEZAqk4+Q47X5QrPt9d344Gjntf9nnGVAzhGxnhGdQCMkA8sMNMAV5ODSxTJGjdJU61Tsa9OKb8iF9+J/npv0j/jT35n+el/SP+NcdTW72w1lDT3PZtotWPzhHyB5Z0OOfxRrnESpVyRzNnQXatreGaUF5aj8k3ot/dHHN1ROOLrXz4B8Z+JnTi8fLWuP35n+em/Sv+NTi78Mbgl1zbkcBhwDhOWcci2OY5EdnwNR+8WwhblZITx28msbjXhzrwE/qPeBg6g50U7ipmy1dWOz7cyttZqNTJc00s2zV9DjG2Z/npv0j/jVh3+kMmxbF2JY8WpJySeqbUk8+VVKrVvV2t37Q+E2PumH7qvNGSftESt/qqhThbJwSWvcarsN82sJ8Yoz/AHFruqL3XfNjbHxgh/ZrUpSWqTOQj7qFKUrEyFKUoBSlKAVmHTe/wNuPF5D9SAfvrT6yzptbPuRfEzH9kP31MsfHj+biPc+Gzz6TBg2q+EP/AMB+6qUDggjGhB1AI0OdQdCNOR51dOlTS5hHhCP8R/CqVVNW1zZ9P0LGLsIxe/Et+0x7626zQ5E0IxJDknIOuYx54JB78Y5iq/sXYzXcvAuijV3I0RfE+Z5Ad/oCR47O2i9tKskRww7jnDDvVvEHH3A8xU1t/elJo+rtU6kS9u4OACznQppzGmp7+Xec1nZ1Kf6dP3X9PzcRXTuLZu3pa4y2PhxOferba3LokXajhHCsjatIcAFuLmV7I9Tr4Yg8V9pUunBU4qKLq1toUKSpxZeNqbyGOzVoG4XkgtIlYaFEAuOt4T3HjjK58h4CqOKSyPwBQdA3EAfPQjyz+seZz8U1IqSzEHRllG1zxlhi3t8tx17M2o9rKssJwy/Uy96N4g/68wKt++9+hteBflXckkY8F6vMn/dmYepNUKXPJRz5k4wB38+eldVzdNK2XOcDAHgMkn6yxJPeWJ76KWEWjTc2Ma95CpFYKO18eB41aNi3a3tsLKY9W6627jQEqDhGA5kAn1GTzBzV6emQRqCNCCNQQRyIPfUWrSVSOBYX1tG4hqeElrTOxdjym46jgPWZwR3D6RP5ONeLwqa2/frbW/uGE9ZjWeQ8uPIYog7tQCfD84kj6+/DG2xwAXOOAzgL/N8+Id/Fn5PLPa8FqritEKc6kk6qww/MfsVtGlVu6idwsFDdxfE+1adt9rdyH6Nx/mlH76q1Wm713cb6NyP8Q/8AlV5o54XEeaIv9UpOz1bn9zSdy3zs61P9RF9yAfuqbqu9Hz52Xa/8oD6iR+6rFW6rqnLmzhafuoUpStZmKUpQClKUArKumTW4s1/P+94hWq1lPSxrtGyX0++ZB+6ptj4y5P0ZGufDZaNs3ez5b7qLxU64KnC0misrZIVWzjOc6HHPTNd43Hsj/wDTp9/41kvSs2dqyeSRD+4Pxr5ut0kXFjhGPuiEf8NycqP6t+Y9DkelTP7PKpRjVp621sPIaTnCTg5NJcGa5/Iay/o6ff8AjT+Qtl/R0+/8a/W7e+FvtBcwP2gMtE2jr6r3jzGRU3mqedPI8slgyfG6qSWKm+pBfyGsv6On3/jXLtDdnZtuvFPHBEpOAXbhBJ7hk6nyq0Vn3TJ/skH/AFKf4HryME3gZxuKzaWd9WdtpszZkqBkg4gc8OIZzxAEjiUBe0DjmK/cmw7BBxSWjRoOcjRnhA8WAJZR5kADvr5u1dhbG3BuDD8EvwaojOdW1UFWJ+o8qksrwthrongfWVZQjdk81ZQq+Wi/urzKuB7OvWjJrO+rOAbvWPM2UgXubqnOf7AJce1RXhd2GyouEyRKgY8PE8cqqp4WbDuwAXRTzNTM7qGY8d5GeI5YJIyc+5WjZQPPA076qvSNch7AYnFxiZOQUcPwc3Ph7z+6mVcDKnWqzko531ZZLXdHZ8qB4oopFPJkPEp1xoQcHUV7fyGsv6PH9Rrj6M/902/5r/tZKtNeygk2jX7TW+N9WQX8h7L+jx/Ufxp/Iey/o8f1GpwtVI3q6UoLQlIMXMo0wp7Cn6bjn6Ln2VspUJVpZaccWa53k4LGU31ZKXm6uz4ULyxRRooyWbQD1JNVXeS9tZ9iXPuBeGJJox8UqGbjhJYA64ww545VnW3t5ri/fiuXLYPZQaIn5q/v1PnVm2Hru7fDwmQ/fB+FXP8Aa3axjVm9eZbOZXT0hOvjDF4YPazRujVs7Kt/zWH1SPVnqp9FrZ2TD5GUf916tlVFwsKsub9SVS9xchSlK0mwUpSgFKUoBWU9Juu17Ef8r77j/StWrKukj/fVj/6P/uDUyy8X5P0ZGufc6FX6UGztWb0i/ZJVVq0dJh/81n/9P9klVeu20f8A9aHJFHW8Rn7hnaNgyMUZTlWUkEHxBGorRt1ul548JfgyLy65B2x+eo0b1GD5Gs2pWVzZUrlYTXz3ilWnTeMWf05s7asVzGJIHWVDyZTn2HwPkdapPTL/ALJB/wBSn+B6yjY+3JrOTrLaRo278fFYeDqdGHrWiWm+1ntaNINqp1LBgysHZY2bBGeIHKaMdG0865S50VVt3mj3o+W0ube9jJrNqZObq7aVbCEC6toQicLiTBZWBOc5lUD2j6810Hei1IcC/Ep4H7LdUqt2T8UiMZ9Ax9tfB0XbPYA9XIw7vh5jp3Y7Vcm0uh6zkTEHHbt+WGaTTvBVjqPQiqlKO9k+couTaJBt6LYyEJtFQ2TgMITHz5BuBcj+37agOknaivZqhngnYyBlEWhCiOTLEdY+mSBnTn51J2vRDYqgEiySMB2nMjqWPjhSAP8A95157R6Ptl2sRefijQcy1xLg+QHFqfIZr3LFvCOL+R7TqRhLM9xJ9Gn+6bb81/2slde8m+dvYL8O+Xx2Yl1dvZ8keZwKzLanST1MIttlK0EKZAkc8UhBJJ4Q2eHUnU5PpVGmmZ2LOSzE5LMSST4knU1eW2h51pZ6vdXDeVNa+UdUNZaN6Oka5vsoD1EJ/wCGhOWH9Y/NvQYHkaqlKV1FC2p0I5YLAqp1JTeMmKvO7ZzsHaA+mn/4/wAKo1Xjdb/ce0vVP1LULSvhL/0vU223vPky/wDRQf8AyqL86X9q9XCqd0Tf7qj/AD5f2jVca4u58afN+pe0fDjyFKUrQbRSlKAUpSgFZV0n6bWsT/y/uuB+Naqayrpg7F1ZP4cX92SM/vqZY+Ml5P0ZGufDKv0nrjas3pH+ySqrVx6WI8bUc/lRxH+6R/lqnV22jnjbQ5FJX8RilKVONApSlePzBY92N/LnZ5ARusi74XyV/sHmh9NPI1ru7XSDbXy6N1UgGWikIBGOZU8nHmPaBWP7s7j3O0CDGvBH3zPkL58Pe59PaRWvbs9HlrZLnhE8hGGkkAPMYIVeSj7/ABJrktLeyY933/L+fzEt7Ptvl5/wQu9PS1FBlLIC4k1Bc/zSnyI1k9mnnWU7X23NeSdZcSNI3dnko8EUaKPStT3p6I4psvYkQPz6s56tj5d8fsyPIVlW1djTWkhjuI2ibz5EeKkaMPMVM0T7Hh3Pe89ppu+2x72zy2HHSlK6IrhSlKAVeN29Ng7QPi8Y/Z/jVHq8bJ7O7l2fy7hF+owf61VaU8OK/cvUk23vPkzQOikY2VF+dKf+69W+qv0Zx8OyrfzDn65HNWiuLuHjVlzfqX1L3FyFKUrQbBSlKAUpSgFZl03W/wADbyDud1+0gI/wVptUvpasus2YzfNPG/szwH7nqTaSy14vzNNdY02UPpV7dxbzDlLbIfqLH9TCqRV33q+H2Ps+bmYw8LH0GBn9F99Uiu00W/0MvBtfUo7ld/HiKV+ooi7BUBZicBVBJJ8ABqa0TdfojkkxJfkwrz6pfjn888k9Bk+lb7m9pWyxm/lvMKVGdR91FG2Tsaa7k6u3jaRu/HJR4sx0UeZrVt1uiSKHEl6RcPz6sfzS+udZPbgeVT9xtG12QscfVGGJzgOiZRWxn4Q54skDPEQeXOrGrZGRXJ3mlqtfVHux+pb0bKMFmlrITaO9Vradh5UUqP5tQWIAJGAqjTVSMacqpF30vOXKxQqvPhLl2OO4nAAz5Z/GuffHdxrU5kMTxtLK0TdY8cuJWMjI46t1YBmJ4tOdVmeWPgISIBtMN18jkfFJ7PVBTo2NSPinvFU9SEtqaOm0fTtp5c8JNt8NX0NO3F3z91KIpuLrUXLSHHC+WOox8XmBj6uWln2psiG7jMdxGsqnuYcj4qeanzGtYDbXpikV0OGUgqezkd+RxAgHHfzHOtj3H2nNcQyTXLKQ7/BqvxUVVCnB17/M659BrpVH8z3S2j42824YZXuKLvT0RSRZksSZk+abHWD808n9ND61nkkZVirAqQcEEEEHwIPI1/UQYGoLeXcm22gPhl4ZMYWVMBx4ZPyh5HPsro7PTNSnhGtrXHecrXsVLXDUfzxSrTvR0eXNhlsdfF86gPZH9YvNfXUedVauqo3FOvHNTeJUzpyg8JIVd7j4LduMcuuuifYpf+GKpFXvfOApZbMtB8Yx8ZH0pOED+871XaSeMqcfPHojdQ2SfkaluZb9Xs62XwhjJ9WUMf11NV5W0IRFUclAUegGB+qvWuJnLNJsv4rBJClKViZClKUApSlAKj9vbO902ssJ/wCJG6j1IOD9eKkK+EV6ng8UeNYrAxHdxTdbHvbUj4SBhOi9+nxx/cYf264d1ujq5v8ADkdRCf8AiODlh/Vpzb10HnVgvj70bwcZ7MNxkt4BZT2/syDi9K1tau6l9UoJ9lsnrx9SuhbxqPCf+Oogt29zLfZ6/AplyO1K+rt7fkjyGBVb3p3uVpXtrmGaO3J4TMrPGzFT8ZMDtIGGMA649h0I1SNu7hGfjKXMzyMSzJJLiM5J0ChTwKNABgjSqac5Sbk3iy3to0ozSmu6Z/siaOW4iS8kZoEZgOInAB1AJ5qpIXPh5c62q5vkjh4g8a5HYLuFQsR2BnwJ8KxLaW7dxbazxsi/lErwk+RB1rnt9qyxo0aserYdqJu0h7/inQajORg1DjNx95HVXOj6d7llbTWpbPzeWbe3ft7qBrdoOpbiHHlw2OFsjg7I7xz8M4znNUrBPl/of/5XoBQjNapTbZf2ejoW9PLFcyS2DsfrJEyyprp1jPEGHLKShSAQR9w0OtWbbcZu9qpZySOsMYRBliSSIuMnLc3YnGT/AKV2dGYgYYEkkcyntR9aVSQdzhB8bwI8vAiu7f3c552FxajMigBlBwzBdVZD+UPvAGNQAZCXdxRylev/AMyUavd2pN7uDPzdbn3FivW7MmkbGpgchlcd+OQJ8sZ8CKsm7G8qX0PEvZdcCSM80bw17tDg+XiCBCbmb8C4AguexOMjJGBJjy7n8V9o7wIPebagsb5prdWilLYkRlPV3ERUMJQRpni0ONcjPjnLFJYrYVzo1Ks+xmu9ufH/AF5moEVRd6eiuC6y9vi2lOug+DY/SQfF9V+o1Lbr75i+wFglTQlnIHVgggcIf5RJzpj5Jqdsr5Zk4k5ZZSDzDIxVlPmGBFSaNedJ5qbwK2vb63CojA03IuI76G2uIyvWSAcQ1RkBy5VhocKCcc/KrVJ/4/eVQusdsR6AQjJ/7rYrRN59sLZ2kk7Yyi9kHvc6IPaSPZmqZ0O7GIjlu5NWmbhUnvVSS7e1/wDBVrO8nWputU3LBc3t+hXKhGE1CPHHoaQBX2lKpSxFKUoBSlKAUpSgFKUoCodJW7Hu6zJjGZYcug72GO3H7QNPNRXh0X71+7LURSH4aABTnm8fJH8/yT5geNXWsm312HJsq8W/shhGbMij4qs3xlYD5D/cf7NTqDVaHYS27Vz4fMi1U6cu0XzNWnmCKWYhVAJJJwAAMkknkKyfeTa1qt0l3s9/hlcmXPW/CgnQgtzXmpAxoRjlV5sr+DbNicE8D8IlQHtKVZWaNvXGM94OlUreewmljndLeC2t4WZVIiQSSBH4Mg4yFyOfZ0HfUKcZRTWxlpYSpuqs+xn3bPShLKnDbp1GR2nJDN6Lpgepz7KpdxcF2LSMXY8yxJJ9p51oO7/R7FPYo8pZZJAH4hqVTiyAinTJUDUg8zX52dBY21yILm1ljaRgUecxupByiDsOQBzGudTr5R+znNYtnR0tI2to3C3pty16zP5ImAUkEBhkHxGSD/hNfK33aGzopYSjxpIuNFYAjI5Y8KwFhny9OQ9K1VKeUttE6UleZs0cGj6GwdNCORGhB8RVh2bv7dwEfCdco+TKOLI8OL4331CtsaZY+sMUgTAPGY24eE/Kzyx514Vhi47CdKlb3uKkkzTrzY8O2LYXNuOpnHfnHbT5Dkfc3MZB8qjbiKba2z1AHFcWshWRSQC44cZ8OL9ZVvKofcpbuR3jspli0DMr6qfk8QHC2o0+6tI3O3YNjG/WOJJJG4nYZx5AZ1Pec+LGpMe/rOMuk7Gq4qWLi+7x5PyM4tt4p4bI2aQyLIzHDYfiALBjwoF4s5HPu51pe6Fg8NovXZ6yRnlkyMduRixHD3d2n6uVTZFUfpF359xx9RbnNxIMac4lPyvzj8ke3wzIo0ZVJKEdZU3d5GacsqWvF+bK/v5tN9qX8dhanKo/bYcusweNj5Rrn2k+VahszZ6W8KRRDCxqFUeQHM+ff7aqfRtuX7ihMs4+HlHaB5xpzCep5t54HdV2qVc1I6qUNkfq97K+jF65y2sUpSoZIFKUoBSlKAUpSgFKUoBXjdWqyoySKHVgQykZBB5g17UoDHdrbGuN37n3RaZktmOGU5IAzpHL/lf9+h0LYW8FvtW2bhwwZSssTfGXiGCrDwOuCNDU3cW6yKVcBlYEMpAIIPMEHmKy3eLo/nsJfdWyS4C5JiXV0HeFB/nE+icn17rBVIXKy1HhPc+PP7kRwlReMdceH2JzfS2WztoUF5NaQqSihA0kjnA4EL8QIRQDoT3jXQVnO0doyScIklM3Bngc8XFg92W7XcDg5x3HnV52Bvza7SMce0ERJo2JTj1iZiCpI4tA2Cey3fyJNem9u4/WXFv7mhVLctw3HUogdcsMPjvAHhnHPFRLihNdyWpl1ou/oUZZprFEEOk26EPAerLYx1hU55cyM8OfZjyqD2fsfropJWljiSMgNniZyW5cMaAk9+vkfA40aToptjgq0qkeLKwPqCv6sVBba2wLSd4Le8NusZAEccRkCnhGs0rsW557KghR3ZzUWNNvXN7C2lpGlHuWUMrltf5iXLdXbMd3b6SLMy6SYjMYGeQCHJ4caA65wfQZhvpbxRX0iW4CoMZVeQcjLAeHoORyKj4NpzLK7QuyPJkN1IK8WeYAA0yRnQDmcYrrsN0rqaRVEMi8R+NIjqoz3s2NPGtc5Z1gkTbK2jo+o61SoksNm86dwpJfd8awHh4sdYeHPwSsrOM4OM8OM/S862wmq5sDY0Oy7YmVkQ4zLISQvM4ALHOBn2n6qpu8PSPNeye5tkq5LaGUDDsO8oD/ADa/SOD+bU22tZ1FgtnHcjmdK6QhXruolh6snN+ukVLMGG2xLcHTTVYs/leLeC/X4Hi3B3BZX92bQy0zHiRH1KE69ZJn5fgPk+vLt3J6NksyJrnE1xzHesR+jn4zfSPs8TecVKqVoUo9nR+b48vIqY05Teep8kAK+0pUElClKUApSlAKUpQClKUApSlAKUpQCvlfaUBT97ujeC/y6/ATH5ajRz/WL8r1Gvryqm228G0NhMI7tDPBnCkkkY8IpcafmsPYOdbFXjc2iSoUkVXVhgqwDA+oOhqXTumo5KizR8/4ZHnRTeaOpkNu9vnbbQHwD4fvifCuPZ8oea5Fee0t3GKlLNktRK8jzzBeKQlzkhMnQkk9rPZCgDyrO8XRCjHrNnv1Dg5EbFuDP0HHaT7/AGVDwb97Q2Ueq2hEZhrwtIcE45cMwBDj1yfOtvs0auu3lj5Pb/sx7aUH+osPNF+3b3MhsMspMkhGsj4yB3hQPijx8e81E7z9KVva5WDFzKPyT8Gp+k/f6Ln2VVOHam3efwFufWOIj/FN949Kum7HRpbWWHYe6JR8uQDCn6Ccl9Tk+deKhRoeK8XwX8sznXrXEsV1ZTbXd3aG3HWW8cwQZyoIIGP6qL/O31mtL3f3XgsI+C3TGfjOdXcjvZu/05DuFSwWvtaa1zKosuyPBHtOioa9r4ilKVGNwpSlAKUpQClKUApSlAKUpQClKUBC7d3xtbAgXkvUZxhmSThOc4AcKVz2TpnOlSOz9oJcRiSLiKnOCyOh0+i4B9uKz7p9XOyk/wCqh/VJWkigIWz3ytZp+ojd2lGMp1M4K5zgvxIOAHGhbANTdVbZzcO19oMFLEW9ieEYy2PdmgyQMnHeQK4LLpJe6e4itLCeWa3kCPE8kMeDrxF5OIouowACxPhgE0BeK4dl7bguw5tpUmEblH4DnhdeamoPdTfobQjuB7nlhuLVuCa2JQuGIPCEclVbPCQCSvLwwTy7l7djnhvGsLL3O0Vy6PCWijaWYBTIzFMqp1xzI0560BdK8p7ZZBh1VxocMARkcjg1W9zN9TtSCSWOAxBGZAryLxGVOaMAOxzXU558q/Nhv4ptZ7q6iNrBAzp1hkWTrGjkMbGMKNRxjhU957qAtSrivtU/au/UtnElxd2jRWzFA7iZXlhDkBWmhC4AyQCFdiM99fvePpCSxuYIZIJmFwxEcq8DI+FBIjVWLu2WVQvCMltDQFtpVMt+kNupLXFnLbTNdLawW7svFK7oroxbAVFw2SdQOE4ydKlbfbs4uRDcWwTiikkR4phKrdWYw0Z40jKt8IuMjB8dDQEhYbcguJJY4ZUkeBgsyqcmNjnAbw5H2gjuNd1UzdHb8E11tAQ2bWksLR+6CREZJpGEh1ERIJHCcdo5L+uYDo83ima62iTbXcxe+kUFjFwwquiRSlpcoFB5KGAHLPKgNSpVU3W33a/ubiA2zW7WrBZuOVGIY54eFVHaU8J7WfCuvYW80l1czwtbmJbduB5etV1aQqr8CYGSQrgnOMZxQFgpSlAKUpQClKUApSlAKUpQGf8AThs6SbY7GJS5ililYKMngUkMceXFk+QJqb2Z0jbPnhWVby3QEZKyTRo6Z5q6sQQRVlqKfdSzZ+NrW2L5zxmCItnx4uHOaAh907sXV1eXkf8AMSdRFDIQVEiwLIXkXOMpxykBu/gJqG6Mr1G2htcKyEm8JGGBJGGGR4jsmtDaIFSpAKkYKkAggjGCPDFc9vsiGNg0cMSMOTLGikA6HBAoCibj3KLt3bQZlUmS1IBYDIWOTiIz4d9fOh+7R22mAyknaVywAYElW4cMB4ac6vcux4HYs0MTMc5YxoScjBySNcjSv1b7KhibijijjbGOJUVTg8xkDlpQGZX7y7J2xcQWwONqoHtiBkR3nEElc+QDmVvRRUj0rbtMu75gs1Yrb9SQg1Zo4tG5cyB2yfok1oMlsrMrMqsyZ4GIBK8Qw3CeYyNNK9aAzdH2Vf2Iaa+lkgkCl4Zb585yGEbpxcRYMB2eZIGM1+d+7iGHamxU4kVY5ZRgsOwvVxqnFk5Hdzq1bSS0spBItqjzvxcAggjad8Y42GADgAjJJ7wOZAMpNseCRizwxOx5s0aEnAwMkjXQUBX9+9n2l5HbQXbMommHUSxyBGjlWKR1dXOmoUqNDksPKoLZNvebP2tBai+k2hbyRzPMk/C0luqL8HI0nPDOQozgHDad4v8AcbKhljEckUbxjGEaNGUYGBhSMDSvlnsiGBSsMMUSt8ZUjRA2mNQoAOlAUHo6vEbbG2QHU8U8HDhgeLCyg48cYp0b7Zgiu9pwyyxxzPtOcpE7qruGIClFJy2cHlmr7BseCNg0cMSMORWNARkYOCBpppX6bZ8QkM3Vx9ZjBk4F48YxjjxnGKAzzfK7Ox9sRX6ozxXcTW8yICS06LxW+PpNhU8grVd919jm0tURyGlPFJO4+XPKxeZvTjY48gB3VXrTbUW257c26SG3tn6+SSSJowZ1BWCFOMDiKlmkYjQcCDPaq7UB9pSlAKUpQClKUApSlAKUpQClcqbVhaQxrLGXHNA6lh6rnNdVAKUpQClflXBJAIJGhGeRxnB8NCPrr9UAqj21/PfR7QkSd7Z7a4nhgVODhTqEUh5VZT1nGxJIOnCQBg6m8VDXO6VtJJJIyMDMAJgskqJMAMDrY1YK+mmo1GhyNKAp2z7ya/v9mTtI0DS7OlkZUSMgEvbFwOsVuy2R5gAYPPOlVD3uxrZJkuZfg3jXgRzNJGqpoSgUOE4TwjIxg41qTtrlZUDxsrowyrKQysO4qRoR50B60pSgFKUoBSlKAUpSgFKUoBSlKAUpSgFUXpg2q9vYR4Zo45bmGK5kTIZLdixkII1GeELkeOO+r1UbtyaDhSK6USJcSCEIyhlZmVnAYHTGIz7cUBX7ndrZu0LFoLQWZBjYQvEsTGJivYkUoeLIODzBONedcnSNvj73yWMUc6Q9ZcxCcHhLC2z22OclVOMcXriojf8A6Ldm2+z7i5gj9ySwo0kckckg7a/EXhLEdpsLoAddK+7wPK0G75uieuN3amXi+Nx9XrxfSzz86A0fZW14ruPrLd1lQkgMucZHMa16bQvkt4ZJZTwpGjO58FUEsfqFe4qnb9F7yWDZ0DKrSnrp2ZONVt4GBAdAylhJLwJjIyA9AVfdHaFxZbaAviQNrxCdQdBFOuStvr3rEQnmeCtM2vtqGziMty4ijGhY5PcT3AnkD9VZ50m7sX0lmLk3EEslkwuIhHaNE+UwXw5nfThHFjGvAKtFxt1L/YUlwnxZbOZiM/FPVOHQ+jAr7KA8rrpUsI4llMkjxsAxdIJnCKx7JlIX4MnnwnXBBxqKslttOKWBZ43VomXjEmRw8GM8WTyGPHlVP3Dtk/k1CvCOFrWTiXGh4g/Fkd+STVCmuWXcyzOpjM6i4x8z7qmyD5Fgg+qgLj0h732U2zbhXSSRWhl6id7SZoDKyMIzFMU4cknRwca6GpXdLbcNjsKykupBEnuaHtEE69XnkATyB+qvbf7aEPvJdvxoY3tpBGwI4WLoREEPI5JGMVG2JH8kxn/7W3/tmoCXsekWynuYbeGUvLOnWRqEf4vAZBxkjsEoOLB1wRpqM+l3v7axqz5leJCRJPHBLJChBw2ZEUggHQlcgd+KrWyLALuqjW6DrVsZJIyFHEsrwOGdDzDHiYZHjXn0fWU93sOBIbm3ELQtEy+5GZkzxLIrMLgAtknXhGc5xrQFs2tvzaWixNNIwSbh6mRIZpEk488Kq8aMpYgZC5ziu263ghhSJ5WMYnkSKMOjqxkkzwIVYAqTg8wKpe824nVbtPaRu0z2yGWKQgBuKJ2l0Azg8JZBUXtSFt47Bp4iQbe3ja34cjN9wpNNjx4QqxA+MknhQGh7Y3qgs3RJ+tBlIWPggnkDuc4RTGhHF2SeHngZpeb0RRytEolnkRVaRIYnkMatnhMnCMKTg4UnJxoKrO6G2121Lb3XNbaDLAZwLyccMg9UjQ+y5FeF7u9epf3Vzsa6gPWOguba5RioljiTHC6jI7DqdMfG5+AF32RteO7hEsBLISw7SOhDIxR1ZXAZSGUggjurtqq9He3nvLaXroFtZYbmeKZIzlDMrcUjofNnOdTrnWrVQClKUApSlAKUpQCozb+7sF/EIrpC6hg64Z0KuueF1ZCCCMn66k6UBX7fce3VkaQz3PVkNGLm4mnVGHJgkjFeIdzEEjurq3i3Xt9oxCO7TrFVg64ZkZXGcMrKQQdTUtSgOTZey47WIRQghVzjiZnJJOSWZyWY5PMmo6Pc23W6NyOu644y/um5OVDcQQqZOEpn5GOHyqcpQHHtTZSXURjlL8J5iOWSIkYIILRsCQQdRnBqHs+j6zht3t4lljhfPHGtzchSCCGGOs0BDHIGM6ZzirJSgIrZW7EFrAYIA6xEFeBpZXCqQQQnGx4BqeWK8Nm7mWttbNbRxkwMCphkkklTBJJCrIxC5LEnGMnWpylAVSx6LtnwK6pCeF0dOFpZnCLICHEQZz1ZIJHEuDgnXWu1NyLZbX3KBMIDp1fum5xwlSpjz1meDBPYzjyqepQEbsPd6Gxj6u2DqmAFRppZFQDOAgkZuAa8hiohejWyWR3iSW36w5kSC4uIY3P0kicD2DAq00oDwtrFIolijVUjVeFUAAULyxiufYmw4bG3SC1Tq4kzwrknHExY6sSTqTzrvpQEfsbYMNlGyWyCJWd5CBk9tzljr+ruAArjl3QhM0kqPcQtMQ0vVXEyK7BQoYqGwp4VAyuDoKnKUBy7N2ZHbRCOBRGi5wozzJJZiTqxJJJJJJJJNdVKUApSlAKUpQClKUApSlAKUpQAUpSgFKUoBSlKAUpSgFKUoBSlKAUpSgFKUoBSlKAUpSg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AutoShape 10" descr="data:image/jpeg;base64,/9j/4AAQSkZJRgABAQAAAQABAAD/2wCEAAkGBhQPDxUUDxQUEBUVFhUYFBQUFBQWGBUVFhUVGBUUFBYXGyYfFx0kGhQYIC8gIygpLSwsFh4xNTAqNScsLCkBCQoKDgwOGg8PGikgHyQqKjQ1LyktMCwtNTQsKikuKiwqLCwpLCwsKiwpLCwsLCosLCwsNCwsLCwvKSw0LCwsLP/AABEIAQQAwgMBIgACEQEDEQH/xAAcAAEAAwEBAQEBAAAAAAAAAAAABQYHBAMBAgj/xABREAACAQMBBAcBCwcJBgUFAAABAgMABBEhBQYSMQcTIkFRYXGBFBUjMkJTYpGSodFScpOxs8HTFjNUY4KissLhNDVDc3SjJCWDtNJEVcPw8f/EABsBAQACAwEBAAAAAAAAAAAAAAAEBQIDBgEH/8QANxEAAgECAgcFBwMEAwAAAAAAAAECAwQREgUhMUFRcZETIjNhsRQyUoGh0fAjYsEGFULhJDRy/9oADAMBAAIRAxEAPwDcaUpQCmaVVekbeGWws1ltyocyqvaXiGCrk6f2RWcIOpJRW1mMpKKxZac0zWV2u8O3JY1eOFGR1DK3BGMqwyDrJ4V6++23/mE+xF/EqU7OS1OUeppVdP8AxfQ0/NM1mHvtt/5hPsxfxKe+23/mE+xF/Erz2R/FHqO3/a+hp+aZrMPfbb/zCfZi/iU99tv/ADCfZi/iU9kfxx6jt/2voafSsw999v8AzCfYi/iU999v/MJ9iL+JT2R/HHqO3XwvoafmlZh777f+YT7MX8Snvvt/5hPsRfxKeyS+KPUdv+19DUM18zWYe++3/mE+zF/Er5777f8AmE+xF/Ep7HL4o9R2/wC19DUM0zWX+++3/mE+zF/Er7777f8AmE+xF/Ep7I/ij1Hb/tfQ0/NM1mHvtt/5hPsxfxKj9s77bYs1DXKRxBiQpMaHJAzjsue6so2U5PBSj1PHcJa2n0Nfr7XhZy8casflKp+sA/vr3qCSRSlKAUpSgFKUoBWf9ND4sIx4zr90claBWb9Nr/8AhIR/XH7o3/GpVn48eZpr+Gzk3rvZIdnbPWN3jzCueBmXOIo+eDrzqpe/c/z836V/xq0dIGlvYr4Q/wCSKqUarLiT7Rn0TQNtSlZRlOKZ2Hbc/wA/N+lf8a6b24vIOHrnnj414lzI+o7wddGGRleYyKkNh7OS1iF5djPL3PF3u3NXwfrHgO14V7We3xf8VvfYAkbMMigDqn5Ko/UCeeSDz0rJXU1LuLGK2v7cjCrXi5uVKmnCO14enIgffuf5+b9K/wCNPfqf5+b9K/4157S2c9tK0coww5EcmU8nXyOPZgjmK5qlxm5LFMuqVK2qwU4xWHI7Pfuf5+b9K/41LWmy9pyrlFuiDyLSMmftsKsG5uwlt4opmjE1zNloEY4WOMY+FY4PAMMCWwT21UDJ1n7za0ULcN1tDgk70i6tAp8OHhdx/aY1KjDVjJnJ3mlI9o6dtSTw34YmcbRjvrbWc3MQ/KLvw/aDFfvrh9+Z/npf0j/jWt296XjL28y7Qi5PG3VGTHeEZAqk4+Q47X5QrPt9d344Gjntf9nnGVAzhGxnhGdQCMkA8sMNMAV5ODSxTJGjdJU61Tsa9OKb8iF9+J/npv0j/jT35n+el/SP+NcdTW72w1lDT3PZtotWPzhHyB5Z0OOfxRrnESpVyRzNnQXatreGaUF5aj8k3ot/dHHN1ROOLrXz4B8Z+JnTi8fLWuP35n+em/Sv+NTi78Mbgl1zbkcBhwDhOWcci2OY5EdnwNR+8WwhblZITx28msbjXhzrwE/qPeBg6g50U7ipmy1dWOz7cyttZqNTJc00s2zV9DjG2Z/npv0j/jVh3+kMmxbF2JY8WpJySeqbUk8+VVKrVvV2t37Q+E2PumH7qvNGSftESt/qqhThbJwSWvcarsN82sJ8Yoz/AHFruqL3XfNjbHxgh/ZrUpSWqTOQj7qFKUrEyFKUoBSlKAVmHTe/wNuPF5D9SAfvrT6yzptbPuRfEzH9kP31MsfHj+biPc+Gzz6TBg2q+EP/AMB+6qUDggjGhB1AI0OdQdCNOR51dOlTS5hHhCP8R/CqVVNW1zZ9P0LGLsIxe/Et+0x7626zQ5E0IxJDknIOuYx54JB78Y5iq/sXYzXcvAuijV3I0RfE+Z5Ad/oCR47O2i9tKskRww7jnDDvVvEHH3A8xU1t/elJo+rtU6kS9u4OACznQppzGmp7+Xec1nZ1Kf6dP3X9PzcRXTuLZu3pa4y2PhxOferba3LokXajhHCsjatIcAFuLmV7I9Tr4Yg8V9pUunBU4qKLq1toUKSpxZeNqbyGOzVoG4XkgtIlYaFEAuOt4T3HjjK58h4CqOKSyPwBQdA3EAfPQjyz+seZz8U1IqSzEHRllG1zxlhi3t8tx17M2o9rKssJwy/Uy96N4g/68wKt++9+hteBflXckkY8F6vMn/dmYepNUKXPJRz5k4wB38+eldVzdNK2XOcDAHgMkn6yxJPeWJ76KWEWjTc2Ma95CpFYKO18eB41aNi3a3tsLKY9W6627jQEqDhGA5kAn1GTzBzV6emQRqCNCCNQQRyIPfUWrSVSOBYX1tG4hqeElrTOxdjym46jgPWZwR3D6RP5ONeLwqa2/frbW/uGE9ZjWeQ8uPIYog7tQCfD84kj6+/DG2xwAXOOAzgL/N8+Id/Fn5PLPa8FqritEKc6kk6qww/MfsVtGlVu6idwsFDdxfE+1adt9rdyH6Nx/mlH76q1Wm713cb6NyP8Q/8AlV5o54XEeaIv9UpOz1bn9zSdy3zs61P9RF9yAfuqbqu9Hz52Xa/8oD6iR+6rFW6rqnLmzhafuoUpStZmKUpQClKUArKumTW4s1/P+94hWq1lPSxrtGyX0++ZB+6ptj4y5P0ZGufDZaNs3ez5b7qLxU64KnC0misrZIVWzjOc6HHPTNd43Hsj/wDTp9/41kvSs2dqyeSRD+4Pxr5ut0kXFjhGPuiEf8NycqP6t+Y9DkelTP7PKpRjVp621sPIaTnCTg5NJcGa5/Iay/o6ff8AjT+Qtl/R0+/8a/W7e+FvtBcwP2gMtE2jr6r3jzGRU3mqedPI8slgyfG6qSWKm+pBfyGsv6On3/jXLtDdnZtuvFPHBEpOAXbhBJ7hk6nyq0Vn3TJ/skH/AFKf4HryME3gZxuKzaWd9WdtpszZkqBkg4gc8OIZzxAEjiUBe0DjmK/cmw7BBxSWjRoOcjRnhA8WAJZR5kADvr5u1dhbG3BuDD8EvwaojOdW1UFWJ+o8qksrwthrongfWVZQjdk81ZQq+Wi/urzKuB7OvWjJrO+rOAbvWPM2UgXubqnOf7AJce1RXhd2GyouEyRKgY8PE8cqqp4WbDuwAXRTzNTM7qGY8d5GeI5YJIyc+5WjZQPPA076qvSNch7AYnFxiZOQUcPwc3Ph7z+6mVcDKnWqzko531ZZLXdHZ8qB4oopFPJkPEp1xoQcHUV7fyGsv6PH9Rrj6M/902/5r/tZKtNeygk2jX7TW+N9WQX8h7L+jx/Ufxp/Iey/o8f1GpwtVI3q6UoLQlIMXMo0wp7Cn6bjn6Ln2VspUJVpZaccWa53k4LGU31ZKXm6uz4ULyxRRooyWbQD1JNVXeS9tZ9iXPuBeGJJox8UqGbjhJYA64ww545VnW3t5ri/fiuXLYPZQaIn5q/v1PnVm2Hru7fDwmQ/fB+FXP8Aa3axjVm9eZbOZXT0hOvjDF4YPazRujVs7Kt/zWH1SPVnqp9FrZ2TD5GUf916tlVFwsKsub9SVS9xchSlK0mwUpSgFKUoBWU9Juu17Ef8r77j/StWrKukj/fVj/6P/uDUyy8X5P0ZGufc6FX6UGztWb0i/ZJVVq0dJh/81n/9P9klVeu20f8A9aHJFHW8Rn7hnaNgyMUZTlWUkEHxBGorRt1ul548JfgyLy65B2x+eo0b1GD5Gs2pWVzZUrlYTXz3ilWnTeMWf05s7asVzGJIHWVDyZTn2HwPkdapPTL/ALJB/wBSn+B6yjY+3JrOTrLaRo278fFYeDqdGHrWiWm+1ntaNINqp1LBgysHZY2bBGeIHKaMdG0865S50VVt3mj3o+W0ube9jJrNqZObq7aVbCEC6toQicLiTBZWBOc5lUD2j6810Hei1IcC/Ep4H7LdUqt2T8UiMZ9Ax9tfB0XbPYA9XIw7vh5jp3Y7Vcm0uh6zkTEHHbt+WGaTTvBVjqPQiqlKO9k+couTaJBt6LYyEJtFQ2TgMITHz5BuBcj+37agOknaivZqhngnYyBlEWhCiOTLEdY+mSBnTn51J2vRDYqgEiySMB2nMjqWPjhSAP8A95157R6Ptl2sRefijQcy1xLg+QHFqfIZr3LFvCOL+R7TqRhLM9xJ9Gn+6bb81/2slde8m+dvYL8O+Xx2Yl1dvZ8keZwKzLanST1MIttlK0EKZAkc8UhBJJ4Q2eHUnU5PpVGmmZ2LOSzE5LMSST4knU1eW2h51pZ6vdXDeVNa+UdUNZaN6Oka5vsoD1EJ/wCGhOWH9Y/NvQYHkaqlKV1FC2p0I5YLAqp1JTeMmKvO7ZzsHaA+mn/4/wAKo1Xjdb/ce0vVP1LULSvhL/0vU223vPky/wDRQf8AyqL86X9q9XCqd0Tf7qj/AD5f2jVca4u58afN+pe0fDjyFKUrQbRSlKAUpSgFZV0n6bWsT/y/uuB+Naqayrpg7F1ZP4cX92SM/vqZY+Ml5P0ZGufDKv0nrjas3pH+ySqrVx6WI8bUc/lRxH+6R/lqnV22jnjbQ5FJX8RilKVONApSlePzBY92N/LnZ5ARusi74XyV/sHmh9NPI1ru7XSDbXy6N1UgGWikIBGOZU8nHmPaBWP7s7j3O0CDGvBH3zPkL58Pe59PaRWvbs9HlrZLnhE8hGGkkAPMYIVeSj7/ABJrktLeyY933/L+fzEt7Ptvl5/wQu9PS1FBlLIC4k1Bc/zSnyI1k9mnnWU7X23NeSdZcSNI3dnko8EUaKPStT3p6I4psvYkQPz6s56tj5d8fsyPIVlW1djTWkhjuI2ibz5EeKkaMPMVM0T7Hh3Pe89ppu+2x72zy2HHSlK6IrhSlKAVeN29Ng7QPi8Y/Z/jVHq8bJ7O7l2fy7hF+owf61VaU8OK/cvUk23vPkzQOikY2VF+dKf+69W+qv0Zx8OyrfzDn65HNWiuLuHjVlzfqX1L3FyFKUrQbBSlKAUpSgFZl03W/wADbyDud1+0gI/wVptUvpasus2YzfNPG/szwH7nqTaSy14vzNNdY02UPpV7dxbzDlLbIfqLH9TCqRV33q+H2Ps+bmYw8LH0GBn9F99Uiu00W/0MvBtfUo7ld/HiKV+ooi7BUBZicBVBJJ8ABqa0TdfojkkxJfkwrz6pfjn888k9Bk+lb7m9pWyxm/lvMKVGdR91FG2Tsaa7k6u3jaRu/HJR4sx0UeZrVt1uiSKHEl6RcPz6sfzS+udZPbgeVT9xtG12QscfVGGJzgOiZRWxn4Q54skDPEQeXOrGrZGRXJ3mlqtfVHux+pb0bKMFmlrITaO9Vradh5UUqP5tQWIAJGAqjTVSMacqpF30vOXKxQqvPhLl2OO4nAAz5Z/GuffHdxrU5kMTxtLK0TdY8cuJWMjI46t1YBmJ4tOdVmeWPgISIBtMN18jkfFJ7PVBTo2NSPinvFU9SEtqaOm0fTtp5c8JNt8NX0NO3F3z91KIpuLrUXLSHHC+WOox8XmBj6uWln2psiG7jMdxGsqnuYcj4qeanzGtYDbXpikV0OGUgqezkd+RxAgHHfzHOtj3H2nNcQyTXLKQ7/BqvxUVVCnB17/M659BrpVH8z3S2j42824YZXuKLvT0RSRZksSZk+abHWD808n9ND61nkkZVirAqQcEEEEHwIPI1/UQYGoLeXcm22gPhl4ZMYWVMBx4ZPyh5HPsro7PTNSnhGtrXHecrXsVLXDUfzxSrTvR0eXNhlsdfF86gPZH9YvNfXUedVauqo3FOvHNTeJUzpyg8JIVd7j4LduMcuuuifYpf+GKpFXvfOApZbMtB8Yx8ZH0pOED+871XaSeMqcfPHojdQ2SfkaluZb9Xs62XwhjJ9WUMf11NV5W0IRFUclAUegGB+qvWuJnLNJsv4rBJClKViZClKUApSlAKj9vbO902ssJ/wCJG6j1IOD9eKkK+EV6ng8UeNYrAxHdxTdbHvbUj4SBhOi9+nxx/cYf264d1ujq5v8ADkdRCf8AiODlh/Vpzb10HnVgvj70bwcZ7MNxkt4BZT2/syDi9K1tau6l9UoJ9lsnrx9SuhbxqPCf+Oogt29zLfZ6/AplyO1K+rt7fkjyGBVb3p3uVpXtrmGaO3J4TMrPGzFT8ZMDtIGGMA649h0I1SNu7hGfjKXMzyMSzJJLiM5J0ChTwKNABgjSqac5Sbk3iy3to0ozSmu6Z/siaOW4iS8kZoEZgOInAB1AJ5qpIXPh5c62q5vkjh4g8a5HYLuFQsR2BnwJ8KxLaW7dxbazxsi/lErwk+RB1rnt9qyxo0aserYdqJu0h7/inQajORg1DjNx95HVXOj6d7llbTWpbPzeWbe3ft7qBrdoOpbiHHlw2OFsjg7I7xz8M4znNUrBPl/of/5XoBQjNapTbZf2ejoW9PLFcyS2DsfrJEyyprp1jPEGHLKShSAQR9w0OtWbbcZu9qpZySOsMYRBliSSIuMnLc3YnGT/AKV2dGYgYYEkkcyntR9aVSQdzhB8bwI8vAiu7f3c552FxajMigBlBwzBdVZD+UPvAGNQAZCXdxRylev/AMyUavd2pN7uDPzdbn3FivW7MmkbGpgchlcd+OQJ8sZ8CKsm7G8qX0PEvZdcCSM80bw17tDg+XiCBCbmb8C4AguexOMjJGBJjy7n8V9o7wIPebagsb5prdWilLYkRlPV3ERUMJQRpni0ONcjPjnLFJYrYVzo1Ks+xmu9ufH/AF5moEVRd6eiuC6y9vi2lOug+DY/SQfF9V+o1Lbr75i+wFglTQlnIHVgggcIf5RJzpj5Jqdsr5Zk4k5ZZSDzDIxVlPmGBFSaNedJ5qbwK2vb63CojA03IuI76G2uIyvWSAcQ1RkBy5VhocKCcc/KrVJ/4/eVQusdsR6AQjJ/7rYrRN59sLZ2kk7Yyi9kHvc6IPaSPZmqZ0O7GIjlu5NWmbhUnvVSS7e1/wDBVrO8nWputU3LBc3t+hXKhGE1CPHHoaQBX2lKpSxFKUoBSlKAUpSgFKUoCodJW7Hu6zJjGZYcug72GO3H7QNPNRXh0X71+7LURSH4aABTnm8fJH8/yT5geNXWsm312HJsq8W/shhGbMij4qs3xlYD5D/cf7NTqDVaHYS27Vz4fMi1U6cu0XzNWnmCKWYhVAJJJwAAMkknkKyfeTa1qt0l3s9/hlcmXPW/CgnQgtzXmpAxoRjlV5sr+DbNicE8D8IlQHtKVZWaNvXGM94OlUreewmljndLeC2t4WZVIiQSSBH4Mg4yFyOfZ0HfUKcZRTWxlpYSpuqs+xn3bPShLKnDbp1GR2nJDN6Lpgepz7KpdxcF2LSMXY8yxJJ9p51oO7/R7FPYo8pZZJAH4hqVTiyAinTJUDUg8zX52dBY21yILm1ljaRgUecxupByiDsOQBzGudTr5R+znNYtnR0tI2to3C3pty16zP5ImAUkEBhkHxGSD/hNfK33aGzopYSjxpIuNFYAjI5Y8KwFhny9OQ9K1VKeUttE6UleZs0cGj6GwdNCORGhB8RVh2bv7dwEfCdco+TKOLI8OL4331CtsaZY+sMUgTAPGY24eE/Kzyx514Vhi47CdKlb3uKkkzTrzY8O2LYXNuOpnHfnHbT5Dkfc3MZB8qjbiKba2z1AHFcWshWRSQC44cZ8OL9ZVvKofcpbuR3jspli0DMr6qfk8QHC2o0+6tI3O3YNjG/WOJJJG4nYZx5AZ1Pec+LGpMe/rOMuk7Gq4qWLi+7x5PyM4tt4p4bI2aQyLIzHDYfiALBjwoF4s5HPu51pe6Fg8NovXZ6yRnlkyMduRixHD3d2n6uVTZFUfpF359xx9RbnNxIMac4lPyvzj8ke3wzIo0ZVJKEdZU3d5GacsqWvF+bK/v5tN9qX8dhanKo/bYcusweNj5Rrn2k+VahszZ6W8KRRDCxqFUeQHM+ff7aqfRtuX7ihMs4+HlHaB5xpzCep5t54HdV2qVc1I6qUNkfq97K+jF65y2sUpSoZIFKUoBSlKAUpSgFKUoBXjdWqyoySKHVgQykZBB5g17UoDHdrbGuN37n3RaZktmOGU5IAzpHL/lf9+h0LYW8FvtW2bhwwZSssTfGXiGCrDwOuCNDU3cW6yKVcBlYEMpAIIPMEHmKy3eLo/nsJfdWyS4C5JiXV0HeFB/nE+icn17rBVIXKy1HhPc+PP7kRwlReMdceH2JzfS2WztoUF5NaQqSihA0kjnA4EL8QIRQDoT3jXQVnO0doyScIklM3Bngc8XFg92W7XcDg5x3HnV52Bvza7SMce0ERJo2JTj1iZiCpI4tA2Cey3fyJNem9u4/WXFv7mhVLctw3HUogdcsMPjvAHhnHPFRLihNdyWpl1ou/oUZZprFEEOk26EPAerLYx1hU55cyM8OfZjyqD2fsfropJWljiSMgNniZyW5cMaAk9+vkfA40aToptjgq0qkeLKwPqCv6sVBba2wLSd4Le8NusZAEccRkCnhGs0rsW557KghR3ZzUWNNvXN7C2lpGlHuWUMrltf5iXLdXbMd3b6SLMy6SYjMYGeQCHJ4caA65wfQZhvpbxRX0iW4CoMZVeQcjLAeHoORyKj4NpzLK7QuyPJkN1IK8WeYAA0yRnQDmcYrrsN0rqaRVEMi8R+NIjqoz3s2NPGtc5Z1gkTbK2jo+o61SoksNm86dwpJfd8awHh4sdYeHPwSsrOM4OM8OM/S862wmq5sDY0Oy7YmVkQ4zLISQvM4ALHOBn2n6qpu8PSPNeye5tkq5LaGUDDsO8oD/ADa/SOD+bU22tZ1FgtnHcjmdK6QhXruolh6snN+ukVLMGG2xLcHTTVYs/leLeC/X4Hi3B3BZX92bQy0zHiRH1KE69ZJn5fgPk+vLt3J6NksyJrnE1xzHesR+jn4zfSPs8TecVKqVoUo9nR+b48vIqY05Teep8kAK+0pUElClKUApSlAKUpQClKUApSlAKUpQCvlfaUBT97ujeC/y6/ATH5ajRz/WL8r1Gvryqm228G0NhMI7tDPBnCkkkY8IpcafmsPYOdbFXjc2iSoUkVXVhgqwDA+oOhqXTumo5KizR8/4ZHnRTeaOpkNu9vnbbQHwD4fvifCuPZ8oea5Fee0t3GKlLNktRK8jzzBeKQlzkhMnQkk9rPZCgDyrO8XRCjHrNnv1Dg5EbFuDP0HHaT7/AGVDwb97Q2Ueq2hEZhrwtIcE45cMwBDj1yfOtvs0auu3lj5Pb/sx7aUH+osPNF+3b3MhsMspMkhGsj4yB3hQPijx8e81E7z9KVva5WDFzKPyT8Gp+k/f6Ln2VVOHam3efwFufWOIj/FN949Kum7HRpbWWHYe6JR8uQDCn6Ccl9Tk+deKhRoeK8XwX8sznXrXEsV1ZTbXd3aG3HWW8cwQZyoIIGP6qL/O31mtL3f3XgsI+C3TGfjOdXcjvZu/05DuFSwWvtaa1zKosuyPBHtOioa9r4ilKVGNwpSlAKUpQClKUApSlAKUpQClKUBC7d3xtbAgXkvUZxhmSThOc4AcKVz2TpnOlSOz9oJcRiSLiKnOCyOh0+i4B9uKz7p9XOyk/wCqh/VJWkigIWz3ytZp+ojd2lGMp1M4K5zgvxIOAHGhbANTdVbZzcO19oMFLEW9ieEYy2PdmgyQMnHeQK4LLpJe6e4itLCeWa3kCPE8kMeDrxF5OIouowACxPhgE0BeK4dl7bguw5tpUmEblH4DnhdeamoPdTfobQjuB7nlhuLVuCa2JQuGIPCEclVbPCQCSvLwwTy7l7djnhvGsLL3O0Vy6PCWijaWYBTIzFMqp1xzI0560BdK8p7ZZBh1VxocMARkcjg1W9zN9TtSCSWOAxBGZAryLxGVOaMAOxzXU558q/Nhv4ptZ7q6iNrBAzp1hkWTrGjkMbGMKNRxjhU957qAtSrivtU/au/UtnElxd2jRWzFA7iZXlhDkBWmhC4AyQCFdiM99fvePpCSxuYIZIJmFwxEcq8DI+FBIjVWLu2WVQvCMltDQFtpVMt+kNupLXFnLbTNdLawW7svFK7oroxbAVFw2SdQOE4ydKlbfbs4uRDcWwTiikkR4phKrdWYw0Z40jKt8IuMjB8dDQEhYbcguJJY4ZUkeBgsyqcmNjnAbw5H2gjuNd1UzdHb8E11tAQ2bWksLR+6CREZJpGEh1ERIJHCcdo5L+uYDo83ima62iTbXcxe+kUFjFwwquiRSlpcoFB5KGAHLPKgNSpVU3W33a/ubiA2zW7WrBZuOVGIY54eFVHaU8J7WfCuvYW80l1czwtbmJbduB5etV1aQqr8CYGSQrgnOMZxQFgpSlAKUpQClKUApSlAKUpQGf8AThs6SbY7GJS5ililYKMngUkMceXFk+QJqb2Z0jbPnhWVby3QEZKyTRo6Z5q6sQQRVlqKfdSzZ+NrW2L5zxmCItnx4uHOaAh907sXV1eXkf8AMSdRFDIQVEiwLIXkXOMpxykBu/gJqG6Mr1G2htcKyEm8JGGBJGGGR4jsmtDaIFSpAKkYKkAggjGCPDFc9vsiGNg0cMSMOTLGikA6HBAoCibj3KLt3bQZlUmS1IBYDIWOTiIz4d9fOh+7R22mAyknaVywAYElW4cMB4ac6vcux4HYs0MTMc5YxoScjBySNcjSv1b7KhibijijjbGOJUVTg8xkDlpQGZX7y7J2xcQWwONqoHtiBkR3nEElc+QDmVvRRUj0rbtMu75gs1Yrb9SQg1Zo4tG5cyB2yfok1oMlsrMrMqsyZ4GIBK8Qw3CeYyNNK9aAzdH2Vf2Iaa+lkgkCl4Zb585yGEbpxcRYMB2eZIGM1+d+7iGHamxU4kVY5ZRgsOwvVxqnFk5Hdzq1bSS0spBItqjzvxcAggjad8Y42GADgAjJJ7wOZAMpNseCRizwxOx5s0aEnAwMkjXQUBX9+9n2l5HbQXbMommHUSxyBGjlWKR1dXOmoUqNDksPKoLZNvebP2tBai+k2hbyRzPMk/C0luqL8HI0nPDOQozgHDad4v8AcbKhljEckUbxjGEaNGUYGBhSMDSvlnsiGBSsMMUSt8ZUjRA2mNQoAOlAUHo6vEbbG2QHU8U8HDhgeLCyg48cYp0b7Zgiu9pwyyxxzPtOcpE7qruGIClFJy2cHlmr7BseCNg0cMSMORWNARkYOCBpppX6bZ8QkM3Vx9ZjBk4F48YxjjxnGKAzzfK7Ox9sRX6ozxXcTW8yICS06LxW+PpNhU8grVd919jm0tURyGlPFJO4+XPKxeZvTjY48gB3VXrTbUW257c26SG3tn6+SSSJowZ1BWCFOMDiKlmkYjQcCDPaq7UB9pSlAKUpQClKUApSlAKUpQClcqbVhaQxrLGXHNA6lh6rnNdVAKUpQClflXBJAIJGhGeRxnB8NCPrr9UAqj21/PfR7QkSd7Z7a4nhgVODhTqEUh5VZT1nGxJIOnCQBg6m8VDXO6VtJJJIyMDMAJgskqJMAMDrY1YK+mmo1GhyNKAp2z7ya/v9mTtI0DS7OlkZUSMgEvbFwOsVuy2R5gAYPPOlVD3uxrZJkuZfg3jXgRzNJGqpoSgUOE4TwjIxg41qTtrlZUDxsrowyrKQysO4qRoR50B60pSgFKUoBSlKAUpSgFKUoBSlKAUpSgFUXpg2q9vYR4Zo45bmGK5kTIZLdixkII1GeELkeOO+r1UbtyaDhSK6USJcSCEIyhlZmVnAYHTGIz7cUBX7ndrZu0LFoLQWZBjYQvEsTGJivYkUoeLIODzBONedcnSNvj73yWMUc6Q9ZcxCcHhLC2z22OclVOMcXriojf8A6Ldm2+z7i5gj9ySwo0kckckg7a/EXhLEdpsLoAddK+7wPK0G75uieuN3amXi+Nx9XrxfSzz86A0fZW14ruPrLd1lQkgMucZHMa16bQvkt4ZJZTwpGjO58FUEsfqFe4qnb9F7yWDZ0DKrSnrp2ZONVt4GBAdAylhJLwJjIyA9AVfdHaFxZbaAviQNrxCdQdBFOuStvr3rEQnmeCtM2vtqGziMty4ijGhY5PcT3AnkD9VZ50m7sX0lmLk3EEslkwuIhHaNE+UwXw5nfThHFjGvAKtFxt1L/YUlwnxZbOZiM/FPVOHQ+jAr7KA8rrpUsI4llMkjxsAxdIJnCKx7JlIX4MnnwnXBBxqKslttOKWBZ43VomXjEmRw8GM8WTyGPHlVP3Dtk/k1CvCOFrWTiXGh4g/Fkd+STVCmuWXcyzOpjM6i4x8z7qmyD5Fgg+qgLj0h732U2zbhXSSRWhl6id7SZoDKyMIzFMU4cknRwca6GpXdLbcNjsKykupBEnuaHtEE69XnkATyB+qvbf7aEPvJdvxoY3tpBGwI4WLoREEPI5JGMVG2JH8kxn/7W3/tmoCXsekWynuYbeGUvLOnWRqEf4vAZBxkjsEoOLB1wRpqM+l3v7axqz5leJCRJPHBLJChBw2ZEUggHQlcgd+KrWyLALuqjW6DrVsZJIyFHEsrwOGdDzDHiYZHjXn0fWU93sOBIbm3ELQtEy+5GZkzxLIrMLgAtknXhGc5xrQFs2tvzaWixNNIwSbh6mRIZpEk488Kq8aMpYgZC5ziu263ghhSJ5WMYnkSKMOjqxkkzwIVYAqTg8wKpe824nVbtPaRu0z2yGWKQgBuKJ2l0Azg8JZBUXtSFt47Bp4iQbe3ja34cjN9wpNNjx4QqxA+MknhQGh7Y3qgs3RJ+tBlIWPggnkDuc4RTGhHF2SeHngZpeb0RRytEolnkRVaRIYnkMatnhMnCMKTg4UnJxoKrO6G2121Lb3XNbaDLAZwLyccMg9UjQ+y5FeF7u9epf3Vzsa6gPWOguba5RioljiTHC6jI7DqdMfG5+AF32RteO7hEsBLISw7SOhDIxR1ZXAZSGUggjurtqq9He3nvLaXroFtZYbmeKZIzlDMrcUjofNnOdTrnWrVQClKUApSlAKUpQCozb+7sF/EIrpC6hg64Z0KuueF1ZCCCMn66k6UBX7fce3VkaQz3PVkNGLm4mnVGHJgkjFeIdzEEjurq3i3Xt9oxCO7TrFVg64ZkZXGcMrKQQdTUtSgOTZey47WIRQghVzjiZnJJOSWZyWY5PMmo6Pc23W6NyOu644y/um5OVDcQQqZOEpn5GOHyqcpQHHtTZSXURjlL8J5iOWSIkYIILRsCQQdRnBqHs+j6zht3t4lljhfPHGtzchSCCGGOs0BDHIGM6ZzirJSgIrZW7EFrAYIA6xEFeBpZXCqQQQnGx4BqeWK8Nm7mWttbNbRxkwMCphkkklTBJJCrIxC5LEnGMnWpylAVSx6LtnwK6pCeF0dOFpZnCLICHEQZz1ZIJHEuDgnXWu1NyLZbX3KBMIDp1fum5xwlSpjz1meDBPYzjyqepQEbsPd6Gxj6u2DqmAFRppZFQDOAgkZuAa8hiohejWyWR3iSW36w5kSC4uIY3P0kicD2DAq00oDwtrFIolijVUjVeFUAAULyxiufYmw4bG3SC1Tq4kzwrknHExY6sSTqTzrvpQEfsbYMNlGyWyCJWd5CBk9tzljr+ruAArjl3QhM0kqPcQtMQ0vVXEyK7BQoYqGwp4VAyuDoKnKUBy7N2ZHbRCOBRGi5wozzJJZiTqxJJJJJJJJNdVKUApSlAKUpQClKUApSlAKUpQAUpSgFKUoBSlKAUpSgFKUoBSlKAUpSgFKUoBSlKAUpSgP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" name="AutoShape 12" descr="data:image/jpeg;base64,/9j/4AAQSkZJRgABAQAAAQABAAD/2wCEAAkGBhQPDxUUDxQUEBUVFhUYFBQUFBQWGBUVFhUVGBUUFBYXGyYfFx0kGhQYIC8gIygpLSwsFh4xNTAqNScsLCkBCQoKDgwOGg8PGikgHyQqKjQ1LyktMCwtNTQsKikuKiwqLCwpLCwsKiwpLCwsLCosLCwsNCwsLCwvKSw0LCwsLP/AABEIAQQAwgMBIgACEQEDEQH/xAAcAAEAAwEBAQEBAAAAAAAAAAAABQYHBAMBAgj/xABREAACAQMBBAcBCwcJBgUFAAABAgMABBEhBQYSMQcTIkFRYXGBFBUjMkJTYpGSodFScpOxs8HTFjNUY4KissLhNDVDc3SjJCWDtNJEVcPw8f/EABsBAQACAwEBAAAAAAAAAAAAAAAEBQIDBgEH/8QANxEAAgECAgcFBwMEAwAAAAAAAAECAwQREgUhMUFRcZETIjNhsRQyUoGh0fAjYsEGFULhJDRy/9oADAMBAAIRAxEAPwDcaUpQCmaVVekbeGWws1ltyocyqvaXiGCrk6f2RWcIOpJRW1mMpKKxZac0zWV2u8O3JY1eOFGR1DK3BGMqwyDrJ4V6++23/mE+xF/EqU7OS1OUeppVdP8AxfQ0/NM1mHvtt/5hPsxfxKe+23/mE+xF/Erz2R/FHqO3/a+hp+aZrMPfbb/zCfZi/iU99tv/ADCfZi/iU9kfxx6jt/2voafSsw999v8AzCfYi/iU999v/MJ9iL+JT2R/HHqO3XwvoafmlZh777f+YT7MX8Snvvt/5hPsRfxKeyS+KPUdv+19DUM18zWYe++3/mE+zF/Er5777f8AmE+xF/Ep7HL4o9R2/wC19DUM0zWX+++3/mE+zF/Er7777f8AmE+xF/Ep7I/ij1Hb/tfQ0/NM1mHvtt/5hPsxfxKj9s77bYs1DXKRxBiQpMaHJAzjsue6so2U5PBSj1PHcJa2n0Nfr7XhZy8casflKp+sA/vr3qCSRSlKAUpSgFKUoBWf9ND4sIx4zr90claBWb9Nr/8AhIR/XH7o3/GpVn48eZpr+Gzk3rvZIdnbPWN3jzCueBmXOIo+eDrzqpe/c/z836V/xq0dIGlvYr4Q/wCSKqUarLiT7Rn0TQNtSlZRlOKZ2Hbc/wA/N+lf8a6b24vIOHrnnj414lzI+o7wddGGRleYyKkNh7OS1iF5djPL3PF3u3NXwfrHgO14V7We3xf8VvfYAkbMMigDqn5Ko/UCeeSDz0rJXU1LuLGK2v7cjCrXi5uVKmnCO14enIgffuf5+b9K/wCNPfqf5+b9K/4157S2c9tK0coww5EcmU8nXyOPZgjmK5qlxm5LFMuqVK2qwU4xWHI7Pfuf5+b9K/41LWmy9pyrlFuiDyLSMmftsKsG5uwlt4opmjE1zNloEY4WOMY+FY4PAMMCWwT21UDJ1n7za0ULcN1tDgk70i6tAp8OHhdx/aY1KjDVjJnJ3mlI9o6dtSTw34YmcbRjvrbWc3MQ/KLvw/aDFfvrh9+Z/npf0j/jWt296XjL28y7Qi5PG3VGTHeEZAqk4+Q47X5QrPt9d344Gjntf9nnGVAzhGxnhGdQCMkA8sMNMAV5ODSxTJGjdJU61Tsa9OKb8iF9+J/npv0j/jT35n+el/SP+NcdTW72w1lDT3PZtotWPzhHyB5Z0OOfxRrnESpVyRzNnQXatreGaUF5aj8k3ot/dHHN1ROOLrXz4B8Z+JnTi8fLWuP35n+em/Sv+NTi78Mbgl1zbkcBhwDhOWcci2OY5EdnwNR+8WwhblZITx28msbjXhzrwE/qPeBg6g50U7ipmy1dWOz7cyttZqNTJc00s2zV9DjG2Z/npv0j/jVh3+kMmxbF2JY8WpJySeqbUk8+VVKrVvV2t37Q+E2PumH7qvNGSftESt/qqhThbJwSWvcarsN82sJ8Yoz/AHFruqL3XfNjbHxgh/ZrUpSWqTOQj7qFKUrEyFKUoBSlKAVmHTe/wNuPF5D9SAfvrT6yzptbPuRfEzH9kP31MsfHj+biPc+Gzz6TBg2q+EP/AMB+6qUDggjGhB1AI0OdQdCNOR51dOlTS5hHhCP8R/CqVVNW1zZ9P0LGLsIxe/Et+0x7626zQ5E0IxJDknIOuYx54JB78Y5iq/sXYzXcvAuijV3I0RfE+Z5Ad/oCR47O2i9tKskRww7jnDDvVvEHH3A8xU1t/elJo+rtU6kS9u4OACznQppzGmp7+Xec1nZ1Kf6dP3X9PzcRXTuLZu3pa4y2PhxOferba3LokXajhHCsjatIcAFuLmV7I9Tr4Yg8V9pUunBU4qKLq1toUKSpxZeNqbyGOzVoG4XkgtIlYaFEAuOt4T3HjjK58h4CqOKSyPwBQdA3EAfPQjyz+seZz8U1IqSzEHRllG1zxlhi3t8tx17M2o9rKssJwy/Uy96N4g/68wKt++9+hteBflXckkY8F6vMn/dmYepNUKXPJRz5k4wB38+eldVzdNK2XOcDAHgMkn6yxJPeWJ76KWEWjTc2Ma95CpFYKO18eB41aNi3a3tsLKY9W6627jQEqDhGA5kAn1GTzBzV6emQRqCNCCNQQRyIPfUWrSVSOBYX1tG4hqeElrTOxdjym46jgPWZwR3D6RP5ONeLwqa2/frbW/uGE9ZjWeQ8uPIYog7tQCfD84kj6+/DG2xwAXOOAzgL/N8+Id/Fn5PLPa8FqritEKc6kk6qww/MfsVtGlVu6idwsFDdxfE+1adt9rdyH6Nx/mlH76q1Wm713cb6NyP8Q/8AlV5o54XEeaIv9UpOz1bn9zSdy3zs61P9RF9yAfuqbqu9Hz52Xa/8oD6iR+6rFW6rqnLmzhafuoUpStZmKUpQClKUArKumTW4s1/P+94hWq1lPSxrtGyX0++ZB+6ptj4y5P0ZGufDZaNs3ez5b7qLxU64KnC0misrZIVWzjOc6HHPTNd43Hsj/wDTp9/41kvSs2dqyeSRD+4Pxr5ut0kXFjhGPuiEf8NycqP6t+Y9DkelTP7PKpRjVp621sPIaTnCTg5NJcGa5/Iay/o6ff8AjT+Qtl/R0+/8a/W7e+FvtBcwP2gMtE2jr6r3jzGRU3mqedPI8slgyfG6qSWKm+pBfyGsv6On3/jXLtDdnZtuvFPHBEpOAXbhBJ7hk6nyq0Vn3TJ/skH/AFKf4HryME3gZxuKzaWd9WdtpszZkqBkg4gc8OIZzxAEjiUBe0DjmK/cmw7BBxSWjRoOcjRnhA8WAJZR5kADvr5u1dhbG3BuDD8EvwaojOdW1UFWJ+o8qksrwthrongfWVZQjdk81ZQq+Wi/urzKuB7OvWjJrO+rOAbvWPM2UgXubqnOf7AJce1RXhd2GyouEyRKgY8PE8cqqp4WbDuwAXRTzNTM7qGY8d5GeI5YJIyc+5WjZQPPA076qvSNch7AYnFxiZOQUcPwc3Ph7z+6mVcDKnWqzko531ZZLXdHZ8qB4oopFPJkPEp1xoQcHUV7fyGsv6PH9Rrj6M/902/5r/tZKtNeygk2jX7TW+N9WQX8h7L+jx/Ufxp/Iey/o8f1GpwtVI3q6UoLQlIMXMo0wp7Cn6bjn6Ln2VspUJVpZaccWa53k4LGU31ZKXm6uz4ULyxRRooyWbQD1JNVXeS9tZ9iXPuBeGJJox8UqGbjhJYA64ww545VnW3t5ri/fiuXLYPZQaIn5q/v1PnVm2Hru7fDwmQ/fB+FXP8Aa3axjVm9eZbOZXT0hOvjDF4YPazRujVs7Kt/zWH1SPVnqp9FrZ2TD5GUf916tlVFwsKsub9SVS9xchSlK0mwUpSgFKUoBWU9Juu17Ef8r77j/StWrKukj/fVj/6P/uDUyy8X5P0ZGufc6FX6UGztWb0i/ZJVVq0dJh/81n/9P9klVeu20f8A9aHJFHW8Rn7hnaNgyMUZTlWUkEHxBGorRt1ul548JfgyLy65B2x+eo0b1GD5Gs2pWVzZUrlYTXz3ilWnTeMWf05s7asVzGJIHWVDyZTn2HwPkdapPTL/ALJB/wBSn+B6yjY+3JrOTrLaRo278fFYeDqdGHrWiWm+1ntaNINqp1LBgysHZY2bBGeIHKaMdG0865S50VVt3mj3o+W0ube9jJrNqZObq7aVbCEC6toQicLiTBZWBOc5lUD2j6810Hei1IcC/Ep4H7LdUqt2T8UiMZ9Ax9tfB0XbPYA9XIw7vh5jp3Y7Vcm0uh6zkTEHHbt+WGaTTvBVjqPQiqlKO9k+couTaJBt6LYyEJtFQ2TgMITHz5BuBcj+37agOknaivZqhngnYyBlEWhCiOTLEdY+mSBnTn51J2vRDYqgEiySMB2nMjqWPjhSAP8A95157R6Ptl2sRefijQcy1xLg+QHFqfIZr3LFvCOL+R7TqRhLM9xJ9Gn+6bb81/2slde8m+dvYL8O+Xx2Yl1dvZ8keZwKzLanST1MIttlK0EKZAkc8UhBJJ4Q2eHUnU5PpVGmmZ2LOSzE5LMSST4knU1eW2h51pZ6vdXDeVNa+UdUNZaN6Oka5vsoD1EJ/wCGhOWH9Y/NvQYHkaqlKV1FC2p0I5YLAqp1JTeMmKvO7ZzsHaA+mn/4/wAKo1Xjdb/ce0vVP1LULSvhL/0vU223vPky/wDRQf8AyqL86X9q9XCqd0Tf7qj/AD5f2jVca4u58afN+pe0fDjyFKUrQbRSlKAUpSgFZV0n6bWsT/y/uuB+Naqayrpg7F1ZP4cX92SM/vqZY+Ml5P0ZGufDKv0nrjas3pH+ySqrVx6WI8bUc/lRxH+6R/lqnV22jnjbQ5FJX8RilKVONApSlePzBY92N/LnZ5ARusi74XyV/sHmh9NPI1ru7XSDbXy6N1UgGWikIBGOZU8nHmPaBWP7s7j3O0CDGvBH3zPkL58Pe59PaRWvbs9HlrZLnhE8hGGkkAPMYIVeSj7/ABJrktLeyY933/L+fzEt7Ptvl5/wQu9PS1FBlLIC4k1Bc/zSnyI1k9mnnWU7X23NeSdZcSNI3dnko8EUaKPStT3p6I4psvYkQPz6s56tj5d8fsyPIVlW1djTWkhjuI2ibz5EeKkaMPMVM0T7Hh3Pe89ppu+2x72zy2HHSlK6IrhSlKAVeN29Ng7QPi8Y/Z/jVHq8bJ7O7l2fy7hF+owf61VaU8OK/cvUk23vPkzQOikY2VF+dKf+69W+qv0Zx8OyrfzDn65HNWiuLuHjVlzfqX1L3FyFKUrQbBSlKAUpSgFZl03W/wADbyDud1+0gI/wVptUvpasus2YzfNPG/szwH7nqTaSy14vzNNdY02UPpV7dxbzDlLbIfqLH9TCqRV33q+H2Ps+bmYw8LH0GBn9F99Uiu00W/0MvBtfUo7ld/HiKV+ooi7BUBZicBVBJJ8ABqa0TdfojkkxJfkwrz6pfjn888k9Bk+lb7m9pWyxm/lvMKVGdR91FG2Tsaa7k6u3jaRu/HJR4sx0UeZrVt1uiSKHEl6RcPz6sfzS+udZPbgeVT9xtG12QscfVGGJzgOiZRWxn4Q54skDPEQeXOrGrZGRXJ3mlqtfVHux+pb0bKMFmlrITaO9Vradh5UUqP5tQWIAJGAqjTVSMacqpF30vOXKxQqvPhLl2OO4nAAz5Z/GuffHdxrU5kMTxtLK0TdY8cuJWMjI46t1YBmJ4tOdVmeWPgISIBtMN18jkfFJ7PVBTo2NSPinvFU9SEtqaOm0fTtp5c8JNt8NX0NO3F3z91KIpuLrUXLSHHC+WOox8XmBj6uWln2psiG7jMdxGsqnuYcj4qeanzGtYDbXpikV0OGUgqezkd+RxAgHHfzHOtj3H2nNcQyTXLKQ7/BqvxUVVCnB17/M659BrpVH8z3S2j42824YZXuKLvT0RSRZksSZk+abHWD808n9ND61nkkZVirAqQcEEEEHwIPI1/UQYGoLeXcm22gPhl4ZMYWVMBx4ZPyh5HPsro7PTNSnhGtrXHecrXsVLXDUfzxSrTvR0eXNhlsdfF86gPZH9YvNfXUedVauqo3FOvHNTeJUzpyg8JIVd7j4LduMcuuuifYpf+GKpFXvfOApZbMtB8Yx8ZH0pOED+871XaSeMqcfPHojdQ2SfkaluZb9Xs62XwhjJ9WUMf11NV5W0IRFUclAUegGB+qvWuJnLNJsv4rBJClKViZClKUApSlAKj9vbO902ssJ/wCJG6j1IOD9eKkK+EV6ng8UeNYrAxHdxTdbHvbUj4SBhOi9+nxx/cYf264d1ujq5v8ADkdRCf8AiODlh/Vpzb10HnVgvj70bwcZ7MNxkt4BZT2/syDi9K1tau6l9UoJ9lsnrx9SuhbxqPCf+Oogt29zLfZ6/AplyO1K+rt7fkjyGBVb3p3uVpXtrmGaO3J4TMrPGzFT8ZMDtIGGMA649h0I1SNu7hGfjKXMzyMSzJJLiM5J0ChTwKNABgjSqac5Sbk3iy3to0ozSmu6Z/siaOW4iS8kZoEZgOInAB1AJ5qpIXPh5c62q5vkjh4g8a5HYLuFQsR2BnwJ8KxLaW7dxbazxsi/lErwk+RB1rnt9qyxo0aserYdqJu0h7/inQajORg1DjNx95HVXOj6d7llbTWpbPzeWbe3ft7qBrdoOpbiHHlw2OFsjg7I7xz8M4znNUrBPl/of/5XoBQjNapTbZf2ejoW9PLFcyS2DsfrJEyyprp1jPEGHLKShSAQR9w0OtWbbcZu9qpZySOsMYRBliSSIuMnLc3YnGT/AKV2dGYgYYEkkcyntR9aVSQdzhB8bwI8vAiu7f3c552FxajMigBlBwzBdVZD+UPvAGNQAZCXdxRylev/AMyUavd2pN7uDPzdbn3FivW7MmkbGpgchlcd+OQJ8sZ8CKsm7G8qX0PEvZdcCSM80bw17tDg+XiCBCbmb8C4AguexOMjJGBJjy7n8V9o7wIPebagsb5prdWilLYkRlPV3ERUMJQRpni0ONcjPjnLFJYrYVzo1Ks+xmu9ufH/AF5moEVRd6eiuC6y9vi2lOug+DY/SQfF9V+o1Lbr75i+wFglTQlnIHVgggcIf5RJzpj5Jqdsr5Zk4k5ZZSDzDIxVlPmGBFSaNedJ5qbwK2vb63CojA03IuI76G2uIyvWSAcQ1RkBy5VhocKCcc/KrVJ/4/eVQusdsR6AQjJ/7rYrRN59sLZ2kk7Yyi9kHvc6IPaSPZmqZ0O7GIjlu5NWmbhUnvVSS7e1/wDBVrO8nWputU3LBc3t+hXKhGE1CPHHoaQBX2lKpSxFKUoBSlKAUpSgFKUoCodJW7Hu6zJjGZYcug72GO3H7QNPNRXh0X71+7LURSH4aABTnm8fJH8/yT5geNXWsm312HJsq8W/shhGbMij4qs3xlYD5D/cf7NTqDVaHYS27Vz4fMi1U6cu0XzNWnmCKWYhVAJJJwAAMkknkKyfeTa1qt0l3s9/hlcmXPW/CgnQgtzXmpAxoRjlV5sr+DbNicE8D8IlQHtKVZWaNvXGM94OlUreewmljndLeC2t4WZVIiQSSBH4Mg4yFyOfZ0HfUKcZRTWxlpYSpuqs+xn3bPShLKnDbp1GR2nJDN6Lpgepz7KpdxcF2LSMXY8yxJJ9p51oO7/R7FPYo8pZZJAH4hqVTiyAinTJUDUg8zX52dBY21yILm1ljaRgUecxupByiDsOQBzGudTr5R+znNYtnR0tI2to3C3pty16zP5ImAUkEBhkHxGSD/hNfK33aGzopYSjxpIuNFYAjI5Y8KwFhny9OQ9K1VKeUttE6UleZs0cGj6GwdNCORGhB8RVh2bv7dwEfCdco+TKOLI8OL4331CtsaZY+sMUgTAPGY24eE/Kzyx514Vhi47CdKlb3uKkkzTrzY8O2LYXNuOpnHfnHbT5Dkfc3MZB8qjbiKba2z1AHFcWshWRSQC44cZ8OL9ZVvKofcpbuR3jspli0DMr6qfk8QHC2o0+6tI3O3YNjG/WOJJJG4nYZx5AZ1Pec+LGpMe/rOMuk7Gq4qWLi+7x5PyM4tt4p4bI2aQyLIzHDYfiALBjwoF4s5HPu51pe6Fg8NovXZ6yRnlkyMduRixHD3d2n6uVTZFUfpF359xx9RbnNxIMac4lPyvzj8ke3wzIo0ZVJKEdZU3d5GacsqWvF+bK/v5tN9qX8dhanKo/bYcusweNj5Rrn2k+VahszZ6W8KRRDCxqFUeQHM+ff7aqfRtuX7ihMs4+HlHaB5xpzCep5t54HdV2qVc1I6qUNkfq97K+jF65y2sUpSoZIFKUoBSlKAUpSgFKUoBXjdWqyoySKHVgQykZBB5g17UoDHdrbGuN37n3RaZktmOGU5IAzpHL/lf9+h0LYW8FvtW2bhwwZSssTfGXiGCrDwOuCNDU3cW6yKVcBlYEMpAIIPMEHmKy3eLo/nsJfdWyS4C5JiXV0HeFB/nE+icn17rBVIXKy1HhPc+PP7kRwlReMdceH2JzfS2WztoUF5NaQqSihA0kjnA4EL8QIRQDoT3jXQVnO0doyScIklM3Bngc8XFg92W7XcDg5x3HnV52Bvza7SMce0ERJo2JTj1iZiCpI4tA2Cey3fyJNem9u4/WXFv7mhVLctw3HUogdcsMPjvAHhnHPFRLihNdyWpl1ou/oUZZprFEEOk26EPAerLYx1hU55cyM8OfZjyqD2fsfropJWljiSMgNniZyW5cMaAk9+vkfA40aToptjgq0qkeLKwPqCv6sVBba2wLSd4Le8NusZAEccRkCnhGs0rsW557KghR3ZzUWNNvXN7C2lpGlHuWUMrltf5iXLdXbMd3b6SLMy6SYjMYGeQCHJ4caA65wfQZhvpbxRX0iW4CoMZVeQcjLAeHoORyKj4NpzLK7QuyPJkN1IK8WeYAA0yRnQDmcYrrsN0rqaRVEMi8R+NIjqoz3s2NPGtc5Z1gkTbK2jo+o61SoksNm86dwpJfd8awHh4sdYeHPwSsrOM4OM8OM/S862wmq5sDY0Oy7YmVkQ4zLISQvM4ALHOBn2n6qpu8PSPNeye5tkq5LaGUDDsO8oD/ADa/SOD+bU22tZ1FgtnHcjmdK6QhXruolh6snN+ukVLMGG2xLcHTTVYs/leLeC/X4Hi3B3BZX92bQy0zHiRH1KE69ZJn5fgPk+vLt3J6NksyJrnE1xzHesR+jn4zfSPs8TecVKqVoUo9nR+b48vIqY05Teep8kAK+0pUElClKUApSlAKUpQClKUApSlAKUpQCvlfaUBT97ujeC/y6/ATH5ajRz/WL8r1Gvryqm228G0NhMI7tDPBnCkkkY8IpcafmsPYOdbFXjc2iSoUkVXVhgqwDA+oOhqXTumo5KizR8/4ZHnRTeaOpkNu9vnbbQHwD4fvifCuPZ8oea5Fee0t3GKlLNktRK8jzzBeKQlzkhMnQkk9rPZCgDyrO8XRCjHrNnv1Dg5EbFuDP0HHaT7/AGVDwb97Q2Ueq2hEZhrwtIcE45cMwBDj1yfOtvs0auu3lj5Pb/sx7aUH+osPNF+3b3MhsMspMkhGsj4yB3hQPijx8e81E7z9KVva5WDFzKPyT8Gp+k/f6Ln2VVOHam3efwFufWOIj/FN949Kum7HRpbWWHYe6JR8uQDCn6Ccl9Tk+deKhRoeK8XwX8sznXrXEsV1ZTbXd3aG3HWW8cwQZyoIIGP6qL/O31mtL3f3XgsI+C3TGfjOdXcjvZu/05DuFSwWvtaa1zKosuyPBHtOioa9r4ilKVGNwpSlAKUpQClKUApSlAKUpQClKUBC7d3xtbAgXkvUZxhmSThOc4AcKVz2TpnOlSOz9oJcRiSLiKnOCyOh0+i4B9uKz7p9XOyk/wCqh/VJWkigIWz3ytZp+ojd2lGMp1M4K5zgvxIOAHGhbANTdVbZzcO19oMFLEW9ieEYy2PdmgyQMnHeQK4LLpJe6e4itLCeWa3kCPE8kMeDrxF5OIouowACxPhgE0BeK4dl7bguw5tpUmEblH4DnhdeamoPdTfobQjuB7nlhuLVuCa2JQuGIPCEclVbPCQCSvLwwTy7l7djnhvGsLL3O0Vy6PCWijaWYBTIzFMqp1xzI0560BdK8p7ZZBh1VxocMARkcjg1W9zN9TtSCSWOAxBGZAryLxGVOaMAOxzXU558q/Nhv4ptZ7q6iNrBAzp1hkWTrGjkMbGMKNRxjhU957qAtSrivtU/au/UtnElxd2jRWzFA7iZXlhDkBWmhC4AyQCFdiM99fvePpCSxuYIZIJmFwxEcq8DI+FBIjVWLu2WVQvCMltDQFtpVMt+kNupLXFnLbTNdLawW7svFK7oroxbAVFw2SdQOE4ydKlbfbs4uRDcWwTiikkR4phKrdWYw0Z40jKt8IuMjB8dDQEhYbcguJJY4ZUkeBgsyqcmNjnAbw5H2gjuNd1UzdHb8E11tAQ2bWksLR+6CREZJpGEh1ERIJHCcdo5L+uYDo83ima62iTbXcxe+kUFjFwwquiRSlpcoFB5KGAHLPKgNSpVU3W33a/ubiA2zW7WrBZuOVGIY54eFVHaU8J7WfCuvYW80l1czwtbmJbduB5etV1aQqr8CYGSQrgnOMZxQFgpSlAKUpQClKUApSlAKUpQGf8AThs6SbY7GJS5ililYKMngUkMceXFk+QJqb2Z0jbPnhWVby3QEZKyTRo6Z5q6sQQRVlqKfdSzZ+NrW2L5zxmCItnx4uHOaAh907sXV1eXkf8AMSdRFDIQVEiwLIXkXOMpxykBu/gJqG6Mr1G2htcKyEm8JGGBJGGGR4jsmtDaIFSpAKkYKkAggjGCPDFc9vsiGNg0cMSMOTLGikA6HBAoCibj3KLt3bQZlUmS1IBYDIWOTiIz4d9fOh+7R22mAyknaVywAYElW4cMB4ac6vcux4HYs0MTMc5YxoScjBySNcjSv1b7KhibijijjbGOJUVTg8xkDlpQGZX7y7J2xcQWwONqoHtiBkR3nEElc+QDmVvRRUj0rbtMu75gs1Yrb9SQg1Zo4tG5cyB2yfok1oMlsrMrMqsyZ4GIBK8Qw3CeYyNNK9aAzdH2Vf2Iaa+lkgkCl4Zb585yGEbpxcRYMB2eZIGM1+d+7iGHamxU4kVY5ZRgsOwvVxqnFk5Hdzq1bSS0spBItqjzvxcAggjad8Y42GADgAjJJ7wOZAMpNseCRizwxOx5s0aEnAwMkjXQUBX9+9n2l5HbQXbMommHUSxyBGjlWKR1dXOmoUqNDksPKoLZNvebP2tBai+k2hbyRzPMk/C0luqL8HI0nPDOQozgHDad4v8AcbKhljEckUbxjGEaNGUYGBhSMDSvlnsiGBSsMMUSt8ZUjRA2mNQoAOlAUHo6vEbbG2QHU8U8HDhgeLCyg48cYp0b7Zgiu9pwyyxxzPtOcpE7qruGIClFJy2cHlmr7BseCNg0cMSMORWNARkYOCBpppX6bZ8QkM3Vx9ZjBk4F48YxjjxnGKAzzfK7Ox9sRX6ozxXcTW8yICS06LxW+PpNhU8grVd919jm0tURyGlPFJO4+XPKxeZvTjY48gB3VXrTbUW257c26SG3tn6+SSSJowZ1BWCFOMDiKlmkYjQcCDPaq7UB9pSlAKUpQClKUApSlAKUpQClcqbVhaQxrLGXHNA6lh6rnNdVAKUpQClflXBJAIJGhGeRxnB8NCPrr9UAqj21/PfR7QkSd7Z7a4nhgVODhTqEUh5VZT1nGxJIOnCQBg6m8VDXO6VtJJJIyMDMAJgskqJMAMDrY1YK+mmo1GhyNKAp2z7ya/v9mTtI0DS7OlkZUSMgEvbFwOsVuy2R5gAYPPOlVD3uxrZJkuZfg3jXgRzNJGqpoSgUOE4TwjIxg41qTtrlZUDxsrowyrKQysO4qRoR50B60pSgFKUoBSlKAUpSgFKUoBSlKAUpSgFUXpg2q9vYR4Zo45bmGK5kTIZLdixkII1GeELkeOO+r1UbtyaDhSK6USJcSCEIyhlZmVnAYHTGIz7cUBX7ndrZu0LFoLQWZBjYQvEsTGJivYkUoeLIODzBONedcnSNvj73yWMUc6Q9ZcxCcHhLC2z22OclVOMcXriojf8A6Ldm2+z7i5gj9ySwo0kckckg7a/EXhLEdpsLoAddK+7wPK0G75uieuN3amXi+Nx9XrxfSzz86A0fZW14ruPrLd1lQkgMucZHMa16bQvkt4ZJZTwpGjO58FUEsfqFe4qnb9F7yWDZ0DKrSnrp2ZONVt4GBAdAylhJLwJjIyA9AVfdHaFxZbaAviQNrxCdQdBFOuStvr3rEQnmeCtM2vtqGziMty4ijGhY5PcT3AnkD9VZ50m7sX0lmLk3EEslkwuIhHaNE+UwXw5nfThHFjGvAKtFxt1L/YUlwnxZbOZiM/FPVOHQ+jAr7KA8rrpUsI4llMkjxsAxdIJnCKx7JlIX4MnnwnXBBxqKslttOKWBZ43VomXjEmRw8GM8WTyGPHlVP3Dtk/k1CvCOFrWTiXGh4g/Fkd+STVCmuWXcyzOpjM6i4x8z7qmyD5Fgg+qgLj0h732U2zbhXSSRWhl6id7SZoDKyMIzFMU4cknRwca6GpXdLbcNjsKykupBEnuaHtEE69XnkATyB+qvbf7aEPvJdvxoY3tpBGwI4WLoREEPI5JGMVG2JH8kxn/7W3/tmoCXsekWynuYbeGUvLOnWRqEf4vAZBxkjsEoOLB1wRpqM+l3v7axqz5leJCRJPHBLJChBw2ZEUggHQlcgd+KrWyLALuqjW6DrVsZJIyFHEsrwOGdDzDHiYZHjXn0fWU93sOBIbm3ELQtEy+5GZkzxLIrMLgAtknXhGc5xrQFs2tvzaWixNNIwSbh6mRIZpEk488Kq8aMpYgZC5ziu263ghhSJ5WMYnkSKMOjqxkkzwIVYAqTg8wKpe824nVbtPaRu0z2yGWKQgBuKJ2l0Azg8JZBUXtSFt47Bp4iQbe3ja34cjN9wpNNjx4QqxA+MknhQGh7Y3qgs3RJ+tBlIWPggnkDuc4RTGhHF2SeHngZpeb0RRytEolnkRVaRIYnkMatnhMnCMKTg4UnJxoKrO6G2121Lb3XNbaDLAZwLyccMg9UjQ+y5FeF7u9epf3Vzsa6gPWOguba5RioljiTHC6jI7DqdMfG5+AF32RteO7hEsBLISw7SOhDIxR1ZXAZSGUggjurtqq9He3nvLaXroFtZYbmeKZIzlDMrcUjofNnOdTrnWrVQClKUApSlAKUpQCozb+7sF/EIrpC6hg64Z0KuueF1ZCCCMn66k6UBX7fce3VkaQz3PVkNGLm4mnVGHJgkjFeIdzEEjurq3i3Xt9oxCO7TrFVg64ZkZXGcMrKQQdTUtSgOTZey47WIRQghVzjiZnJJOSWZyWY5PMmo6Pc23W6NyOu644y/um5OVDcQQqZOEpn5GOHyqcpQHHtTZSXURjlL8J5iOWSIkYIILRsCQQdRnBqHs+j6zht3t4lljhfPHGtzchSCCGGOs0BDHIGM6ZzirJSgIrZW7EFrAYIA6xEFeBpZXCqQQQnGx4BqeWK8Nm7mWttbNbRxkwMCphkkklTBJJCrIxC5LEnGMnWpylAVSx6LtnwK6pCeF0dOFpZnCLICHEQZz1ZIJHEuDgnXWu1NyLZbX3KBMIDp1fum5xwlSpjz1meDBPYzjyqepQEbsPd6Gxj6u2DqmAFRppZFQDOAgkZuAa8hiohejWyWR3iSW36w5kSC4uIY3P0kicD2DAq00oDwtrFIolijVUjVeFUAAULyxiufYmw4bG3SC1Tq4kzwrknHExY6sSTqTzrvpQEfsbYMNlGyWyCJWd5CBk9tzljr+ruAArjl3QhM0kqPcQtMQ0vVXEyK7BQoYqGwp4VAyuDoKnKUBy7N2ZHbRCOBRGi5wozzJJZiTqxJJJJJJJJNdVKUApSlAKUpQClKUApSlAKUpQAUpSgFKUoBSlKAUpSgFKUoBSlKAUpSgFKUoBSlKAUpSgP/9k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2" descr="Hom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8163" y="-26008013"/>
            <a:ext cx="47053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763" y="-25855613"/>
            <a:ext cx="47053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rchss.ie/sites/default/files/imagecache/Generic_Image_Field/irc_approved_ch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700808"/>
            <a:ext cx="520539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Acknowledgements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7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9513" y="1196752"/>
            <a:ext cx="88011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600" b="1" dirty="0" smtClean="0">
                <a:solidFill>
                  <a:srgbClr val="002060"/>
                </a:solidFill>
              </a:rPr>
              <a:t>Council Directive 91/271/EEC</a:t>
            </a:r>
          </a:p>
          <a:p>
            <a:pPr algn="ctr"/>
            <a:endParaRPr lang="en-IE" sz="2600" dirty="0"/>
          </a:p>
          <a:p>
            <a:pPr algn="ctr"/>
            <a:r>
              <a:rPr lang="en-IE" sz="2600" dirty="0" smtClean="0"/>
              <a:t>‘Treated waste water shall be reused whenever appropriate’</a:t>
            </a:r>
          </a:p>
          <a:p>
            <a:pPr algn="ctr"/>
            <a:endParaRPr lang="en-IE" sz="2600" dirty="0" smtClean="0"/>
          </a:p>
          <a:p>
            <a:pPr algn="ctr"/>
            <a:endParaRPr lang="en-IE" sz="2600" dirty="0"/>
          </a:p>
          <a:p>
            <a:pPr algn="ctr"/>
            <a:r>
              <a:rPr lang="en-IE" sz="2600" b="1" dirty="0" smtClean="0">
                <a:solidFill>
                  <a:srgbClr val="002060"/>
                </a:solidFill>
              </a:rPr>
              <a:t>Council Directive 1999/31/EC (‘The Landfill Directive’)</a:t>
            </a:r>
          </a:p>
          <a:p>
            <a:pPr algn="ctr"/>
            <a:endParaRPr lang="en-IE" sz="2600" dirty="0"/>
          </a:p>
          <a:p>
            <a:pPr algn="ctr"/>
            <a:r>
              <a:rPr lang="en-IE" sz="2600" dirty="0" smtClean="0"/>
              <a:t>The disposal of municipal waste is to be ‘reduced to 85% of the total amount produced in 1995’</a:t>
            </a:r>
          </a:p>
        </p:txBody>
      </p:sp>
    </p:spTree>
    <p:extLst>
      <p:ext uri="{BB962C8B-B14F-4D97-AF65-F5344CB8AC3E}">
        <p14:creationId xmlns:p14="http://schemas.microsoft.com/office/powerpoint/2010/main" val="791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62141" t="16462" r="19430" b="5973"/>
          <a:stretch/>
        </p:blipFill>
        <p:spPr bwMode="auto">
          <a:xfrm>
            <a:off x="6327438" y="548680"/>
            <a:ext cx="2816562" cy="38962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l="62494" t="12518" r="18772" b="8572"/>
          <a:stretch/>
        </p:blipFill>
        <p:spPr bwMode="auto">
          <a:xfrm>
            <a:off x="5508104" y="1916832"/>
            <a:ext cx="2534948" cy="350917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251" y="1340768"/>
            <a:ext cx="4781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/>
              <a:t>The application of </a:t>
            </a:r>
            <a:r>
              <a:rPr lang="en-IE" sz="2400" dirty="0" err="1" smtClean="0"/>
              <a:t>biosolids</a:t>
            </a:r>
            <a:r>
              <a:rPr lang="en-IE" sz="2400" dirty="0" smtClean="0"/>
              <a:t> to land is governed by various directives and is enacted by federal agencies in each country.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smtClean="0"/>
              <a:t>Guidelines do not consider the relationship between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E" sz="2400" dirty="0" err="1" smtClean="0"/>
              <a:t>biosolids</a:t>
            </a:r>
            <a:r>
              <a:rPr lang="en-IE" sz="2400" dirty="0" smtClean="0"/>
              <a:t> application rate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E" sz="2400" dirty="0" smtClean="0"/>
              <a:t>nutrient availability </a:t>
            </a:r>
          </a:p>
          <a:p>
            <a:r>
              <a:rPr lang="en-IE" sz="2400" dirty="0" smtClean="0"/>
              <a:t>     and surface runoff of nutrients,                          solids and metals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0323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3305" y="1988840"/>
            <a:ext cx="4781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 err="1" smtClean="0"/>
              <a:t>Bord</a:t>
            </a:r>
            <a:r>
              <a:rPr lang="en-IE" sz="2400" dirty="0" smtClean="0"/>
              <a:t> </a:t>
            </a:r>
            <a:r>
              <a:rPr lang="en-IE" sz="2400" dirty="0" err="1" smtClean="0"/>
              <a:t>Bia</a:t>
            </a:r>
            <a:r>
              <a:rPr lang="en-IE" sz="2400" dirty="0" smtClean="0"/>
              <a:t>, the Irish food board, </a:t>
            </a:r>
            <a:r>
              <a:rPr lang="en-IE" sz="2400" dirty="0" smtClean="0">
                <a:solidFill>
                  <a:srgbClr val="FF0000"/>
                </a:solidFill>
              </a:rPr>
              <a:t>prohibits</a:t>
            </a:r>
            <a:r>
              <a:rPr lang="en-IE" sz="2400" dirty="0" smtClean="0"/>
              <a:t> raw or treated sludge from being used on </a:t>
            </a:r>
            <a:r>
              <a:rPr lang="en-IE" sz="2400" dirty="0" err="1" smtClean="0"/>
              <a:t>Bord</a:t>
            </a:r>
            <a:r>
              <a:rPr lang="en-IE" sz="2400" dirty="0" smtClean="0"/>
              <a:t> </a:t>
            </a:r>
            <a:r>
              <a:rPr lang="en-IE" sz="2400" dirty="0" err="1" smtClean="0"/>
              <a:t>Bia</a:t>
            </a:r>
            <a:r>
              <a:rPr lang="en-IE" sz="2400" dirty="0" smtClean="0"/>
              <a:t> certified farms</a:t>
            </a:r>
            <a:endParaRPr lang="en-IE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60235" t="13657" r="19041" b="8049"/>
          <a:stretch/>
        </p:blipFill>
        <p:spPr bwMode="auto">
          <a:xfrm>
            <a:off x="6479569" y="19968"/>
            <a:ext cx="2520039" cy="312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5339806"/>
            <a:ext cx="8980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>
                <a:hlinkClick r:id="rId10"/>
              </a:rPr>
              <a:t>http://</a:t>
            </a:r>
            <a:r>
              <a:rPr lang="en-IE" sz="1400" dirty="0" smtClean="0">
                <a:hlinkClick r:id="rId10"/>
              </a:rPr>
              <a:t>www.bordbia.ie/industryservices/quality/BeefSchemeStandards/Beef%20and%20Lamb%20QAS%20Producer%20Manual.pdf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l="60368" t="14277" r="18914" b="7209"/>
          <a:stretch/>
        </p:blipFill>
        <p:spPr bwMode="auto">
          <a:xfrm>
            <a:off x="5281661" y="1988840"/>
            <a:ext cx="2609848" cy="3250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33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9511" y="1196752"/>
            <a:ext cx="8801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200" dirty="0" smtClean="0">
                <a:solidFill>
                  <a:srgbClr val="FF0000"/>
                </a:solidFill>
              </a:rPr>
              <a:t>Meat and Bone Meal (MBM)</a:t>
            </a:r>
            <a:r>
              <a:rPr lang="en-IE" sz="2200" dirty="0" smtClean="0"/>
              <a:t> is the by-product of the rendering industry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IE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211882"/>
              </p:ext>
            </p:extLst>
          </p:nvPr>
        </p:nvGraphicFramePr>
        <p:xfrm>
          <a:off x="179512" y="2087042"/>
          <a:ext cx="856895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896544"/>
                <a:gridCol w="2304255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Category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Waste includes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Land</a:t>
                      </a:r>
                      <a:r>
                        <a:rPr lang="en-IE" sz="2300" baseline="0" dirty="0" smtClean="0"/>
                        <a:t> disposal allowed?</a:t>
                      </a:r>
                      <a:endParaRPr lang="en-IE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1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Very high risk</a:t>
                      </a:r>
                      <a:r>
                        <a:rPr lang="en-IE" sz="2300" baseline="0" dirty="0" smtClean="0"/>
                        <a:t> material</a:t>
                      </a:r>
                    </a:p>
                    <a:p>
                      <a:r>
                        <a:rPr lang="en-IE" sz="2300" baseline="0" dirty="0" smtClean="0"/>
                        <a:t>e.g., BSE-infected carcasses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2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2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Medium</a:t>
                      </a:r>
                      <a:r>
                        <a:rPr lang="en-IE" sz="2300" baseline="0" dirty="0" smtClean="0"/>
                        <a:t> risk material</a:t>
                      </a:r>
                    </a:p>
                    <a:p>
                      <a:r>
                        <a:rPr lang="en-IE" sz="2300" baseline="0" dirty="0" smtClean="0"/>
                        <a:t>e.g., animals that have died on a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23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3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baseline="0" dirty="0" smtClean="0"/>
                        <a:t>Low risk material</a:t>
                      </a:r>
                    </a:p>
                    <a:p>
                      <a:r>
                        <a:rPr lang="en-IE" sz="2300" baseline="0" dirty="0" smtClean="0"/>
                        <a:t>e.g., catering waste, raw meat and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23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9512" y="5301208"/>
            <a:ext cx="84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Reg</a:t>
            </a:r>
            <a:r>
              <a:rPr lang="en-IE" dirty="0" smtClean="0"/>
              <a:t> no </a:t>
            </a:r>
            <a:r>
              <a:rPr lang="en-IE" dirty="0"/>
              <a:t>1774/2002 </a:t>
            </a:r>
            <a:r>
              <a:rPr lang="en-IE" dirty="0">
                <a:hlinkClick r:id="rId9"/>
              </a:rPr>
              <a:t>http://</a:t>
            </a:r>
            <a:r>
              <a:rPr lang="en-IE" dirty="0" smtClean="0">
                <a:hlinkClick r:id="rId9"/>
              </a:rPr>
              <a:t>eur-lex.europa.eu/LexUriServ/site/en/consleg/2002/R/02002R1774-20070101-en.pdf</a:t>
            </a: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57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9511" y="1196752"/>
            <a:ext cx="8801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200" dirty="0" smtClean="0">
                <a:solidFill>
                  <a:srgbClr val="FF0000"/>
                </a:solidFill>
              </a:rPr>
              <a:t>Meat and Bone Meal (MBM)</a:t>
            </a:r>
            <a:r>
              <a:rPr lang="en-IE" sz="2200" dirty="0" smtClean="0"/>
              <a:t> is the by-product of the rendering industry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IE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87121"/>
              </p:ext>
            </p:extLst>
          </p:nvPr>
        </p:nvGraphicFramePr>
        <p:xfrm>
          <a:off x="179512" y="2087042"/>
          <a:ext cx="856895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896544"/>
                <a:gridCol w="2304255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Category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Waste includes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Land</a:t>
                      </a:r>
                      <a:r>
                        <a:rPr lang="en-IE" sz="2300" baseline="0" dirty="0" smtClean="0"/>
                        <a:t> disposal allowed?</a:t>
                      </a:r>
                      <a:endParaRPr lang="en-IE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1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Very high risk</a:t>
                      </a:r>
                      <a:r>
                        <a:rPr lang="en-IE" sz="2300" baseline="0" dirty="0" smtClean="0"/>
                        <a:t> material</a:t>
                      </a:r>
                    </a:p>
                    <a:p>
                      <a:r>
                        <a:rPr lang="en-IE" sz="2300" baseline="0" dirty="0" smtClean="0"/>
                        <a:t>e.g., BSE-infected carcasses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3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IE" sz="2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2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Medium</a:t>
                      </a:r>
                      <a:r>
                        <a:rPr lang="en-IE" sz="2300" baseline="0" dirty="0" smtClean="0"/>
                        <a:t> risk material</a:t>
                      </a:r>
                    </a:p>
                    <a:p>
                      <a:r>
                        <a:rPr lang="en-IE" sz="2300" baseline="0" dirty="0" smtClean="0"/>
                        <a:t>e.g., animals that have died on a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300" baseline="0" dirty="0" smtClean="0">
                          <a:solidFill>
                            <a:srgbClr val="FF0000"/>
                          </a:solidFill>
                        </a:rPr>
                        <a:t>Yes.. but only after examination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300" dirty="0" smtClean="0"/>
                        <a:t>3</a:t>
                      </a:r>
                      <a:endParaRPr lang="en-IE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300" baseline="0" dirty="0" smtClean="0"/>
                        <a:t>Low risk material</a:t>
                      </a:r>
                    </a:p>
                    <a:p>
                      <a:r>
                        <a:rPr lang="en-IE" sz="2300" baseline="0" dirty="0" smtClean="0"/>
                        <a:t>e.g., catering waste, raw meat and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300" baseline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5301208"/>
            <a:ext cx="84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Reg</a:t>
            </a:r>
            <a:r>
              <a:rPr lang="en-IE" dirty="0" smtClean="0"/>
              <a:t> no </a:t>
            </a:r>
            <a:r>
              <a:rPr lang="en-IE" dirty="0"/>
              <a:t>1774/2002 </a:t>
            </a:r>
            <a:r>
              <a:rPr lang="en-IE" dirty="0">
                <a:hlinkClick r:id="rId9"/>
              </a:rPr>
              <a:t>http://</a:t>
            </a:r>
            <a:r>
              <a:rPr lang="en-IE" dirty="0" smtClean="0">
                <a:hlinkClick r:id="rId9"/>
              </a:rPr>
              <a:t>eur-lex.europa.eu/LexUriServ/site/en/consleg/2002/R/02002R1774-20070101-en.pdf</a:t>
            </a: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86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78800" cy="4937125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IE" sz="2000" dirty="0" smtClean="0">
              <a:latin typeface="Arial" charset="0"/>
              <a:cs typeface="Arial" charset="0"/>
            </a:endParaRPr>
          </a:p>
          <a:p>
            <a:pPr lvl="2" eaLnBrk="1" hangingPunct="1"/>
            <a:endParaRPr lang="en-IE" dirty="0" smtClean="0"/>
          </a:p>
          <a:p>
            <a:pPr lvl="2" eaLnBrk="1" hangingPunct="1"/>
            <a:endParaRPr lang="en-IE" dirty="0" smtClean="0"/>
          </a:p>
          <a:p>
            <a:pPr lvl="2" eaLnBrk="1" hangingPunct="1"/>
            <a:endParaRPr lang="en-IE" dirty="0" smtClean="0"/>
          </a:p>
          <a:p>
            <a:pPr lvl="2" eaLnBrk="1" hangingPunct="1"/>
            <a:endParaRPr lang="en-GB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4992688"/>
            <a:ext cx="8920162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855663" y="2830513"/>
            <a:ext cx="2765425" cy="1546225"/>
            <a:chOff x="856343" y="2830286"/>
            <a:chExt cx="2764972" cy="1545773"/>
          </a:xfrm>
        </p:grpSpPr>
        <p:sp>
          <p:nvSpPr>
            <p:cNvPr id="8" name="Down Arrow 7"/>
            <p:cNvSpPr/>
            <p:nvPr/>
          </p:nvSpPr>
          <p:spPr>
            <a:xfrm>
              <a:off x="856343" y="2830286"/>
              <a:ext cx="363477" cy="1509271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254740" y="2838221"/>
              <a:ext cx="363478" cy="1509272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626154" y="2844569"/>
              <a:ext cx="361891" cy="1509272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257837" y="2866787"/>
              <a:ext cx="363478" cy="1509272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018203" y="2844569"/>
              <a:ext cx="361891" cy="1509272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430885" y="2852505"/>
              <a:ext cx="363477" cy="1509271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859440" y="2858853"/>
              <a:ext cx="363477" cy="1509271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</p:grpSp>
      <p:sp>
        <p:nvSpPr>
          <p:cNvPr id="30" name="Right Arrow 29"/>
          <p:cNvSpPr/>
          <p:nvPr/>
        </p:nvSpPr>
        <p:spPr>
          <a:xfrm rot="175732">
            <a:off x="1435100" y="4576763"/>
            <a:ext cx="827088" cy="482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1" name="Right Arrow 30"/>
          <p:cNvSpPr/>
          <p:nvPr/>
        </p:nvSpPr>
        <p:spPr>
          <a:xfrm rot="1333890">
            <a:off x="5100638" y="5064125"/>
            <a:ext cx="827087" cy="4810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3799" name="TextBox 33"/>
          <p:cNvSpPr txBox="1">
            <a:spLocks noChangeArrowheads="1"/>
          </p:cNvSpPr>
          <p:nvPr/>
        </p:nvSpPr>
        <p:spPr bwMode="auto">
          <a:xfrm>
            <a:off x="2395538" y="4630738"/>
            <a:ext cx="434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3800" name="TextBox 34"/>
          <p:cNvSpPr txBox="1">
            <a:spLocks noChangeArrowheads="1"/>
          </p:cNvSpPr>
          <p:nvPr/>
        </p:nvSpPr>
        <p:spPr bwMode="auto">
          <a:xfrm>
            <a:off x="442913" y="5362575"/>
            <a:ext cx="43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1" name="TextBox 35"/>
          <p:cNvSpPr txBox="1">
            <a:spLocks noChangeArrowheads="1"/>
          </p:cNvSpPr>
          <p:nvPr/>
        </p:nvSpPr>
        <p:spPr bwMode="auto">
          <a:xfrm>
            <a:off x="1117600" y="5486400"/>
            <a:ext cx="43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2" name="TextBox 36"/>
          <p:cNvSpPr txBox="1">
            <a:spLocks noChangeArrowheads="1"/>
          </p:cNvSpPr>
          <p:nvPr/>
        </p:nvSpPr>
        <p:spPr bwMode="auto">
          <a:xfrm>
            <a:off x="1597025" y="5472113"/>
            <a:ext cx="43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3" name="TextBox 37"/>
          <p:cNvSpPr txBox="1">
            <a:spLocks noChangeArrowheads="1"/>
          </p:cNvSpPr>
          <p:nvPr/>
        </p:nvSpPr>
        <p:spPr bwMode="auto">
          <a:xfrm>
            <a:off x="2162175" y="5486400"/>
            <a:ext cx="43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4" name="TextBox 38"/>
          <p:cNvSpPr txBox="1">
            <a:spLocks noChangeArrowheads="1"/>
          </p:cNvSpPr>
          <p:nvPr/>
        </p:nvSpPr>
        <p:spPr bwMode="auto">
          <a:xfrm>
            <a:off x="3171825" y="5522913"/>
            <a:ext cx="43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5" name="TextBox 39"/>
          <p:cNvSpPr txBox="1">
            <a:spLocks noChangeArrowheads="1"/>
          </p:cNvSpPr>
          <p:nvPr/>
        </p:nvSpPr>
        <p:spPr bwMode="auto">
          <a:xfrm>
            <a:off x="4281488" y="5559425"/>
            <a:ext cx="43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6" name="TextBox 40"/>
          <p:cNvSpPr txBox="1">
            <a:spLocks noChangeArrowheads="1"/>
          </p:cNvSpPr>
          <p:nvPr/>
        </p:nvSpPr>
        <p:spPr bwMode="auto">
          <a:xfrm>
            <a:off x="5218113" y="5726113"/>
            <a:ext cx="43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7" name="TextBox 41"/>
          <p:cNvSpPr txBox="1">
            <a:spLocks noChangeArrowheads="1"/>
          </p:cNvSpPr>
          <p:nvPr/>
        </p:nvSpPr>
        <p:spPr bwMode="auto">
          <a:xfrm>
            <a:off x="7053263" y="5573713"/>
            <a:ext cx="43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8" name="TextBox 42"/>
          <p:cNvSpPr txBox="1">
            <a:spLocks noChangeArrowheads="1"/>
          </p:cNvSpPr>
          <p:nvPr/>
        </p:nvSpPr>
        <p:spPr bwMode="auto">
          <a:xfrm>
            <a:off x="8135938" y="5348288"/>
            <a:ext cx="43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809" name="TextBox 43"/>
          <p:cNvSpPr txBox="1">
            <a:spLocks noChangeArrowheads="1"/>
          </p:cNvSpPr>
          <p:nvPr/>
        </p:nvSpPr>
        <p:spPr bwMode="auto">
          <a:xfrm>
            <a:off x="3490913" y="4840288"/>
            <a:ext cx="43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3810" name="TextBox 45"/>
          <p:cNvSpPr txBox="1">
            <a:spLocks noChangeArrowheads="1"/>
          </p:cNvSpPr>
          <p:nvPr/>
        </p:nvSpPr>
        <p:spPr bwMode="auto">
          <a:xfrm>
            <a:off x="652463" y="4746625"/>
            <a:ext cx="436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3811" name="TextBox 46"/>
          <p:cNvSpPr txBox="1">
            <a:spLocks noChangeArrowheads="1"/>
          </p:cNvSpPr>
          <p:nvPr/>
        </p:nvSpPr>
        <p:spPr bwMode="auto">
          <a:xfrm>
            <a:off x="4783138" y="1916832"/>
            <a:ext cx="43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3813" name="TextBox 48"/>
          <p:cNvSpPr txBox="1">
            <a:spLocks noChangeArrowheads="1"/>
          </p:cNvSpPr>
          <p:nvPr/>
        </p:nvSpPr>
        <p:spPr bwMode="auto">
          <a:xfrm>
            <a:off x="5188858" y="1946541"/>
            <a:ext cx="36316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400" dirty="0" smtClean="0"/>
              <a:t>Phosphorus (and other nutrients and metals) in </a:t>
            </a:r>
            <a:r>
              <a:rPr lang="en-IE" sz="2400" dirty="0" err="1" smtClean="0"/>
              <a:t>biosolids</a:t>
            </a:r>
            <a:endParaRPr lang="en-IE" sz="2400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91200" y="5819775"/>
            <a:ext cx="43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80113" y="5514975"/>
            <a:ext cx="434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6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4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0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208 L 0.25625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Project Aims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804516"/>
            <a:ext cx="8820096" cy="832069"/>
            <a:chOff x="179512" y="5804516"/>
            <a:chExt cx="8820096" cy="832069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043608" y="5804516"/>
              <a:ext cx="7956000" cy="684000"/>
              <a:chOff x="-204" y="3725"/>
              <a:chExt cx="5874" cy="522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5012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4286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95" r="3435"/>
              <a:stretch>
                <a:fillRect/>
              </a:stretch>
            </p:blipFill>
            <p:spPr bwMode="auto">
              <a:xfrm>
                <a:off x="3560" y="3838"/>
                <a:ext cx="644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83" t="37790" r="10583" b="18895"/>
              <a:stretch>
                <a:fillRect/>
              </a:stretch>
            </p:blipFill>
            <p:spPr bwMode="auto">
              <a:xfrm>
                <a:off x="-204" y="3725"/>
                <a:ext cx="5874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ryan_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3903"/>
                <a:ext cx="2813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2585"/>
              <a:ext cx="1086582" cy="684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9512" y="1196752"/>
            <a:ext cx="5962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</a:t>
            </a:r>
            <a:r>
              <a:rPr lang="en-GB" sz="2400" dirty="0" smtClean="0"/>
              <a:t>o </a:t>
            </a:r>
            <a:r>
              <a:rPr lang="en-GB" sz="2400" dirty="0"/>
              <a:t>determine </a:t>
            </a:r>
            <a:r>
              <a:rPr lang="en-GB" sz="2400" dirty="0" smtClean="0">
                <a:solidFill>
                  <a:srgbClr val="FF0000"/>
                </a:solidFill>
              </a:rPr>
              <a:t>runoff of phosphorus </a:t>
            </a:r>
            <a:r>
              <a:rPr lang="en-GB" sz="2400" dirty="0" smtClean="0"/>
              <a:t>from </a:t>
            </a:r>
            <a:r>
              <a:rPr lang="en-GB" sz="2400" dirty="0"/>
              <a:t>a grassland soil following application </a:t>
            </a:r>
            <a:r>
              <a:rPr lang="en-GB" sz="2400" dirty="0" smtClean="0"/>
              <a:t>of </a:t>
            </a:r>
          </a:p>
          <a:p>
            <a:r>
              <a:rPr lang="en-GB" sz="2400" dirty="0" smtClean="0"/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lime-stabilised </a:t>
            </a:r>
            <a:r>
              <a:rPr lang="en-GB" sz="2400" dirty="0">
                <a:solidFill>
                  <a:srgbClr val="FF0000"/>
                </a:solidFill>
              </a:rPr>
              <a:t>(LS),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	thermally </a:t>
            </a:r>
            <a:r>
              <a:rPr lang="en-GB" sz="2400" dirty="0">
                <a:solidFill>
                  <a:srgbClr val="FF0000"/>
                </a:solidFill>
              </a:rPr>
              <a:t>dried (TD) and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	anaerobically </a:t>
            </a:r>
            <a:r>
              <a:rPr lang="en-GB" sz="2400" dirty="0">
                <a:solidFill>
                  <a:srgbClr val="FF0000"/>
                </a:solidFill>
              </a:rPr>
              <a:t>digested (AD</a:t>
            </a:r>
            <a:r>
              <a:rPr lang="en-GB" sz="2400" dirty="0" smtClean="0">
                <a:solidFill>
                  <a:srgbClr val="FF0000"/>
                </a:solidFill>
              </a:rPr>
              <a:t>) </a:t>
            </a:r>
            <a:r>
              <a:rPr lang="en-GB" sz="2400" dirty="0" err="1" smtClean="0">
                <a:solidFill>
                  <a:srgbClr val="FF0000"/>
                </a:solidFill>
              </a:rPr>
              <a:t>biosolids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sz="1200" dirty="0" smtClean="0"/>
          </a:p>
          <a:p>
            <a:r>
              <a:rPr lang="en-GB" sz="2400" dirty="0" smtClean="0"/>
              <a:t>and </a:t>
            </a:r>
            <a:r>
              <a:rPr lang="en-GB" sz="2400" dirty="0"/>
              <a:t>two types of MBM </a:t>
            </a:r>
            <a:endParaRPr lang="en-GB" sz="2400" dirty="0" smtClean="0"/>
          </a:p>
          <a:p>
            <a:r>
              <a:rPr lang="en-GB" sz="2400" dirty="0" smtClean="0"/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low </a:t>
            </a:r>
            <a:r>
              <a:rPr lang="en-GB" sz="2400" dirty="0">
                <a:solidFill>
                  <a:srgbClr val="FF0000"/>
                </a:solidFill>
              </a:rPr>
              <a:t>ash and high ash </a:t>
            </a:r>
            <a:r>
              <a:rPr lang="en-GB" sz="2400" dirty="0" smtClean="0">
                <a:solidFill>
                  <a:srgbClr val="FF0000"/>
                </a:solidFill>
              </a:rPr>
              <a:t>content </a:t>
            </a:r>
          </a:p>
          <a:p>
            <a:endParaRPr lang="en-GB" sz="1200" dirty="0" smtClean="0"/>
          </a:p>
          <a:p>
            <a:r>
              <a:rPr lang="en-GB" sz="2400" dirty="0" smtClean="0"/>
              <a:t>applied </a:t>
            </a:r>
            <a:r>
              <a:rPr lang="en-GB" sz="2400" dirty="0"/>
              <a:t>at the maximum legal application rate currently permitted in Ireland over two successive rainfall events </a:t>
            </a:r>
            <a:r>
              <a:rPr lang="en-GB" sz="2400" dirty="0" smtClean="0"/>
              <a:t>(72 </a:t>
            </a:r>
            <a:r>
              <a:rPr lang="en-GB" sz="2400" dirty="0"/>
              <a:t>h and 240 h after </a:t>
            </a:r>
            <a:r>
              <a:rPr lang="en-GB" sz="2400" dirty="0" smtClean="0"/>
              <a:t>application).</a:t>
            </a:r>
            <a:endParaRPr lang="en-IE" sz="2200" dirty="0" smtClean="0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3735" y="3933055"/>
            <a:ext cx="2514854" cy="18858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9" name="Picture 10" descr="C:\Documents and Settings\raymond\My Documents\My Pictures\Cecile and Morgam +Ana , Joe and me on site in athenry\Cecile and Morgam +Ana , Joe and me on site in athenry 02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4184" y="1966193"/>
            <a:ext cx="2533955" cy="190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1" t="39859" r="9648" b="19251"/>
          <a:stretch/>
        </p:blipFill>
        <p:spPr bwMode="auto">
          <a:xfrm>
            <a:off x="6162880" y="71725"/>
            <a:ext cx="2657592" cy="185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2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2|16.8|9.7|12.4|7.3|1.9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1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1296</Words>
  <Application>Microsoft Office PowerPoint</Application>
  <PresentationFormat>On-screen Show (4:3)</PresentationFormat>
  <Paragraphs>545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Laboratory-scale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NUI, Galway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</dc:creator>
  <cp:lastModifiedBy>ISS</cp:lastModifiedBy>
  <cp:revision>131</cp:revision>
  <dcterms:created xsi:type="dcterms:W3CDTF">2013-06-10T07:53:52Z</dcterms:created>
  <dcterms:modified xsi:type="dcterms:W3CDTF">2013-07-16T01:46:34Z</dcterms:modified>
</cp:coreProperties>
</file>