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20"/>
  </p:notesMasterIdLst>
  <p:sldIdLst>
    <p:sldId id="257" r:id="rId4"/>
    <p:sldId id="260" r:id="rId5"/>
    <p:sldId id="261" r:id="rId6"/>
    <p:sldId id="272" r:id="rId7"/>
    <p:sldId id="290" r:id="rId8"/>
    <p:sldId id="288" r:id="rId9"/>
    <p:sldId id="289" r:id="rId10"/>
    <p:sldId id="273" r:id="rId11"/>
    <p:sldId id="282" r:id="rId12"/>
    <p:sldId id="283" r:id="rId13"/>
    <p:sldId id="287" r:id="rId14"/>
    <p:sldId id="284" r:id="rId15"/>
    <p:sldId id="285" r:id="rId16"/>
    <p:sldId id="286" r:id="rId17"/>
    <p:sldId id="266" r:id="rId18"/>
    <p:sldId id="291"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FFCC"/>
    <a:srgbClr val="EA431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p:scale>
          <a:sx n="104" d="100"/>
          <a:sy n="104" d="100"/>
        </p:scale>
        <p:origin x="-9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76702588601283E-2"/>
          <c:y val="5.0891899728011995E-2"/>
          <c:w val="0.85637451101924333"/>
          <c:h val="0.83279088519626077"/>
        </c:manualLayout>
      </c:layout>
      <c:scatterChart>
        <c:scatterStyle val="lineMarker"/>
        <c:varyColors val="0"/>
        <c:ser>
          <c:idx val="2"/>
          <c:order val="0"/>
          <c:tx>
            <c:strRef>
              <c:f>'SS analysis'!$L$13</c:f>
              <c:strCache>
                <c:ptCount val="1"/>
                <c:pt idx="0">
                  <c:v>Avg. OLR = 112 g COD/m2/d</c:v>
                </c:pt>
              </c:strCache>
            </c:strRef>
          </c:tx>
          <c:spPr>
            <a:ln>
              <a:noFill/>
            </a:ln>
          </c:spPr>
          <c:marker>
            <c:symbol val="none"/>
          </c:marker>
          <c:xVal>
            <c:numRef>
              <c:f>'SS analysis'!$J$18</c:f>
              <c:numCache>
                <c:formatCode>0</c:formatCode>
                <c:ptCount val="1"/>
                <c:pt idx="0">
                  <c:v>0</c:v>
                </c:pt>
              </c:numCache>
            </c:numRef>
          </c:xVal>
          <c:yVal>
            <c:numRef>
              <c:f>'SS analysis'!$J$18</c:f>
              <c:numCache>
                <c:formatCode>0</c:formatCode>
                <c:ptCount val="1"/>
                <c:pt idx="0">
                  <c:v>0</c:v>
                </c:pt>
              </c:numCache>
            </c:numRef>
          </c:yVal>
          <c:smooth val="0"/>
        </c:ser>
        <c:ser>
          <c:idx val="0"/>
          <c:order val="1"/>
          <c:tx>
            <c:strRef>
              <c:f>'SS analysis'!$L$16</c:f>
              <c:strCache>
                <c:ptCount val="1"/>
                <c:pt idx="0">
                  <c:v>Influent SS (600 mm)</c:v>
                </c:pt>
              </c:strCache>
            </c:strRef>
          </c:tx>
          <c:spPr>
            <a:ln w="12700">
              <a:solidFill>
                <a:schemeClr val="tx1"/>
              </a:solidFill>
            </a:ln>
          </c:spPr>
          <c:marker>
            <c:symbol val="triangle"/>
            <c:size val="8"/>
            <c:spPr>
              <a:solidFill>
                <a:schemeClr val="tx1"/>
              </a:solidFill>
              <a:ln>
                <a:solidFill>
                  <a:sysClr val="windowText" lastClr="000000"/>
                </a:solidFill>
              </a:ln>
            </c:spPr>
          </c:marker>
          <c:xVal>
            <c:numRef>
              <c:f>'SS analysis'!$J$18:$J$51</c:f>
              <c:numCache>
                <c:formatCode>General</c:formatCode>
                <c:ptCount val="34"/>
                <c:pt idx="0" formatCode="0">
                  <c:v>0</c:v>
                </c:pt>
                <c:pt idx="3" formatCode="0">
                  <c:v>10</c:v>
                </c:pt>
                <c:pt idx="6" formatCode="0">
                  <c:v>17</c:v>
                </c:pt>
                <c:pt idx="9" formatCode="0">
                  <c:v>24</c:v>
                </c:pt>
                <c:pt idx="12" formatCode="0">
                  <c:v>31</c:v>
                </c:pt>
                <c:pt idx="15" formatCode="0">
                  <c:v>38</c:v>
                </c:pt>
                <c:pt idx="18" formatCode="0">
                  <c:v>45</c:v>
                </c:pt>
                <c:pt idx="21" formatCode="0">
                  <c:v>53</c:v>
                </c:pt>
                <c:pt idx="24" formatCode="0">
                  <c:v>67</c:v>
                </c:pt>
                <c:pt idx="27" formatCode="0">
                  <c:v>79</c:v>
                </c:pt>
                <c:pt idx="30" formatCode="0">
                  <c:v>94</c:v>
                </c:pt>
                <c:pt idx="33" formatCode="0">
                  <c:v>100</c:v>
                </c:pt>
              </c:numCache>
            </c:numRef>
          </c:xVal>
          <c:yVal>
            <c:numRef>
              <c:f>'SS analysis'!$L$18:$L$51</c:f>
              <c:numCache>
                <c:formatCode>General</c:formatCode>
                <c:ptCount val="34"/>
                <c:pt idx="0" formatCode="#,##0">
                  <c:v>426.6666666666668</c:v>
                </c:pt>
                <c:pt idx="3" formatCode="#,##0">
                  <c:v>587.77777777777771</c:v>
                </c:pt>
                <c:pt idx="6" formatCode="#,##0">
                  <c:v>763.33333333333314</c:v>
                </c:pt>
                <c:pt idx="9" formatCode="#,##0">
                  <c:v>810</c:v>
                </c:pt>
                <c:pt idx="12" formatCode="#,##0">
                  <c:v>623.33333333333314</c:v>
                </c:pt>
                <c:pt idx="15" formatCode="#,##0">
                  <c:v>729.99999999999966</c:v>
                </c:pt>
                <c:pt idx="18" formatCode="#,##0">
                  <c:v>1189.9999999999998</c:v>
                </c:pt>
                <c:pt idx="21" formatCode="#,##0">
                  <c:v>1039.9999999999991</c:v>
                </c:pt>
                <c:pt idx="24" formatCode="#,##0">
                  <c:v>1390.0000000000011</c:v>
                </c:pt>
                <c:pt idx="27" formatCode="#,##0">
                  <c:v>366.66666666666697</c:v>
                </c:pt>
                <c:pt idx="30" formatCode="#,##0">
                  <c:v>655.00000000000011</c:v>
                </c:pt>
                <c:pt idx="33" formatCode="#,##0">
                  <c:v>689.99999999999955</c:v>
                </c:pt>
              </c:numCache>
            </c:numRef>
          </c:yVal>
          <c:smooth val="0"/>
        </c:ser>
        <c:ser>
          <c:idx val="1"/>
          <c:order val="2"/>
          <c:tx>
            <c:strRef>
              <c:f>'SS analysis'!$M$16</c:f>
              <c:strCache>
                <c:ptCount val="1"/>
                <c:pt idx="0">
                  <c:v>Effluent SS (600 mm)</c:v>
                </c:pt>
              </c:strCache>
            </c:strRef>
          </c:tx>
          <c:spPr>
            <a:ln w="12700">
              <a:solidFill>
                <a:schemeClr val="tx1"/>
              </a:solidFill>
              <a:prstDash val="dash"/>
            </a:ln>
          </c:spPr>
          <c:marker>
            <c:symbol val="triangle"/>
            <c:size val="8"/>
            <c:spPr>
              <a:noFill/>
              <a:ln>
                <a:solidFill>
                  <a:sysClr val="windowText" lastClr="000000"/>
                </a:solidFill>
              </a:ln>
            </c:spPr>
          </c:marker>
          <c:xVal>
            <c:numRef>
              <c:f>'SS analysis'!$J$18:$J$51</c:f>
              <c:numCache>
                <c:formatCode>General</c:formatCode>
                <c:ptCount val="34"/>
                <c:pt idx="0" formatCode="0">
                  <c:v>0</c:v>
                </c:pt>
                <c:pt idx="3" formatCode="0">
                  <c:v>10</c:v>
                </c:pt>
                <c:pt idx="6" formatCode="0">
                  <c:v>17</c:v>
                </c:pt>
                <c:pt idx="9" formatCode="0">
                  <c:v>24</c:v>
                </c:pt>
                <c:pt idx="12" formatCode="0">
                  <c:v>31</c:v>
                </c:pt>
                <c:pt idx="15" formatCode="0">
                  <c:v>38</c:v>
                </c:pt>
                <c:pt idx="18" formatCode="0">
                  <c:v>45</c:v>
                </c:pt>
                <c:pt idx="21" formatCode="0">
                  <c:v>53</c:v>
                </c:pt>
                <c:pt idx="24" formatCode="0">
                  <c:v>67</c:v>
                </c:pt>
                <c:pt idx="27" formatCode="0">
                  <c:v>79</c:v>
                </c:pt>
                <c:pt idx="30" formatCode="0">
                  <c:v>94</c:v>
                </c:pt>
                <c:pt idx="33" formatCode="0">
                  <c:v>100</c:v>
                </c:pt>
              </c:numCache>
            </c:numRef>
          </c:xVal>
          <c:yVal>
            <c:numRef>
              <c:f>'SS analysis'!$M$18:$M$51</c:f>
              <c:numCache>
                <c:formatCode>General</c:formatCode>
                <c:ptCount val="34"/>
                <c:pt idx="0" formatCode="#,##0">
                  <c:v>208.33333333333329</c:v>
                </c:pt>
                <c:pt idx="3" formatCode="#,##0">
                  <c:v>276.66666666666646</c:v>
                </c:pt>
                <c:pt idx="6" formatCode="#,##0">
                  <c:v>271.66666666666657</c:v>
                </c:pt>
                <c:pt idx="9" formatCode="#,##0">
                  <c:v>286.66666666666657</c:v>
                </c:pt>
                <c:pt idx="12" formatCode="#,##0">
                  <c:v>273.33333333333331</c:v>
                </c:pt>
                <c:pt idx="15" formatCode="#,##0">
                  <c:v>293.33333333333343</c:v>
                </c:pt>
                <c:pt idx="18" formatCode="#,##0">
                  <c:v>290.00000000000023</c:v>
                </c:pt>
                <c:pt idx="21" formatCode="#,##0">
                  <c:v>486.66666666666669</c:v>
                </c:pt>
                <c:pt idx="24" formatCode="#,##0">
                  <c:v>706.66666666666697</c:v>
                </c:pt>
                <c:pt idx="27" formatCode="#,##0">
                  <c:v>96.666666666666188</c:v>
                </c:pt>
                <c:pt idx="30" formatCode="#,##0">
                  <c:v>621.66666666666663</c:v>
                </c:pt>
                <c:pt idx="33" formatCode="#,##0">
                  <c:v>450.00000000000017</c:v>
                </c:pt>
              </c:numCache>
            </c:numRef>
          </c:yVal>
          <c:smooth val="0"/>
        </c:ser>
        <c:ser>
          <c:idx val="3"/>
          <c:order val="3"/>
          <c:tx>
            <c:strRef>
              <c:f>'SS analysis'!$L$369</c:f>
              <c:strCache>
                <c:ptCount val="1"/>
                <c:pt idx="0">
                  <c:v>Influent SS (1000 mm)</c:v>
                </c:pt>
              </c:strCache>
            </c:strRef>
          </c:tx>
          <c:spPr>
            <a:ln w="12700">
              <a:solidFill>
                <a:schemeClr val="tx1"/>
              </a:solidFill>
            </a:ln>
          </c:spPr>
          <c:marker>
            <c:symbol val="square"/>
            <c:size val="8"/>
            <c:spPr>
              <a:solidFill>
                <a:schemeClr val="tx1"/>
              </a:solidFill>
              <a:ln>
                <a:solidFill>
                  <a:schemeClr val="tx1"/>
                </a:solidFill>
              </a:ln>
            </c:spPr>
          </c:marker>
          <c:xVal>
            <c:numRef>
              <c:f>'SS analysis'!$J$371:$J$395</c:f>
              <c:numCache>
                <c:formatCode>General</c:formatCode>
                <c:ptCount val="25"/>
                <c:pt idx="0" formatCode="0">
                  <c:v>0</c:v>
                </c:pt>
                <c:pt idx="3" formatCode="0">
                  <c:v>11</c:v>
                </c:pt>
                <c:pt idx="6" formatCode="0">
                  <c:v>28</c:v>
                </c:pt>
                <c:pt idx="9" formatCode="0">
                  <c:v>40</c:v>
                </c:pt>
                <c:pt idx="12" formatCode="0">
                  <c:v>52</c:v>
                </c:pt>
                <c:pt idx="15" formatCode="0">
                  <c:v>66</c:v>
                </c:pt>
                <c:pt idx="18" formatCode="0">
                  <c:v>80</c:v>
                </c:pt>
                <c:pt idx="21" formatCode="0">
                  <c:v>90</c:v>
                </c:pt>
                <c:pt idx="24" formatCode="0">
                  <c:v>105</c:v>
                </c:pt>
              </c:numCache>
            </c:numRef>
          </c:xVal>
          <c:yVal>
            <c:numRef>
              <c:f>'SS analysis'!$L$371:$L$395</c:f>
              <c:numCache>
                <c:formatCode>General</c:formatCode>
                <c:ptCount val="25"/>
                <c:pt idx="0" formatCode="#,##0">
                  <c:v>520.00000000000193</c:v>
                </c:pt>
                <c:pt idx="3" formatCode="#,##0">
                  <c:v>485.55555555555628</c:v>
                </c:pt>
                <c:pt idx="6" formatCode="#,##0">
                  <c:v>656.66666666666094</c:v>
                </c:pt>
                <c:pt idx="9" formatCode="#,##0">
                  <c:v>578.33333333332882</c:v>
                </c:pt>
                <c:pt idx="12" formatCode="#,##0">
                  <c:v>968.33333333333394</c:v>
                </c:pt>
                <c:pt idx="15" formatCode="#,##0">
                  <c:v>803.33333333332996</c:v>
                </c:pt>
                <c:pt idx="18" formatCode="#,##0">
                  <c:v>335.00000000000381</c:v>
                </c:pt>
                <c:pt idx="21" formatCode="#,##0">
                  <c:v>666.66666666667095</c:v>
                </c:pt>
                <c:pt idx="24" formatCode="#,##0">
                  <c:v>676.66666666666993</c:v>
                </c:pt>
              </c:numCache>
            </c:numRef>
          </c:yVal>
          <c:smooth val="0"/>
        </c:ser>
        <c:ser>
          <c:idx val="4"/>
          <c:order val="4"/>
          <c:tx>
            <c:strRef>
              <c:f>'SS analysis'!$M$369</c:f>
              <c:strCache>
                <c:ptCount val="1"/>
                <c:pt idx="0">
                  <c:v>Effluent SS (1000 mm)</c:v>
                </c:pt>
              </c:strCache>
            </c:strRef>
          </c:tx>
          <c:spPr>
            <a:ln w="12700">
              <a:solidFill>
                <a:schemeClr val="tx1"/>
              </a:solidFill>
              <a:prstDash val="dash"/>
            </a:ln>
          </c:spPr>
          <c:marker>
            <c:symbol val="square"/>
            <c:size val="8"/>
            <c:spPr>
              <a:noFill/>
              <a:ln>
                <a:solidFill>
                  <a:schemeClr val="tx1"/>
                </a:solidFill>
              </a:ln>
            </c:spPr>
          </c:marker>
          <c:xVal>
            <c:numRef>
              <c:f>'SS analysis'!$J$371:$J$395</c:f>
              <c:numCache>
                <c:formatCode>General</c:formatCode>
                <c:ptCount val="25"/>
                <c:pt idx="0" formatCode="0">
                  <c:v>0</c:v>
                </c:pt>
                <c:pt idx="3" formatCode="0">
                  <c:v>11</c:v>
                </c:pt>
                <c:pt idx="6" formatCode="0">
                  <c:v>28</c:v>
                </c:pt>
                <c:pt idx="9" formatCode="0">
                  <c:v>40</c:v>
                </c:pt>
                <c:pt idx="12" formatCode="0">
                  <c:v>52</c:v>
                </c:pt>
                <c:pt idx="15" formatCode="0">
                  <c:v>66</c:v>
                </c:pt>
                <c:pt idx="18" formatCode="0">
                  <c:v>80</c:v>
                </c:pt>
                <c:pt idx="21" formatCode="0">
                  <c:v>90</c:v>
                </c:pt>
                <c:pt idx="24" formatCode="0">
                  <c:v>105</c:v>
                </c:pt>
              </c:numCache>
            </c:numRef>
          </c:xVal>
          <c:yVal>
            <c:numRef>
              <c:f>'SS analysis'!$M$371:$M$395</c:f>
              <c:numCache>
                <c:formatCode>General</c:formatCode>
                <c:ptCount val="25"/>
                <c:pt idx="0" formatCode="#,##0">
                  <c:v>42.916666666666572</c:v>
                </c:pt>
                <c:pt idx="3" formatCode="#,##0">
                  <c:v>22.333333333333837</c:v>
                </c:pt>
                <c:pt idx="6" formatCode="#,##0">
                  <c:v>7.9166666666657948</c:v>
                </c:pt>
                <c:pt idx="9" formatCode="#,##0">
                  <c:v>34.999999999999112</c:v>
                </c:pt>
                <c:pt idx="12" formatCode="#,##0">
                  <c:v>68.361111111111839</c:v>
                </c:pt>
                <c:pt idx="15" formatCode="#,##0">
                  <c:v>28.888888888889408</c:v>
                </c:pt>
                <c:pt idx="18" formatCode="#,##0">
                  <c:v>70.999999999999702</c:v>
                </c:pt>
                <c:pt idx="21" formatCode="#,##0">
                  <c:v>15.416666666666449</c:v>
                </c:pt>
                <c:pt idx="24" formatCode="#,##0">
                  <c:v>43.777777777777565</c:v>
                </c:pt>
              </c:numCache>
            </c:numRef>
          </c:yVal>
          <c:smooth val="0"/>
        </c:ser>
        <c:dLbls>
          <c:showLegendKey val="0"/>
          <c:showVal val="0"/>
          <c:showCatName val="0"/>
          <c:showSerName val="0"/>
          <c:showPercent val="0"/>
          <c:showBubbleSize val="0"/>
        </c:dLbls>
        <c:axId val="33056256"/>
        <c:axId val="33075200"/>
      </c:scatterChart>
      <c:valAx>
        <c:axId val="33056256"/>
        <c:scaling>
          <c:orientation val="minMax"/>
        </c:scaling>
        <c:delete val="0"/>
        <c:axPos val="b"/>
        <c:title>
          <c:tx>
            <c:rich>
              <a:bodyPr/>
              <a:lstStyle/>
              <a:p>
                <a:pPr>
                  <a:defRPr sz="1600" baseline="0">
                    <a:latin typeface="Arial" panose="020B0604020202020204" pitchFamily="34" charset="0"/>
                  </a:defRPr>
                </a:pPr>
                <a:r>
                  <a:rPr lang="en-IE" sz="1600" baseline="0">
                    <a:latin typeface="Arial" panose="020B0604020202020204" pitchFamily="34" charset="0"/>
                  </a:rPr>
                  <a:t>Time (d)</a:t>
                </a:r>
              </a:p>
            </c:rich>
          </c:tx>
          <c:layout>
            <c:manualLayout>
              <c:xMode val="edge"/>
              <c:yMode val="edge"/>
              <c:x val="0.4719366770786198"/>
              <c:y val="0.93406197181981954"/>
            </c:manualLayout>
          </c:layout>
          <c:overlay val="0"/>
        </c:title>
        <c:numFmt formatCode="0" sourceLinked="1"/>
        <c:majorTickMark val="out"/>
        <c:minorTickMark val="none"/>
        <c:tickLblPos val="nextTo"/>
        <c:spPr>
          <a:ln>
            <a:solidFill>
              <a:srgbClr val="000000"/>
            </a:solidFill>
          </a:ln>
        </c:spPr>
        <c:txPr>
          <a:bodyPr/>
          <a:lstStyle/>
          <a:p>
            <a:pPr>
              <a:defRPr sz="1000" baseline="0">
                <a:latin typeface="Arial" panose="020B0604020202020204" pitchFamily="34" charset="0"/>
              </a:defRPr>
            </a:pPr>
            <a:endParaRPr lang="en-US"/>
          </a:p>
        </c:txPr>
        <c:crossAx val="33075200"/>
        <c:crosses val="autoZero"/>
        <c:crossBetween val="midCat"/>
      </c:valAx>
      <c:valAx>
        <c:axId val="33075200"/>
        <c:scaling>
          <c:orientation val="minMax"/>
        </c:scaling>
        <c:delete val="0"/>
        <c:axPos val="l"/>
        <c:title>
          <c:tx>
            <c:rich>
              <a:bodyPr rot="-5400000" vert="horz"/>
              <a:lstStyle/>
              <a:p>
                <a:pPr>
                  <a:defRPr sz="1600">
                    <a:latin typeface="Arial" panose="020B0604020202020204" pitchFamily="34" charset="0"/>
                  </a:defRPr>
                </a:pPr>
                <a:r>
                  <a:rPr lang="en-IE" sz="1600">
                    <a:latin typeface="Arial" panose="020B0604020202020204" pitchFamily="34" charset="0"/>
                  </a:rPr>
                  <a:t>SS (mg L</a:t>
                </a:r>
                <a:r>
                  <a:rPr lang="en-IE" sz="1600" baseline="30000">
                    <a:latin typeface="Arial" panose="020B0604020202020204" pitchFamily="34" charset="0"/>
                  </a:rPr>
                  <a:t>-1</a:t>
                </a:r>
                <a:r>
                  <a:rPr lang="en-IE" sz="1600">
                    <a:latin typeface="Arial" panose="020B0604020202020204" pitchFamily="34" charset="0"/>
                  </a:rPr>
                  <a:t>)</a:t>
                </a:r>
              </a:p>
            </c:rich>
          </c:tx>
          <c:layout>
            <c:manualLayout>
              <c:xMode val="edge"/>
              <c:yMode val="edge"/>
              <c:x val="6.3059963658388847E-3"/>
              <c:y val="0.34294169921673173"/>
            </c:manualLayout>
          </c:layout>
          <c:overlay val="0"/>
        </c:title>
        <c:numFmt formatCode="0" sourceLinked="1"/>
        <c:majorTickMark val="out"/>
        <c:minorTickMark val="none"/>
        <c:tickLblPos val="nextTo"/>
        <c:spPr>
          <a:ln>
            <a:solidFill>
              <a:srgbClr val="000000"/>
            </a:solidFill>
          </a:ln>
        </c:spPr>
        <c:txPr>
          <a:bodyPr/>
          <a:lstStyle/>
          <a:p>
            <a:pPr>
              <a:defRPr sz="1000" baseline="0">
                <a:latin typeface="Arial" panose="020B0604020202020204" pitchFamily="34" charset="0"/>
              </a:defRPr>
            </a:pPr>
            <a:endParaRPr lang="en-US"/>
          </a:p>
        </c:txPr>
        <c:crossAx val="33056256"/>
        <c:crosses val="autoZero"/>
        <c:crossBetween val="midCat"/>
      </c:valAx>
    </c:plotArea>
    <c:legend>
      <c:legendPos val="r"/>
      <c:legendEntry>
        <c:idx val="0"/>
        <c:delete val="1"/>
      </c:legendEntry>
      <c:layout>
        <c:manualLayout>
          <c:xMode val="edge"/>
          <c:yMode val="edge"/>
          <c:x val="0.72643792502587434"/>
          <c:y val="2.6925950796019123E-2"/>
          <c:w val="0.26068947992133429"/>
          <c:h val="0.28662804466949904"/>
        </c:manualLayout>
      </c:layout>
      <c:overlay val="0"/>
      <c:spPr>
        <a:ln>
          <a:noFill/>
          <a:prstDash val="solid"/>
        </a:ln>
      </c:spPr>
      <c:txPr>
        <a:bodyPr/>
        <a:lstStyle/>
        <a:p>
          <a:pPr>
            <a:defRPr sz="1000" baseline="0"/>
          </a:pPr>
          <a:endParaRPr lang="en-US"/>
        </a:p>
      </c:txPr>
    </c:legend>
    <c:plotVisOnly val="1"/>
    <c:dispBlanksAs val="span"/>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05335393238249E-2"/>
          <c:y val="5.0891899728011995E-2"/>
          <c:w val="0.87966778045246041"/>
          <c:h val="0.81245378865949758"/>
        </c:manualLayout>
      </c:layout>
      <c:scatterChart>
        <c:scatterStyle val="lineMarker"/>
        <c:varyColors val="0"/>
        <c:ser>
          <c:idx val="2"/>
          <c:order val="0"/>
          <c:tx>
            <c:strRef>
              <c:f>'N analysis'!$BD$13</c:f>
              <c:strCache>
                <c:ptCount val="1"/>
                <c:pt idx="0">
                  <c:v>Woodchip media, Avg OLR = 112 g COD/m2/d</c:v>
                </c:pt>
              </c:strCache>
            </c:strRef>
          </c:tx>
          <c:spPr>
            <a:ln>
              <a:noFill/>
            </a:ln>
          </c:spPr>
          <c:marker>
            <c:symbol val="none"/>
          </c:marker>
          <c:xVal>
            <c:numRef>
              <c:f>'N analysis'!$BA$18</c:f>
              <c:numCache>
                <c:formatCode>0</c:formatCode>
                <c:ptCount val="1"/>
                <c:pt idx="0">
                  <c:v>0</c:v>
                </c:pt>
              </c:numCache>
            </c:numRef>
          </c:xVal>
          <c:yVal>
            <c:numRef>
              <c:f>'N analysis'!$BA$18</c:f>
              <c:numCache>
                <c:formatCode>0</c:formatCode>
                <c:ptCount val="1"/>
                <c:pt idx="0">
                  <c:v>0</c:v>
                </c:pt>
              </c:numCache>
            </c:numRef>
          </c:yVal>
          <c:smooth val="0"/>
        </c:ser>
        <c:ser>
          <c:idx val="9"/>
          <c:order val="1"/>
          <c:tx>
            <c:strRef>
              <c:f>'N analysis'!$BF$16</c:f>
              <c:strCache>
                <c:ptCount val="1"/>
                <c:pt idx="0">
                  <c:v>Influent NH4 (600 mm)</c:v>
                </c:pt>
              </c:strCache>
            </c:strRef>
          </c:tx>
          <c:spPr>
            <a:ln w="12700">
              <a:solidFill>
                <a:schemeClr val="tx1"/>
              </a:solidFill>
            </a:ln>
          </c:spPr>
          <c:marker>
            <c:symbol val="square"/>
            <c:size val="8"/>
            <c:spPr>
              <a:solidFill>
                <a:schemeClr val="tx1"/>
              </a:solidFill>
              <a:ln>
                <a:solidFill>
                  <a:schemeClr val="tx1"/>
                </a:solidFill>
              </a:ln>
            </c:spPr>
          </c:marker>
          <c:xVal>
            <c:numRef>
              <c:f>'N analysis'!$BA$18:$BA$51</c:f>
              <c:numCache>
                <c:formatCode>General</c:formatCode>
                <c:ptCount val="34"/>
                <c:pt idx="0" formatCode="0">
                  <c:v>0</c:v>
                </c:pt>
                <c:pt idx="3" formatCode="0">
                  <c:v>10</c:v>
                </c:pt>
                <c:pt idx="6" formatCode="0">
                  <c:v>17</c:v>
                </c:pt>
                <c:pt idx="9" formatCode="0">
                  <c:v>24</c:v>
                </c:pt>
                <c:pt idx="12" formatCode="0">
                  <c:v>31</c:v>
                </c:pt>
                <c:pt idx="15" formatCode="0">
                  <c:v>38</c:v>
                </c:pt>
                <c:pt idx="18" formatCode="0">
                  <c:v>45</c:v>
                </c:pt>
                <c:pt idx="21" formatCode="0">
                  <c:v>53</c:v>
                </c:pt>
                <c:pt idx="24" formatCode="0">
                  <c:v>67</c:v>
                </c:pt>
                <c:pt idx="27" formatCode="0">
                  <c:v>79</c:v>
                </c:pt>
                <c:pt idx="30" formatCode="0">
                  <c:v>94</c:v>
                </c:pt>
                <c:pt idx="33" formatCode="0">
                  <c:v>100</c:v>
                </c:pt>
              </c:numCache>
            </c:numRef>
          </c:xVal>
          <c:yVal>
            <c:numRef>
              <c:f>'N analysis'!$BF$18:$BF$51</c:f>
              <c:numCache>
                <c:formatCode>General</c:formatCode>
                <c:ptCount val="34"/>
                <c:pt idx="0" formatCode="#,##0.00">
                  <c:v>39.281666666666666</c:v>
                </c:pt>
                <c:pt idx="3" formatCode="#,##0.00">
                  <c:v>38.317</c:v>
                </c:pt>
                <c:pt idx="6" formatCode="#,##0.00">
                  <c:v>105.66866666666665</c:v>
                </c:pt>
                <c:pt idx="9" formatCode="#,##0.00">
                  <c:v>102.63333333333333</c:v>
                </c:pt>
                <c:pt idx="12" formatCode="#,##0.00">
                  <c:v>103.646</c:v>
                </c:pt>
                <c:pt idx="15" formatCode="#,##0.00">
                  <c:v>98.131000000000014</c:v>
                </c:pt>
                <c:pt idx="18" formatCode="#,##0.00">
                  <c:v>110.14566666666667</c:v>
                </c:pt>
                <c:pt idx="21" formatCode="#,##0.00">
                  <c:v>53.038333333333334</c:v>
                </c:pt>
                <c:pt idx="24" formatCode="#,##0.00">
                  <c:v>127.75566666666667</c:v>
                </c:pt>
                <c:pt idx="27" formatCode="#,##0.00">
                  <c:v>44.27</c:v>
                </c:pt>
                <c:pt idx="30" formatCode="#,##0.00">
                  <c:v>39.07266666666667</c:v>
                </c:pt>
                <c:pt idx="33" formatCode="#,##0.00">
                  <c:v>62.097333333333331</c:v>
                </c:pt>
              </c:numCache>
            </c:numRef>
          </c:yVal>
          <c:smooth val="0"/>
        </c:ser>
        <c:ser>
          <c:idx val="8"/>
          <c:order val="2"/>
          <c:tx>
            <c:strRef>
              <c:f>'N analysis'!$BG$16</c:f>
              <c:strCache>
                <c:ptCount val="1"/>
                <c:pt idx="0">
                  <c:v>Effluent NH4 (600 mm)</c:v>
                </c:pt>
              </c:strCache>
            </c:strRef>
          </c:tx>
          <c:spPr>
            <a:ln w="12700">
              <a:solidFill>
                <a:schemeClr val="tx1"/>
              </a:solidFill>
              <a:prstDash val="dash"/>
            </a:ln>
          </c:spPr>
          <c:marker>
            <c:symbol val="square"/>
            <c:size val="8"/>
            <c:spPr>
              <a:noFill/>
              <a:ln>
                <a:solidFill>
                  <a:schemeClr val="tx1"/>
                </a:solidFill>
              </a:ln>
            </c:spPr>
          </c:marker>
          <c:xVal>
            <c:numRef>
              <c:f>'N analysis'!$BA$18:$BA$51</c:f>
              <c:numCache>
                <c:formatCode>General</c:formatCode>
                <c:ptCount val="34"/>
                <c:pt idx="0" formatCode="0">
                  <c:v>0</c:v>
                </c:pt>
                <c:pt idx="3" formatCode="0">
                  <c:v>10</c:v>
                </c:pt>
                <c:pt idx="6" formatCode="0">
                  <c:v>17</c:v>
                </c:pt>
                <c:pt idx="9" formatCode="0">
                  <c:v>24</c:v>
                </c:pt>
                <c:pt idx="12" formatCode="0">
                  <c:v>31</c:v>
                </c:pt>
                <c:pt idx="15" formatCode="0">
                  <c:v>38</c:v>
                </c:pt>
                <c:pt idx="18" formatCode="0">
                  <c:v>45</c:v>
                </c:pt>
                <c:pt idx="21" formatCode="0">
                  <c:v>53</c:v>
                </c:pt>
                <c:pt idx="24" formatCode="0">
                  <c:v>67</c:v>
                </c:pt>
                <c:pt idx="27" formatCode="0">
                  <c:v>79</c:v>
                </c:pt>
                <c:pt idx="30" formatCode="0">
                  <c:v>94</c:v>
                </c:pt>
                <c:pt idx="33" formatCode="0">
                  <c:v>100</c:v>
                </c:pt>
              </c:numCache>
            </c:numRef>
          </c:xVal>
          <c:yVal>
            <c:numRef>
              <c:f>'N analysis'!$BG$18:$BG$51</c:f>
              <c:numCache>
                <c:formatCode>General</c:formatCode>
                <c:ptCount val="34"/>
                <c:pt idx="0" formatCode="#,##0.00">
                  <c:v>52.07266666666667</c:v>
                </c:pt>
                <c:pt idx="3" formatCode="#,##0.00">
                  <c:v>106.13766666666668</c:v>
                </c:pt>
                <c:pt idx="6" formatCode="#,##0.00">
                  <c:v>107.72433333333333</c:v>
                </c:pt>
                <c:pt idx="9" formatCode="#,##0.00">
                  <c:v>102.96533333333333</c:v>
                </c:pt>
                <c:pt idx="12" formatCode="#,##0.00">
                  <c:v>121.85599999999999</c:v>
                </c:pt>
                <c:pt idx="15" formatCode="#,##0.00">
                  <c:v>104.89700000000001</c:v>
                </c:pt>
                <c:pt idx="18" formatCode="#,##0.00">
                  <c:v>105.76133333333333</c:v>
                </c:pt>
                <c:pt idx="21" formatCode="#,##0.00">
                  <c:v>80.286666666666676</c:v>
                </c:pt>
                <c:pt idx="24" formatCode="#,##0.00">
                  <c:v>108.40333333333335</c:v>
                </c:pt>
                <c:pt idx="27" formatCode="#,##0.00">
                  <c:v>46.604333333333329</c:v>
                </c:pt>
                <c:pt idx="30" formatCode="#,##0.00">
                  <c:v>23.833333333333332</c:v>
                </c:pt>
                <c:pt idx="33" formatCode="#,##0.00">
                  <c:v>36.292666666666662</c:v>
                </c:pt>
              </c:numCache>
            </c:numRef>
          </c:yVal>
          <c:smooth val="0"/>
        </c:ser>
        <c:ser>
          <c:idx val="0"/>
          <c:order val="3"/>
          <c:tx>
            <c:strRef>
              <c:f>'N analysis'!$BF$376</c:f>
              <c:strCache>
                <c:ptCount val="1"/>
                <c:pt idx="0">
                  <c:v>Influent NH4 (1000 mm)</c:v>
                </c:pt>
              </c:strCache>
            </c:strRef>
          </c:tx>
          <c:spPr>
            <a:ln w="12700">
              <a:solidFill>
                <a:schemeClr val="tx1"/>
              </a:solidFill>
            </a:ln>
          </c:spPr>
          <c:marker>
            <c:symbol val="triangle"/>
            <c:size val="8"/>
            <c:spPr>
              <a:solidFill>
                <a:schemeClr val="tx1"/>
              </a:solidFill>
              <a:ln>
                <a:solidFill>
                  <a:schemeClr val="tx1"/>
                </a:solidFill>
              </a:ln>
            </c:spPr>
          </c:marker>
          <c:xVal>
            <c:numRef>
              <c:f>'N analysis'!$BA$378:$BA$402</c:f>
              <c:numCache>
                <c:formatCode>General</c:formatCode>
                <c:ptCount val="25"/>
                <c:pt idx="0" formatCode="0">
                  <c:v>0</c:v>
                </c:pt>
                <c:pt idx="3" formatCode="0">
                  <c:v>11</c:v>
                </c:pt>
                <c:pt idx="6" formatCode="0">
                  <c:v>28</c:v>
                </c:pt>
                <c:pt idx="9" formatCode="0">
                  <c:v>40</c:v>
                </c:pt>
                <c:pt idx="12" formatCode="0">
                  <c:v>52</c:v>
                </c:pt>
                <c:pt idx="15" formatCode="0">
                  <c:v>66</c:v>
                </c:pt>
                <c:pt idx="18" formatCode="0">
                  <c:v>80</c:v>
                </c:pt>
                <c:pt idx="21" formatCode="0">
                  <c:v>90</c:v>
                </c:pt>
                <c:pt idx="24" formatCode="0">
                  <c:v>105</c:v>
                </c:pt>
              </c:numCache>
            </c:numRef>
          </c:xVal>
          <c:yVal>
            <c:numRef>
              <c:f>'N analysis'!$BF$378:$BF$402</c:f>
              <c:numCache>
                <c:formatCode>General</c:formatCode>
                <c:ptCount val="25"/>
                <c:pt idx="0" formatCode="#,##0.00">
                  <c:v>86.481333333333325</c:v>
                </c:pt>
                <c:pt idx="3" formatCode="#,##0.00">
                  <c:v>54.695999999999998</c:v>
                </c:pt>
                <c:pt idx="6" formatCode="#,##0.00">
                  <c:v>83.597666666666669</c:v>
                </c:pt>
                <c:pt idx="9" formatCode="#,##0.00">
                  <c:v>73.576000000000008</c:v>
                </c:pt>
                <c:pt idx="12" formatCode="#,##0.00">
                  <c:v>61.809666666666665</c:v>
                </c:pt>
                <c:pt idx="15" formatCode="#,##0.00">
                  <c:v>64.233999999999995</c:v>
                </c:pt>
                <c:pt idx="18" formatCode="#,##0.00">
                  <c:v>66.089666666666659</c:v>
                </c:pt>
                <c:pt idx="21" formatCode="#,##0.00">
                  <c:v>45.314999999999998</c:v>
                </c:pt>
                <c:pt idx="24" formatCode="#,##0.00">
                  <c:v>43.812000000000005</c:v>
                </c:pt>
              </c:numCache>
            </c:numRef>
          </c:yVal>
          <c:smooth val="0"/>
        </c:ser>
        <c:ser>
          <c:idx val="5"/>
          <c:order val="4"/>
          <c:tx>
            <c:strRef>
              <c:f>'N analysis'!$BG$376</c:f>
              <c:strCache>
                <c:ptCount val="1"/>
                <c:pt idx="0">
                  <c:v>Effluent NH4 (1000 mm)</c:v>
                </c:pt>
              </c:strCache>
            </c:strRef>
          </c:tx>
          <c:spPr>
            <a:ln w="12700">
              <a:solidFill>
                <a:schemeClr val="tx1"/>
              </a:solidFill>
              <a:prstDash val="dash"/>
            </a:ln>
          </c:spPr>
          <c:marker>
            <c:symbol val="triangle"/>
            <c:size val="8"/>
            <c:spPr>
              <a:noFill/>
              <a:ln>
                <a:solidFill>
                  <a:schemeClr val="tx1"/>
                </a:solidFill>
              </a:ln>
            </c:spPr>
          </c:marker>
          <c:xVal>
            <c:numRef>
              <c:f>'N analysis'!$BA$378:$BA$402</c:f>
              <c:numCache>
                <c:formatCode>General</c:formatCode>
                <c:ptCount val="25"/>
                <c:pt idx="0" formatCode="0">
                  <c:v>0</c:v>
                </c:pt>
                <c:pt idx="3" formatCode="0">
                  <c:v>11</c:v>
                </c:pt>
                <c:pt idx="6" formatCode="0">
                  <c:v>28</c:v>
                </c:pt>
                <c:pt idx="9" formatCode="0">
                  <c:v>40</c:v>
                </c:pt>
                <c:pt idx="12" formatCode="0">
                  <c:v>52</c:v>
                </c:pt>
                <c:pt idx="15" formatCode="0">
                  <c:v>66</c:v>
                </c:pt>
                <c:pt idx="18" formatCode="0">
                  <c:v>80</c:v>
                </c:pt>
                <c:pt idx="21" formatCode="0">
                  <c:v>90</c:v>
                </c:pt>
                <c:pt idx="24" formatCode="0">
                  <c:v>105</c:v>
                </c:pt>
              </c:numCache>
            </c:numRef>
          </c:xVal>
          <c:yVal>
            <c:numRef>
              <c:f>'N analysis'!$BG$378:$BG$402</c:f>
              <c:numCache>
                <c:formatCode>General</c:formatCode>
                <c:ptCount val="25"/>
                <c:pt idx="0" formatCode="#,##0.00">
                  <c:v>1.1616666666666664</c:v>
                </c:pt>
                <c:pt idx="3" formatCode="#,##0.00">
                  <c:v>10.533666666666667</c:v>
                </c:pt>
                <c:pt idx="6" formatCode="#,##0.00">
                  <c:v>1.1656666666666666</c:v>
                </c:pt>
                <c:pt idx="9" formatCode="#,##0.00">
                  <c:v>0.21199999999999999</c:v>
                </c:pt>
                <c:pt idx="12" formatCode="#,##0.00">
                  <c:v>8.1996666666666655</c:v>
                </c:pt>
                <c:pt idx="15" formatCode="#,##0.00">
                  <c:v>9.8953333333333333</c:v>
                </c:pt>
                <c:pt idx="18" formatCode="#,##0.00">
                  <c:v>6.3460000000000001</c:v>
                </c:pt>
                <c:pt idx="21" formatCode="#,##0.00">
                  <c:v>1.0896666666666668</c:v>
                </c:pt>
                <c:pt idx="24" formatCode="#,##0.00">
                  <c:v>2.7486666666666668</c:v>
                </c:pt>
              </c:numCache>
            </c:numRef>
          </c:yVal>
          <c:smooth val="0"/>
        </c:ser>
        <c:dLbls>
          <c:showLegendKey val="0"/>
          <c:showVal val="0"/>
          <c:showCatName val="0"/>
          <c:showSerName val="0"/>
          <c:showPercent val="0"/>
          <c:showBubbleSize val="0"/>
        </c:dLbls>
        <c:axId val="33024256"/>
        <c:axId val="33096448"/>
      </c:scatterChart>
      <c:valAx>
        <c:axId val="33024256"/>
        <c:scaling>
          <c:orientation val="minMax"/>
          <c:max val="120"/>
        </c:scaling>
        <c:delete val="0"/>
        <c:axPos val="b"/>
        <c:title>
          <c:tx>
            <c:rich>
              <a:bodyPr/>
              <a:lstStyle/>
              <a:p>
                <a:pPr>
                  <a:defRPr sz="1600" baseline="0">
                    <a:latin typeface="Arial" panose="020B0604020202020204" pitchFamily="34" charset="0"/>
                  </a:defRPr>
                </a:pPr>
                <a:r>
                  <a:rPr lang="en-IE" sz="1600" baseline="0">
                    <a:latin typeface="Arial" panose="020B0604020202020204" pitchFamily="34" charset="0"/>
                  </a:rPr>
                  <a:t>Time (d)</a:t>
                </a:r>
              </a:p>
            </c:rich>
          </c:tx>
          <c:layout>
            <c:manualLayout>
              <c:xMode val="edge"/>
              <c:yMode val="edge"/>
              <c:x val="0.4719366770786198"/>
              <c:y val="0.93406197181981954"/>
            </c:manualLayout>
          </c:layout>
          <c:overlay val="0"/>
        </c:title>
        <c:numFmt formatCode="0" sourceLinked="1"/>
        <c:majorTickMark val="out"/>
        <c:minorTickMark val="none"/>
        <c:tickLblPos val="nextTo"/>
        <c:spPr>
          <a:ln>
            <a:solidFill>
              <a:srgbClr val="000000"/>
            </a:solidFill>
          </a:ln>
        </c:spPr>
        <c:txPr>
          <a:bodyPr/>
          <a:lstStyle/>
          <a:p>
            <a:pPr>
              <a:defRPr sz="1000" baseline="0">
                <a:latin typeface="Arial" panose="020B0604020202020204" pitchFamily="34" charset="0"/>
              </a:defRPr>
            </a:pPr>
            <a:endParaRPr lang="en-US"/>
          </a:p>
        </c:txPr>
        <c:crossAx val="33096448"/>
        <c:crosses val="autoZero"/>
        <c:crossBetween val="midCat"/>
      </c:valAx>
      <c:valAx>
        <c:axId val="33096448"/>
        <c:scaling>
          <c:orientation val="minMax"/>
        </c:scaling>
        <c:delete val="0"/>
        <c:axPos val="l"/>
        <c:title>
          <c:tx>
            <c:rich>
              <a:bodyPr rot="-5400000" vert="horz"/>
              <a:lstStyle/>
              <a:p>
                <a:pPr>
                  <a:defRPr sz="1600">
                    <a:latin typeface="Arial" panose="020B0604020202020204" pitchFamily="34" charset="0"/>
                  </a:defRPr>
                </a:pPr>
                <a:r>
                  <a:rPr lang="en-IE" sz="1600" dirty="0" smtClean="0">
                    <a:latin typeface="Arial" panose="020B0604020202020204" pitchFamily="34" charset="0"/>
                  </a:rPr>
                  <a:t>NH</a:t>
                </a:r>
                <a:r>
                  <a:rPr lang="en-IE" sz="1600" baseline="-25000" dirty="0" smtClean="0">
                    <a:latin typeface="Arial" panose="020B0604020202020204" pitchFamily="34" charset="0"/>
                  </a:rPr>
                  <a:t>4</a:t>
                </a:r>
                <a:r>
                  <a:rPr lang="en-IE" sz="1600" dirty="0" smtClean="0">
                    <a:latin typeface="Arial" panose="020B0604020202020204" pitchFamily="34" charset="0"/>
                  </a:rPr>
                  <a:t>-N </a:t>
                </a:r>
                <a:r>
                  <a:rPr lang="en-IE" sz="1600" dirty="0">
                    <a:latin typeface="Arial" panose="020B0604020202020204" pitchFamily="34" charset="0"/>
                  </a:rPr>
                  <a:t>(mg L</a:t>
                </a:r>
                <a:r>
                  <a:rPr lang="en-IE" sz="1600" baseline="30000" dirty="0">
                    <a:latin typeface="Arial" panose="020B0604020202020204" pitchFamily="34" charset="0"/>
                  </a:rPr>
                  <a:t>-1</a:t>
                </a:r>
                <a:r>
                  <a:rPr lang="en-IE" sz="1600" dirty="0">
                    <a:latin typeface="Arial" panose="020B0604020202020204" pitchFamily="34" charset="0"/>
                  </a:rPr>
                  <a:t>)</a:t>
                </a:r>
              </a:p>
            </c:rich>
          </c:tx>
          <c:layout>
            <c:manualLayout>
              <c:xMode val="edge"/>
              <c:yMode val="edge"/>
              <c:x val="6.3059963658388847E-3"/>
              <c:y val="0.34294169921673173"/>
            </c:manualLayout>
          </c:layout>
          <c:overlay val="0"/>
        </c:title>
        <c:numFmt formatCode="0" sourceLinked="1"/>
        <c:majorTickMark val="out"/>
        <c:minorTickMark val="none"/>
        <c:tickLblPos val="nextTo"/>
        <c:spPr>
          <a:ln>
            <a:solidFill>
              <a:srgbClr val="000000"/>
            </a:solidFill>
          </a:ln>
        </c:spPr>
        <c:txPr>
          <a:bodyPr/>
          <a:lstStyle/>
          <a:p>
            <a:pPr>
              <a:defRPr sz="1000" baseline="0">
                <a:latin typeface="Arial" panose="020B0604020202020204" pitchFamily="34" charset="0"/>
              </a:defRPr>
            </a:pPr>
            <a:endParaRPr lang="en-US"/>
          </a:p>
        </c:txPr>
        <c:crossAx val="33024256"/>
        <c:crosses val="autoZero"/>
        <c:crossBetween val="midCat"/>
      </c:valAx>
    </c:plotArea>
    <c:legend>
      <c:legendPos val="r"/>
      <c:legendEntry>
        <c:idx val="0"/>
        <c:delete val="1"/>
      </c:legendEntry>
      <c:layout>
        <c:manualLayout>
          <c:xMode val="edge"/>
          <c:yMode val="edge"/>
          <c:x val="0.71053738204574091"/>
          <c:y val="1.8274310517222222E-2"/>
          <c:w val="0.26145947077582926"/>
          <c:h val="0.30948907975742157"/>
        </c:manualLayout>
      </c:layout>
      <c:overlay val="0"/>
      <c:spPr>
        <a:ln>
          <a:noFill/>
          <a:prstDash val="solid"/>
        </a:ln>
      </c:spPr>
      <c:txPr>
        <a:bodyPr/>
        <a:lstStyle/>
        <a:p>
          <a:pPr>
            <a:defRPr sz="1000" baseline="0"/>
          </a:pPr>
          <a:endParaRPr lang="en-US"/>
        </a:p>
      </c:txPr>
    </c:legend>
    <c:plotVisOnly val="1"/>
    <c:dispBlanksAs val="span"/>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98558341393894E-2"/>
          <c:y val="5.0891899728011995E-2"/>
          <c:w val="0.87345226822749311"/>
          <c:h val="0.81236890296239483"/>
        </c:manualLayout>
      </c:layout>
      <c:scatterChart>
        <c:scatterStyle val="lineMarker"/>
        <c:varyColors val="0"/>
        <c:ser>
          <c:idx val="2"/>
          <c:order val="0"/>
          <c:tx>
            <c:strRef>
              <c:f>'N analysis'!$BD$13</c:f>
              <c:strCache>
                <c:ptCount val="1"/>
                <c:pt idx="0">
                  <c:v>Woodchip media, Avg OLR = 112 g COD/m2/d</c:v>
                </c:pt>
              </c:strCache>
            </c:strRef>
          </c:tx>
          <c:spPr>
            <a:ln>
              <a:noFill/>
            </a:ln>
          </c:spPr>
          <c:marker>
            <c:symbol val="none"/>
          </c:marker>
          <c:xVal>
            <c:numRef>
              <c:f>'N analysis'!$BA$18</c:f>
              <c:numCache>
                <c:formatCode>0</c:formatCode>
                <c:ptCount val="1"/>
                <c:pt idx="0">
                  <c:v>0</c:v>
                </c:pt>
              </c:numCache>
            </c:numRef>
          </c:xVal>
          <c:yVal>
            <c:numRef>
              <c:f>'N analysis'!$BA$18</c:f>
              <c:numCache>
                <c:formatCode>0</c:formatCode>
                <c:ptCount val="1"/>
                <c:pt idx="0">
                  <c:v>0</c:v>
                </c:pt>
              </c:numCache>
            </c:numRef>
          </c:yVal>
          <c:smooth val="0"/>
        </c:ser>
        <c:ser>
          <c:idx val="3"/>
          <c:order val="1"/>
          <c:tx>
            <c:strRef>
              <c:f>'P analysis'!$AM$3</c:f>
              <c:strCache>
                <c:ptCount val="1"/>
                <c:pt idx="0">
                  <c:v>Influent PO4-P (600 mm)</c:v>
                </c:pt>
              </c:strCache>
            </c:strRef>
          </c:tx>
          <c:spPr>
            <a:ln w="12700">
              <a:solidFill>
                <a:schemeClr val="tx1"/>
              </a:solidFill>
            </a:ln>
          </c:spPr>
          <c:marker>
            <c:symbol val="x"/>
            <c:size val="8"/>
            <c:spPr>
              <a:solidFill>
                <a:schemeClr val="tx1"/>
              </a:solidFill>
              <a:ln>
                <a:solidFill>
                  <a:schemeClr val="tx1"/>
                </a:solidFill>
              </a:ln>
            </c:spPr>
          </c:marker>
          <c:xVal>
            <c:numRef>
              <c:f>'P analysis'!$AI$5:$AI$38</c:f>
              <c:numCache>
                <c:formatCode>General</c:formatCode>
                <c:ptCount val="34"/>
                <c:pt idx="0" formatCode="0">
                  <c:v>0</c:v>
                </c:pt>
                <c:pt idx="3" formatCode="0">
                  <c:v>10</c:v>
                </c:pt>
                <c:pt idx="6" formatCode="0">
                  <c:v>17</c:v>
                </c:pt>
                <c:pt idx="9" formatCode="0">
                  <c:v>24</c:v>
                </c:pt>
                <c:pt idx="12" formatCode="0">
                  <c:v>31</c:v>
                </c:pt>
                <c:pt idx="15" formatCode="0">
                  <c:v>38</c:v>
                </c:pt>
                <c:pt idx="18" formatCode="0">
                  <c:v>45</c:v>
                </c:pt>
                <c:pt idx="21" formatCode="0">
                  <c:v>53</c:v>
                </c:pt>
                <c:pt idx="24" formatCode="0">
                  <c:v>67</c:v>
                </c:pt>
                <c:pt idx="27" formatCode="0">
                  <c:v>79</c:v>
                </c:pt>
                <c:pt idx="30" formatCode="0">
                  <c:v>94</c:v>
                </c:pt>
                <c:pt idx="33" formatCode="0">
                  <c:v>100</c:v>
                </c:pt>
              </c:numCache>
            </c:numRef>
          </c:xVal>
          <c:yVal>
            <c:numRef>
              <c:f>'P analysis'!$AM$5:$AM$38</c:f>
              <c:numCache>
                <c:formatCode>General</c:formatCode>
                <c:ptCount val="34"/>
                <c:pt idx="0" formatCode="#,##0.0">
                  <c:v>7.9916666666666671</c:v>
                </c:pt>
                <c:pt idx="3" formatCode="#,##0.0">
                  <c:v>9.4090000000000007</c:v>
                </c:pt>
                <c:pt idx="6" formatCode="#,##0.0">
                  <c:v>21.184000000000001</c:v>
                </c:pt>
                <c:pt idx="9" formatCode="#,##0.0">
                  <c:v>24.245999999999999</c:v>
                </c:pt>
                <c:pt idx="12" formatCode="#,##0.0">
                  <c:v>27.681666666666668</c:v>
                </c:pt>
                <c:pt idx="15" formatCode="#,##0.0">
                  <c:v>49.105666666666671</c:v>
                </c:pt>
                <c:pt idx="18" formatCode="#,##0.0">
                  <c:v>41.927999999999997</c:v>
                </c:pt>
                <c:pt idx="21" formatCode="#,##0.0">
                  <c:v>30.007000000000001</c:v>
                </c:pt>
                <c:pt idx="24" formatCode="#,##0.0">
                  <c:v>21.62833333333333</c:v>
                </c:pt>
                <c:pt idx="27" formatCode="#,##0.0">
                  <c:v>3.2763333333333335</c:v>
                </c:pt>
                <c:pt idx="30" formatCode="#,##0.0">
                  <c:v>8.17</c:v>
                </c:pt>
                <c:pt idx="33" formatCode="#,##0.0">
                  <c:v>12.043666666666667</c:v>
                </c:pt>
              </c:numCache>
            </c:numRef>
          </c:yVal>
          <c:smooth val="0"/>
        </c:ser>
        <c:ser>
          <c:idx val="4"/>
          <c:order val="2"/>
          <c:tx>
            <c:strRef>
              <c:f>'P analysis'!$AN$3</c:f>
              <c:strCache>
                <c:ptCount val="1"/>
                <c:pt idx="0">
                  <c:v>Effluent PO4-P (600 mm)</c:v>
                </c:pt>
              </c:strCache>
            </c:strRef>
          </c:tx>
          <c:spPr>
            <a:ln w="12700">
              <a:solidFill>
                <a:schemeClr val="tx1"/>
              </a:solidFill>
              <a:prstDash val="dash"/>
            </a:ln>
          </c:spPr>
          <c:marker>
            <c:symbol val="square"/>
            <c:size val="8"/>
            <c:spPr>
              <a:noFill/>
              <a:ln>
                <a:solidFill>
                  <a:schemeClr val="tx1"/>
                </a:solidFill>
              </a:ln>
            </c:spPr>
          </c:marker>
          <c:xVal>
            <c:numRef>
              <c:f>'P analysis'!$AI$5:$AI$38</c:f>
              <c:numCache>
                <c:formatCode>General</c:formatCode>
                <c:ptCount val="34"/>
                <c:pt idx="0" formatCode="0">
                  <c:v>0</c:v>
                </c:pt>
                <c:pt idx="3" formatCode="0">
                  <c:v>10</c:v>
                </c:pt>
                <c:pt idx="6" formatCode="0">
                  <c:v>17</c:v>
                </c:pt>
                <c:pt idx="9" formatCode="0">
                  <c:v>24</c:v>
                </c:pt>
                <c:pt idx="12" formatCode="0">
                  <c:v>31</c:v>
                </c:pt>
                <c:pt idx="15" formatCode="0">
                  <c:v>38</c:v>
                </c:pt>
                <c:pt idx="18" formatCode="0">
                  <c:v>45</c:v>
                </c:pt>
                <c:pt idx="21" formatCode="0">
                  <c:v>53</c:v>
                </c:pt>
                <c:pt idx="24" formatCode="0">
                  <c:v>67</c:v>
                </c:pt>
                <c:pt idx="27" formatCode="0">
                  <c:v>79</c:v>
                </c:pt>
                <c:pt idx="30" formatCode="0">
                  <c:v>94</c:v>
                </c:pt>
                <c:pt idx="33" formatCode="0">
                  <c:v>100</c:v>
                </c:pt>
              </c:numCache>
            </c:numRef>
          </c:xVal>
          <c:yVal>
            <c:numRef>
              <c:f>'P analysis'!$AN$5:$AN$38</c:f>
              <c:numCache>
                <c:formatCode>General</c:formatCode>
                <c:ptCount val="34"/>
                <c:pt idx="0" formatCode="#,##0.0">
                  <c:v>9.2313333333333336</c:v>
                </c:pt>
                <c:pt idx="3" formatCode="#,##0.0">
                  <c:v>11.106</c:v>
                </c:pt>
                <c:pt idx="6" formatCode="#,##0.0">
                  <c:v>10.582333333333333</c:v>
                </c:pt>
                <c:pt idx="9" formatCode="#,##0.0">
                  <c:v>20.502666666666666</c:v>
                </c:pt>
                <c:pt idx="12" formatCode="#,##0.0">
                  <c:v>28.275333333333332</c:v>
                </c:pt>
                <c:pt idx="15" formatCode="#,##0.0">
                  <c:v>48.899333333333338</c:v>
                </c:pt>
                <c:pt idx="18" formatCode="#,##0.0">
                  <c:v>41.314333333333337</c:v>
                </c:pt>
                <c:pt idx="21" formatCode="#,##0.0">
                  <c:v>30.653666666666666</c:v>
                </c:pt>
                <c:pt idx="24" formatCode="#,##0.0">
                  <c:v>20.873666666666669</c:v>
                </c:pt>
                <c:pt idx="27" formatCode="#,##0.0">
                  <c:v>10.249333333333333</c:v>
                </c:pt>
                <c:pt idx="30" formatCode="#,##0.0">
                  <c:v>9.6959999999999997</c:v>
                </c:pt>
                <c:pt idx="33" formatCode="#,##0.0">
                  <c:v>11.718333333333334</c:v>
                </c:pt>
              </c:numCache>
            </c:numRef>
          </c:yVal>
          <c:smooth val="0"/>
        </c:ser>
        <c:ser>
          <c:idx val="1"/>
          <c:order val="3"/>
          <c:tx>
            <c:strRef>
              <c:f>'P analysis'!$AO$363</c:f>
              <c:strCache>
                <c:ptCount val="1"/>
                <c:pt idx="0">
                  <c:v>Influent PO4-P (1000 mm)</c:v>
                </c:pt>
              </c:strCache>
            </c:strRef>
          </c:tx>
          <c:spPr>
            <a:ln w="12700">
              <a:solidFill>
                <a:schemeClr val="tx1"/>
              </a:solidFill>
            </a:ln>
          </c:spPr>
          <c:marker>
            <c:symbol val="triangle"/>
            <c:size val="8"/>
            <c:spPr>
              <a:solidFill>
                <a:schemeClr val="tx1"/>
              </a:solidFill>
              <a:ln>
                <a:solidFill>
                  <a:schemeClr val="tx1"/>
                </a:solidFill>
              </a:ln>
            </c:spPr>
          </c:marker>
          <c:xVal>
            <c:numRef>
              <c:f>'P analysis'!$AK$365:$AK$389</c:f>
              <c:numCache>
                <c:formatCode>General</c:formatCode>
                <c:ptCount val="25"/>
                <c:pt idx="0" formatCode="0">
                  <c:v>0</c:v>
                </c:pt>
                <c:pt idx="3" formatCode="0">
                  <c:v>11</c:v>
                </c:pt>
                <c:pt idx="6" formatCode="0">
                  <c:v>28</c:v>
                </c:pt>
                <c:pt idx="9" formatCode="0">
                  <c:v>40</c:v>
                </c:pt>
                <c:pt idx="12" formatCode="0">
                  <c:v>52</c:v>
                </c:pt>
                <c:pt idx="15" formatCode="0">
                  <c:v>66</c:v>
                </c:pt>
                <c:pt idx="18" formatCode="0">
                  <c:v>80</c:v>
                </c:pt>
                <c:pt idx="21" formatCode="0">
                  <c:v>90</c:v>
                </c:pt>
                <c:pt idx="24" formatCode="0">
                  <c:v>105</c:v>
                </c:pt>
              </c:numCache>
            </c:numRef>
          </c:xVal>
          <c:yVal>
            <c:numRef>
              <c:f>'P analysis'!$AO$365:$AO$389</c:f>
              <c:numCache>
                <c:formatCode>General</c:formatCode>
                <c:ptCount val="25"/>
                <c:pt idx="0" formatCode="#,##0">
                  <c:v>22.718</c:v>
                </c:pt>
                <c:pt idx="3" formatCode="#,##0">
                  <c:v>16.688666666666666</c:v>
                </c:pt>
                <c:pt idx="6" formatCode="#,##0">
                  <c:v>37.139000000000003</c:v>
                </c:pt>
                <c:pt idx="9" formatCode="#,##0">
                  <c:v>29.483999999999998</c:v>
                </c:pt>
                <c:pt idx="12" formatCode="#,##0">
                  <c:v>32.594999999999999</c:v>
                </c:pt>
                <c:pt idx="15" formatCode="#,##0">
                  <c:v>30.74</c:v>
                </c:pt>
                <c:pt idx="18" formatCode="#,##0">
                  <c:v>9.1318333333333328</c:v>
                </c:pt>
                <c:pt idx="21" formatCode="#,##0">
                  <c:v>9.1760000000000002</c:v>
                </c:pt>
                <c:pt idx="24" formatCode="#,##0">
                  <c:v>9.6986666666666679</c:v>
                </c:pt>
              </c:numCache>
            </c:numRef>
          </c:yVal>
          <c:smooth val="0"/>
        </c:ser>
        <c:ser>
          <c:idx val="6"/>
          <c:order val="4"/>
          <c:tx>
            <c:strRef>
              <c:f>'P analysis'!$AP$363</c:f>
              <c:strCache>
                <c:ptCount val="1"/>
                <c:pt idx="0">
                  <c:v>Effluent PO4-P (1000 mm)</c:v>
                </c:pt>
              </c:strCache>
            </c:strRef>
          </c:tx>
          <c:spPr>
            <a:ln w="12700">
              <a:solidFill>
                <a:schemeClr val="tx1"/>
              </a:solidFill>
              <a:prstDash val="dash"/>
            </a:ln>
          </c:spPr>
          <c:marker>
            <c:symbol val="triangle"/>
            <c:size val="8"/>
            <c:spPr>
              <a:noFill/>
              <a:ln>
                <a:solidFill>
                  <a:schemeClr val="tx1"/>
                </a:solidFill>
              </a:ln>
            </c:spPr>
          </c:marker>
          <c:xVal>
            <c:numRef>
              <c:f>'P analysis'!$AK$365:$AK$389</c:f>
              <c:numCache>
                <c:formatCode>General</c:formatCode>
                <c:ptCount val="25"/>
                <c:pt idx="0" formatCode="0">
                  <c:v>0</c:v>
                </c:pt>
                <c:pt idx="3" formatCode="0">
                  <c:v>11</c:v>
                </c:pt>
                <c:pt idx="6" formatCode="0">
                  <c:v>28</c:v>
                </c:pt>
                <c:pt idx="9" formatCode="0">
                  <c:v>40</c:v>
                </c:pt>
                <c:pt idx="12" formatCode="0">
                  <c:v>52</c:v>
                </c:pt>
                <c:pt idx="15" formatCode="0">
                  <c:v>66</c:v>
                </c:pt>
                <c:pt idx="18" formatCode="0">
                  <c:v>80</c:v>
                </c:pt>
                <c:pt idx="21" formatCode="0">
                  <c:v>90</c:v>
                </c:pt>
                <c:pt idx="24" formatCode="0">
                  <c:v>105</c:v>
                </c:pt>
              </c:numCache>
            </c:numRef>
          </c:xVal>
          <c:yVal>
            <c:numRef>
              <c:f>'P analysis'!$AP$365:$AP$389</c:f>
              <c:numCache>
                <c:formatCode>General</c:formatCode>
                <c:ptCount val="25"/>
                <c:pt idx="0" formatCode="#,##0">
                  <c:v>12.685666666666668</c:v>
                </c:pt>
                <c:pt idx="3" formatCode="#,##0">
                  <c:v>15.564666666666668</c:v>
                </c:pt>
                <c:pt idx="6" formatCode="#,##0">
                  <c:v>13.186666666666667</c:v>
                </c:pt>
                <c:pt idx="9" formatCode="#,##0">
                  <c:v>6.9993333333333325</c:v>
                </c:pt>
                <c:pt idx="12" formatCode="#,##0">
                  <c:v>9.1179999999999986</c:v>
                </c:pt>
                <c:pt idx="15" formatCode="#,##0">
                  <c:v>7.5390000000000015</c:v>
                </c:pt>
                <c:pt idx="18" formatCode="#,##0">
                  <c:v>8.2998333333333321</c:v>
                </c:pt>
                <c:pt idx="21" formatCode="#,##0">
                  <c:v>8.9169999999999998</c:v>
                </c:pt>
                <c:pt idx="24" formatCode="#,##0">
                  <c:v>9.3346666666666653</c:v>
                </c:pt>
              </c:numCache>
            </c:numRef>
          </c:yVal>
          <c:smooth val="0"/>
        </c:ser>
        <c:dLbls>
          <c:showLegendKey val="0"/>
          <c:showVal val="0"/>
          <c:showCatName val="0"/>
          <c:showSerName val="0"/>
          <c:showPercent val="0"/>
          <c:showBubbleSize val="0"/>
        </c:dLbls>
        <c:axId val="84656512"/>
        <c:axId val="84658816"/>
      </c:scatterChart>
      <c:valAx>
        <c:axId val="84656512"/>
        <c:scaling>
          <c:orientation val="minMax"/>
          <c:max val="120"/>
        </c:scaling>
        <c:delete val="0"/>
        <c:axPos val="b"/>
        <c:title>
          <c:tx>
            <c:rich>
              <a:bodyPr/>
              <a:lstStyle/>
              <a:p>
                <a:pPr>
                  <a:defRPr sz="1600" baseline="0">
                    <a:latin typeface="Arial" panose="020B0604020202020204" pitchFamily="34" charset="0"/>
                  </a:defRPr>
                </a:pPr>
                <a:r>
                  <a:rPr lang="en-IE" sz="1600" baseline="0">
                    <a:latin typeface="Arial" panose="020B0604020202020204" pitchFamily="34" charset="0"/>
                  </a:rPr>
                  <a:t>Time (d)</a:t>
                </a:r>
              </a:p>
            </c:rich>
          </c:tx>
          <c:layout>
            <c:manualLayout>
              <c:xMode val="edge"/>
              <c:yMode val="edge"/>
              <c:x val="0.4719366770786198"/>
              <c:y val="0.9340619718198195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84658816"/>
        <c:crosses val="autoZero"/>
        <c:crossBetween val="midCat"/>
      </c:valAx>
      <c:valAx>
        <c:axId val="84658816"/>
        <c:scaling>
          <c:orientation val="minMax"/>
        </c:scaling>
        <c:delete val="0"/>
        <c:axPos val="l"/>
        <c:title>
          <c:tx>
            <c:rich>
              <a:bodyPr rot="-5400000" vert="horz"/>
              <a:lstStyle/>
              <a:p>
                <a:pPr>
                  <a:defRPr sz="1600">
                    <a:latin typeface="Arial" panose="020B0604020202020204" pitchFamily="34" charset="0"/>
                  </a:defRPr>
                </a:pPr>
                <a:r>
                  <a:rPr lang="en-IE" sz="1600" dirty="0" smtClean="0">
                    <a:latin typeface="Arial" panose="020B0604020202020204" pitchFamily="34" charset="0"/>
                  </a:rPr>
                  <a:t>PO</a:t>
                </a:r>
                <a:r>
                  <a:rPr lang="en-IE" sz="1600" baseline="-25000" dirty="0" smtClean="0">
                    <a:latin typeface="Arial" panose="020B0604020202020204" pitchFamily="34" charset="0"/>
                  </a:rPr>
                  <a:t>4</a:t>
                </a:r>
                <a:r>
                  <a:rPr lang="en-IE" sz="1600" dirty="0" smtClean="0">
                    <a:latin typeface="Arial" panose="020B0604020202020204" pitchFamily="34" charset="0"/>
                  </a:rPr>
                  <a:t>-P </a:t>
                </a:r>
                <a:r>
                  <a:rPr lang="en-IE" sz="1600" dirty="0">
                    <a:latin typeface="Arial" panose="020B0604020202020204" pitchFamily="34" charset="0"/>
                  </a:rPr>
                  <a:t>(mg L</a:t>
                </a:r>
                <a:r>
                  <a:rPr lang="en-IE" sz="1600" baseline="30000" dirty="0">
                    <a:latin typeface="Arial" panose="020B0604020202020204" pitchFamily="34" charset="0"/>
                  </a:rPr>
                  <a:t>-1</a:t>
                </a:r>
                <a:r>
                  <a:rPr lang="en-IE" sz="1600" dirty="0">
                    <a:latin typeface="Arial" panose="020B0604020202020204" pitchFamily="34" charset="0"/>
                  </a:rPr>
                  <a:t>)</a:t>
                </a:r>
              </a:p>
            </c:rich>
          </c:tx>
          <c:layout>
            <c:manualLayout>
              <c:xMode val="edge"/>
              <c:yMode val="edge"/>
              <c:x val="1.091093735709023E-2"/>
              <c:y val="0.2939361473497480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84656512"/>
        <c:crosses val="autoZero"/>
        <c:crossBetween val="midCat"/>
      </c:valAx>
    </c:plotArea>
    <c:legend>
      <c:legendPos val="r"/>
      <c:legendEntry>
        <c:idx val="0"/>
        <c:delete val="1"/>
      </c:legendEntry>
      <c:layout>
        <c:manualLayout>
          <c:xMode val="edge"/>
          <c:yMode val="edge"/>
          <c:x val="0.69899323591754225"/>
          <c:y val="2.3920970508607683E-2"/>
          <c:w val="0.27690536859166809"/>
          <c:h val="0.25809217343255375"/>
        </c:manualLayout>
      </c:layout>
      <c:overlay val="0"/>
      <c:spPr>
        <a:ln>
          <a:noFill/>
          <a:prstDash val="solid"/>
        </a:ln>
      </c:spPr>
      <c:txPr>
        <a:bodyPr/>
        <a:lstStyle/>
        <a:p>
          <a:pPr>
            <a:defRPr sz="1000" baseline="0"/>
          </a:pPr>
          <a:endParaRPr lang="en-US"/>
        </a:p>
      </c:txPr>
    </c:legend>
    <c:plotVisOnly val="1"/>
    <c:dispBlanksAs val="span"/>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387111103298642E-2"/>
          <c:y val="3.4093950854568379E-2"/>
          <c:w val="0.87607576522746722"/>
          <c:h val="0.83388629177258355"/>
        </c:manualLayout>
      </c:layout>
      <c:scatterChart>
        <c:scatterStyle val="lineMarker"/>
        <c:varyColors val="0"/>
        <c:ser>
          <c:idx val="2"/>
          <c:order val="0"/>
          <c:tx>
            <c:strRef>
              <c:f>'[Aerobic filter study analysis.xlsx]COD analysis'!$Y$324</c:f>
              <c:strCache>
                <c:ptCount val="1"/>
                <c:pt idx="0">
                  <c:v>Col 3 (1000 mm deep - Woodchip), Avg OLR = 33 g COD/m2/d</c:v>
                </c:pt>
              </c:strCache>
            </c:strRef>
          </c:tx>
          <c:spPr>
            <a:ln>
              <a:noFill/>
            </a:ln>
          </c:spPr>
          <c:marker>
            <c:symbol val="none"/>
          </c:marker>
          <c:xVal>
            <c:numRef>
              <c:f>'[Aerobic filter study analysis.xlsx]COD analysis'!$V$328</c:f>
              <c:numCache>
                <c:formatCode>0</c:formatCode>
                <c:ptCount val="1"/>
                <c:pt idx="0">
                  <c:v>0</c:v>
                </c:pt>
              </c:numCache>
            </c:numRef>
          </c:xVal>
          <c:yVal>
            <c:numRef>
              <c:f>'[Aerobic filter study analysis.xlsx]COD analysis'!$V$328</c:f>
              <c:numCache>
                <c:formatCode>0</c:formatCode>
                <c:ptCount val="1"/>
                <c:pt idx="0">
                  <c:v>0</c:v>
                </c:pt>
              </c:numCache>
            </c:numRef>
          </c:yVal>
          <c:smooth val="0"/>
        </c:ser>
        <c:ser>
          <c:idx val="9"/>
          <c:order val="1"/>
          <c:tx>
            <c:strRef>
              <c:f>'[Aerobic filter study analysis.xlsx]COD analysis'!$Y$326</c:f>
              <c:strCache>
                <c:ptCount val="1"/>
                <c:pt idx="0">
                  <c:v>Influent CODt (woodchip)</c:v>
                </c:pt>
              </c:strCache>
            </c:strRef>
          </c:tx>
          <c:spPr>
            <a:ln w="12700">
              <a:solidFill>
                <a:schemeClr val="tx1"/>
              </a:solidFill>
            </a:ln>
          </c:spPr>
          <c:marker>
            <c:symbol val="square"/>
            <c:size val="8"/>
            <c:spPr>
              <a:solidFill>
                <a:schemeClr val="tx1"/>
              </a:solidFill>
              <a:ln>
                <a:solidFill>
                  <a:schemeClr val="tx1"/>
                </a:solidFill>
              </a:ln>
            </c:spPr>
          </c:marker>
          <c:xVal>
            <c:numRef>
              <c:f>'[Aerobic filter study analysis.xlsx]COD analysis'!$V$328:$V$370</c:f>
              <c:numCache>
                <c:formatCode>General</c:formatCode>
                <c:ptCount val="43"/>
                <c:pt idx="0" formatCode="0">
                  <c:v>0</c:v>
                </c:pt>
                <c:pt idx="3" formatCode="0">
                  <c:v>8</c:v>
                </c:pt>
                <c:pt idx="6" formatCode="0">
                  <c:v>15</c:v>
                </c:pt>
                <c:pt idx="9" formatCode="0">
                  <c:v>22</c:v>
                </c:pt>
                <c:pt idx="12" formatCode="0">
                  <c:v>28</c:v>
                </c:pt>
                <c:pt idx="15" formatCode="0">
                  <c:v>35</c:v>
                </c:pt>
                <c:pt idx="18" formatCode="0">
                  <c:v>83</c:v>
                </c:pt>
                <c:pt idx="21" formatCode="0">
                  <c:v>96</c:v>
                </c:pt>
                <c:pt idx="24" formatCode="0">
                  <c:v>110</c:v>
                </c:pt>
                <c:pt idx="27" formatCode="0">
                  <c:v>125</c:v>
                </c:pt>
                <c:pt idx="30" formatCode="0">
                  <c:v>148</c:v>
                </c:pt>
                <c:pt idx="33" formatCode="0">
                  <c:v>160</c:v>
                </c:pt>
                <c:pt idx="36" formatCode="0">
                  <c:v>177</c:v>
                </c:pt>
                <c:pt idx="39" formatCode="0">
                  <c:v>191</c:v>
                </c:pt>
                <c:pt idx="42" formatCode="0">
                  <c:v>212</c:v>
                </c:pt>
              </c:numCache>
            </c:numRef>
          </c:xVal>
          <c:yVal>
            <c:numRef>
              <c:f>'[Aerobic filter study analysis.xlsx]COD analysis'!$Y$328:$Y$370</c:f>
              <c:numCache>
                <c:formatCode>General</c:formatCode>
                <c:ptCount val="43"/>
                <c:pt idx="0" formatCode="#,##0">
                  <c:v>404.35466666666662</c:v>
                </c:pt>
                <c:pt idx="3" formatCode="#,##0">
                  <c:v>1194.942</c:v>
                </c:pt>
                <c:pt idx="6" formatCode="#,##0">
                  <c:v>1361.1080000000002</c:v>
                </c:pt>
                <c:pt idx="9" formatCode="#,##0">
                  <c:v>1278.0580000000002</c:v>
                </c:pt>
                <c:pt idx="12" formatCode="#,##0">
                  <c:v>2193.0386666666668</c:v>
                </c:pt>
                <c:pt idx="15" formatCode="#,##0">
                  <c:v>1035.6500000000001</c:v>
                </c:pt>
                <c:pt idx="18" formatCode="#,##0">
                  <c:v>4576.7213333333339</c:v>
                </c:pt>
                <c:pt idx="21" formatCode="#,##0">
                  <c:v>4980.4660000000003</c:v>
                </c:pt>
                <c:pt idx="24" formatCode="#,##0">
                  <c:v>4877.9226666666664</c:v>
                </c:pt>
                <c:pt idx="27" formatCode="#,##0">
                  <c:v>2421.0619999999994</c:v>
                </c:pt>
                <c:pt idx="30" formatCode="#,##0">
                  <c:v>1443.7519999999997</c:v>
                </c:pt>
                <c:pt idx="33" formatCode="#,##0">
                  <c:v>1968.3713333333333</c:v>
                </c:pt>
                <c:pt idx="36" formatCode="#,##0">
                  <c:v>4569.4080000000004</c:v>
                </c:pt>
                <c:pt idx="39" formatCode="#,##0">
                  <c:v>3202.8773333333334</c:v>
                </c:pt>
                <c:pt idx="42" formatCode="#,##0">
                  <c:v>3347.6119999999996</c:v>
                </c:pt>
              </c:numCache>
            </c:numRef>
          </c:yVal>
          <c:smooth val="0"/>
        </c:ser>
        <c:ser>
          <c:idx val="8"/>
          <c:order val="2"/>
          <c:tx>
            <c:strRef>
              <c:f>'[Aerobic filter study analysis.xlsx]COD analysis'!$Z$326</c:f>
              <c:strCache>
                <c:ptCount val="1"/>
                <c:pt idx="0">
                  <c:v>Effluent CODt (woodchip)</c:v>
                </c:pt>
              </c:strCache>
            </c:strRef>
          </c:tx>
          <c:spPr>
            <a:ln w="12700">
              <a:solidFill>
                <a:schemeClr val="tx1"/>
              </a:solidFill>
              <a:prstDash val="dash"/>
            </a:ln>
          </c:spPr>
          <c:marker>
            <c:symbol val="square"/>
            <c:size val="8"/>
            <c:spPr>
              <a:noFill/>
              <a:ln>
                <a:solidFill>
                  <a:schemeClr val="tx1"/>
                </a:solidFill>
              </a:ln>
            </c:spPr>
          </c:marker>
          <c:xVal>
            <c:numRef>
              <c:f>'[Aerobic filter study analysis.xlsx]COD analysis'!$V$328:$V$370</c:f>
              <c:numCache>
                <c:formatCode>General</c:formatCode>
                <c:ptCount val="43"/>
                <c:pt idx="0" formatCode="0">
                  <c:v>0</c:v>
                </c:pt>
                <c:pt idx="3" formatCode="0">
                  <c:v>8</c:v>
                </c:pt>
                <c:pt idx="6" formatCode="0">
                  <c:v>15</c:v>
                </c:pt>
                <c:pt idx="9" formatCode="0">
                  <c:v>22</c:v>
                </c:pt>
                <c:pt idx="12" formatCode="0">
                  <c:v>28</c:v>
                </c:pt>
                <c:pt idx="15" formatCode="0">
                  <c:v>35</c:v>
                </c:pt>
                <c:pt idx="18" formatCode="0">
                  <c:v>83</c:v>
                </c:pt>
                <c:pt idx="21" formatCode="0">
                  <c:v>96</c:v>
                </c:pt>
                <c:pt idx="24" formatCode="0">
                  <c:v>110</c:v>
                </c:pt>
                <c:pt idx="27" formatCode="0">
                  <c:v>125</c:v>
                </c:pt>
                <c:pt idx="30" formatCode="0">
                  <c:v>148</c:v>
                </c:pt>
                <c:pt idx="33" formatCode="0">
                  <c:v>160</c:v>
                </c:pt>
                <c:pt idx="36" formatCode="0">
                  <c:v>177</c:v>
                </c:pt>
                <c:pt idx="39" formatCode="0">
                  <c:v>191</c:v>
                </c:pt>
                <c:pt idx="42" formatCode="0">
                  <c:v>212</c:v>
                </c:pt>
              </c:numCache>
            </c:numRef>
          </c:xVal>
          <c:yVal>
            <c:numRef>
              <c:f>'[Aerobic filter study analysis.xlsx]COD analysis'!$Z$328:$Z$370</c:f>
              <c:numCache>
                <c:formatCode>General</c:formatCode>
                <c:ptCount val="43"/>
                <c:pt idx="0" formatCode="#,##0">
                  <c:v>650.35333333333335</c:v>
                </c:pt>
                <c:pt idx="3" formatCode="#,##0">
                  <c:v>988.13400000000001</c:v>
                </c:pt>
                <c:pt idx="6" formatCode="#,##0">
                  <c:v>1040.9120000000003</c:v>
                </c:pt>
                <c:pt idx="9" formatCode="#,##0">
                  <c:v>519.31200000000001</c:v>
                </c:pt>
                <c:pt idx="12" formatCode="#,##0">
                  <c:v>743.90266666666673</c:v>
                </c:pt>
                <c:pt idx="15" formatCode="#,##0">
                  <c:v>943.06</c:v>
                </c:pt>
                <c:pt idx="18" formatCode="#,##0">
                  <c:v>747.75466666666659</c:v>
                </c:pt>
                <c:pt idx="21" formatCode="#,##0">
                  <c:v>814.51400000000001</c:v>
                </c:pt>
                <c:pt idx="24" formatCode="#,##0">
                  <c:v>364.72800000000001</c:v>
                </c:pt>
                <c:pt idx="27" formatCode="#,##0">
                  <c:v>984.74699999999996</c:v>
                </c:pt>
                <c:pt idx="30" formatCode="#,##0">
                  <c:v>989.42199999999991</c:v>
                </c:pt>
                <c:pt idx="33" formatCode="#,##0">
                  <c:v>1181.2984999999999</c:v>
                </c:pt>
                <c:pt idx="36" formatCode="#,##0">
                  <c:v>1106.4659999999999</c:v>
                </c:pt>
                <c:pt idx="39" formatCode="#,##0">
                  <c:v>1093.1396666666667</c:v>
                </c:pt>
                <c:pt idx="42" formatCode="#,##0">
                  <c:v>1143.0973333333332</c:v>
                </c:pt>
              </c:numCache>
            </c:numRef>
          </c:yVal>
          <c:smooth val="0"/>
        </c:ser>
        <c:ser>
          <c:idx val="0"/>
          <c:order val="3"/>
          <c:tx>
            <c:strRef>
              <c:f>'[Aerobic filter study analysis.xlsx]COD analysis'!$Y$264</c:f>
              <c:strCache>
                <c:ptCount val="1"/>
                <c:pt idx="0">
                  <c:v>Influent CODt (sand)</c:v>
                </c:pt>
              </c:strCache>
            </c:strRef>
          </c:tx>
          <c:spPr>
            <a:ln w="12700">
              <a:solidFill>
                <a:schemeClr val="tx1"/>
              </a:solidFill>
            </a:ln>
          </c:spPr>
          <c:marker>
            <c:symbol val="triangle"/>
            <c:size val="8"/>
            <c:spPr>
              <a:solidFill>
                <a:schemeClr val="tx1"/>
              </a:solidFill>
              <a:ln>
                <a:solidFill>
                  <a:schemeClr val="tx1"/>
                </a:solidFill>
              </a:ln>
            </c:spPr>
          </c:marker>
          <c:xVal>
            <c:numRef>
              <c:f>'[Aerobic filter study analysis.xlsx]COD analysis'!$V$266:$V$311</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'[Aerobic filter study analysis.xlsx]COD analysis'!$Y$266:$Y$311</c:f>
              <c:numCache>
                <c:formatCode>General</c:formatCode>
                <c:ptCount val="46"/>
                <c:pt idx="0" formatCode="#,##0">
                  <c:v>4877.9226666666664</c:v>
                </c:pt>
                <c:pt idx="3" formatCode="#,##0">
                  <c:v>2421.0619999999994</c:v>
                </c:pt>
                <c:pt idx="6" formatCode="#,##0">
                  <c:v>1443.7519999999997</c:v>
                </c:pt>
                <c:pt idx="9" formatCode="#,##0">
                  <c:v>1968.3713333333333</c:v>
                </c:pt>
                <c:pt idx="12" formatCode="#,##0">
                  <c:v>4569.4080000000004</c:v>
                </c:pt>
                <c:pt idx="15" formatCode="#,##0">
                  <c:v>3202.8773333333334</c:v>
                </c:pt>
                <c:pt idx="18" formatCode="#,##0">
                  <c:v>3347.6119999999996</c:v>
                </c:pt>
                <c:pt idx="21" formatCode="#,##0">
                  <c:v>3437.5066666666667</c:v>
                </c:pt>
                <c:pt idx="24" formatCode="#,##0">
                  <c:v>3391.06</c:v>
                </c:pt>
                <c:pt idx="27" formatCode="#,##0">
                  <c:v>1148.6613333333335</c:v>
                </c:pt>
                <c:pt idx="30" formatCode="#,##0">
                  <c:v>1697.848</c:v>
                </c:pt>
                <c:pt idx="33" formatCode="#,##0">
                  <c:v>1580.4053333333334</c:v>
                </c:pt>
                <c:pt idx="36" formatCode="#,##0">
                  <c:v>2795.1380000000004</c:v>
                </c:pt>
                <c:pt idx="39" formatCode="#,##0">
                  <c:v>2400.5320000000002</c:v>
                </c:pt>
                <c:pt idx="42" formatCode="#,##0">
                  <c:v>1448.3019999999999</c:v>
                </c:pt>
                <c:pt idx="45" formatCode="#,##0">
                  <c:v>1516.0079999999998</c:v>
                </c:pt>
              </c:numCache>
            </c:numRef>
          </c:yVal>
          <c:smooth val="0"/>
        </c:ser>
        <c:ser>
          <c:idx val="1"/>
          <c:order val="4"/>
          <c:tx>
            <c:strRef>
              <c:f>'[Aerobic filter study analysis.xlsx]COD analysis'!$Z$264</c:f>
              <c:strCache>
                <c:ptCount val="1"/>
                <c:pt idx="0">
                  <c:v>Effluent CODt (sand)</c:v>
                </c:pt>
              </c:strCache>
            </c:strRef>
          </c:tx>
          <c:spPr>
            <a:ln w="12700">
              <a:solidFill>
                <a:schemeClr val="tx1"/>
              </a:solidFill>
              <a:prstDash val="dash"/>
            </a:ln>
          </c:spPr>
          <c:marker>
            <c:symbol val="triangle"/>
            <c:size val="8"/>
            <c:spPr>
              <a:noFill/>
              <a:ln>
                <a:solidFill>
                  <a:schemeClr val="tx1"/>
                </a:solidFill>
              </a:ln>
            </c:spPr>
          </c:marker>
          <c:xVal>
            <c:numRef>
              <c:f>'[Aerobic filter study analysis.xlsx]COD analysis'!$V$266:$V$311</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'[Aerobic filter study analysis.xlsx]COD analysis'!$Z$266:$Z$311</c:f>
              <c:numCache>
                <c:formatCode>General</c:formatCode>
                <c:ptCount val="46"/>
                <c:pt idx="0" formatCode="#,##0">
                  <c:v>50.290799999999997</c:v>
                </c:pt>
                <c:pt idx="3" formatCode="#,##0">
                  <c:v>157.52589999999998</c:v>
                </c:pt>
                <c:pt idx="6" formatCode="#,##0">
                  <c:v>146.15620000000001</c:v>
                </c:pt>
                <c:pt idx="9" formatCode="#,##0">
                  <c:v>82.582899999999995</c:v>
                </c:pt>
                <c:pt idx="12" formatCode="#,##0">
                  <c:v>72.176699999999997</c:v>
                </c:pt>
                <c:pt idx="15" formatCode="#,##0">
                  <c:v>140.53273333333331</c:v>
                </c:pt>
                <c:pt idx="18" formatCode="#,##0">
                  <c:v>115.16063333333334</c:v>
                </c:pt>
                <c:pt idx="21" formatCode="#,##0">
                  <c:v>117.61993333333334</c:v>
                </c:pt>
                <c:pt idx="24" formatCode="#,##0">
                  <c:v>140.501</c:v>
                </c:pt>
                <c:pt idx="27" formatCode="#,##0">
                  <c:v>159.49106666666668</c:v>
                </c:pt>
                <c:pt idx="30" formatCode="#,##0">
                  <c:v>180.06253333333333</c:v>
                </c:pt>
                <c:pt idx="33" formatCode="#,##0">
                  <c:v>175.00146666666663</c:v>
                </c:pt>
                <c:pt idx="36" formatCode="#,##0">
                  <c:v>204.68700000000001</c:v>
                </c:pt>
                <c:pt idx="39" formatCode="#,##0">
                  <c:v>251.46413333333331</c:v>
                </c:pt>
                <c:pt idx="42" formatCode="#,##0">
                  <c:v>206.14573333333337</c:v>
                </c:pt>
                <c:pt idx="45" formatCode="#,##0">
                  <c:v>133.78870000000001</c:v>
                </c:pt>
              </c:numCache>
            </c:numRef>
          </c:yVal>
          <c:smooth val="0"/>
        </c:ser>
        <c:dLbls>
          <c:showLegendKey val="0"/>
          <c:showVal val="0"/>
          <c:showCatName val="0"/>
          <c:showSerName val="0"/>
          <c:showPercent val="0"/>
          <c:showBubbleSize val="0"/>
        </c:dLbls>
        <c:axId val="107823104"/>
        <c:axId val="107826176"/>
      </c:scatterChart>
      <c:valAx>
        <c:axId val="107823104"/>
        <c:scaling>
          <c:orientation val="minMax"/>
        </c:scaling>
        <c:delete val="0"/>
        <c:axPos val="b"/>
        <c:title>
          <c:tx>
            <c:rich>
              <a:bodyPr/>
              <a:lstStyle/>
              <a:p>
                <a:pPr>
                  <a:defRPr sz="1600" baseline="0">
                    <a:latin typeface="Arial" panose="020B0604020202020204" pitchFamily="34" charset="0"/>
                  </a:defRPr>
                </a:pPr>
                <a:r>
                  <a:rPr lang="en-IE" sz="1600" baseline="0">
                    <a:latin typeface="Arial" panose="020B0604020202020204" pitchFamily="34" charset="0"/>
                  </a:rPr>
                  <a:t>Time (d)</a:t>
                </a:r>
              </a:p>
            </c:rich>
          </c:tx>
          <c:layout>
            <c:manualLayout>
              <c:xMode val="edge"/>
              <c:yMode val="edge"/>
              <c:x val="0.4719366770786198"/>
              <c:y val="0.9340619718198195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107826176"/>
        <c:crosses val="autoZero"/>
        <c:crossBetween val="midCat"/>
      </c:valAx>
      <c:valAx>
        <c:axId val="107826176"/>
        <c:scaling>
          <c:orientation val="minMax"/>
        </c:scaling>
        <c:delete val="0"/>
        <c:axPos val="l"/>
        <c:title>
          <c:tx>
            <c:rich>
              <a:bodyPr rot="-5400000" vert="horz"/>
              <a:lstStyle/>
              <a:p>
                <a:pPr>
                  <a:defRPr sz="1600">
                    <a:latin typeface="Arial" panose="020B0604020202020204" pitchFamily="34" charset="0"/>
                  </a:defRPr>
                </a:pPr>
                <a:r>
                  <a:rPr lang="en-IE" sz="1600">
                    <a:latin typeface="Arial" panose="020B0604020202020204" pitchFamily="34" charset="0"/>
                  </a:rPr>
                  <a:t>COD (mg L</a:t>
                </a:r>
                <a:r>
                  <a:rPr lang="en-IE" sz="1600" baseline="30000">
                    <a:latin typeface="Arial" panose="020B0604020202020204" pitchFamily="34" charset="0"/>
                  </a:rPr>
                  <a:t>-1</a:t>
                </a:r>
                <a:r>
                  <a:rPr lang="en-IE" sz="1600">
                    <a:latin typeface="Arial" panose="020B0604020202020204" pitchFamily="34" charset="0"/>
                  </a:rPr>
                  <a:t>)</a:t>
                </a:r>
              </a:p>
            </c:rich>
          </c:tx>
          <c:layout>
            <c:manualLayout>
              <c:xMode val="edge"/>
              <c:yMode val="edge"/>
              <c:x val="4.9384749983175172E-3"/>
              <c:y val="0.3219443238886477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107823104"/>
        <c:crosses val="autoZero"/>
        <c:crossBetween val="midCat"/>
      </c:valAx>
    </c:plotArea>
    <c:legend>
      <c:legendPos val="r"/>
      <c:legendEntry>
        <c:idx val="0"/>
        <c:delete val="1"/>
      </c:legendEntry>
      <c:layout>
        <c:manualLayout>
          <c:xMode val="edge"/>
          <c:yMode val="edge"/>
          <c:x val="0.5054972998678795"/>
          <c:y val="1.2719209636625057E-2"/>
          <c:w val="0.48094358974358975"/>
          <c:h val="0.14579105960860131"/>
        </c:manualLayout>
      </c:layout>
      <c:overlay val="0"/>
      <c:spPr>
        <a:ln>
          <a:noFill/>
        </a:ln>
      </c:spPr>
      <c:txPr>
        <a:bodyPr/>
        <a:lstStyle/>
        <a:p>
          <a:pPr>
            <a:defRPr sz="1100" baseline="0"/>
          </a:pPr>
          <a:endParaRPr lang="en-US"/>
        </a:p>
      </c:txPr>
    </c:legend>
    <c:plotVisOnly val="1"/>
    <c:dispBlanksAs val="span"/>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99094353500952E-2"/>
          <c:y val="3.4093950854568379E-2"/>
          <c:w val="0.87926844335303744"/>
          <c:h val="0.84316894691256195"/>
        </c:manualLayout>
      </c:layout>
      <c:scatterChart>
        <c:scatterStyle val="lineMarker"/>
        <c:varyColors val="0"/>
        <c:ser>
          <c:idx val="2"/>
          <c:order val="0"/>
          <c:tx>
            <c:strRef>
              <c:f>'[Aerobic filter study analysis.xlsx]COD analysis'!$Y$324</c:f>
              <c:strCache>
                <c:ptCount val="1"/>
                <c:pt idx="0">
                  <c:v>Col 3 (1000 mm deep - Woodchip), Avg OLR = 33 g COD/m2/d</c:v>
                </c:pt>
              </c:strCache>
            </c:strRef>
          </c:tx>
          <c:spPr>
            <a:ln>
              <a:noFill/>
            </a:ln>
          </c:spPr>
          <c:marker>
            <c:symbol val="none"/>
          </c:marker>
          <c:xVal>
            <c:numRef>
              <c:f>'[Aerobic filter study analysis.xlsx]COD analysis'!$V$328</c:f>
              <c:numCache>
                <c:formatCode>0</c:formatCode>
                <c:ptCount val="1"/>
                <c:pt idx="0">
                  <c:v>0</c:v>
                </c:pt>
              </c:numCache>
            </c:numRef>
          </c:xVal>
          <c:yVal>
            <c:numRef>
              <c:f>'[Aerobic filter study analysis.xlsx]COD analysis'!$V$328</c:f>
              <c:numCache>
                <c:formatCode>0</c:formatCode>
                <c:ptCount val="1"/>
                <c:pt idx="0">
                  <c:v>0</c:v>
                </c:pt>
              </c:numCache>
            </c:numRef>
          </c:yVal>
          <c:smooth val="0"/>
        </c:ser>
        <c:ser>
          <c:idx val="0"/>
          <c:order val="1"/>
          <c:tx>
            <c:strRef>
              <c:f>'[Aerobic filter study analysis.xlsx]N analysis'!$BF$324</c:f>
              <c:strCache>
                <c:ptCount val="1"/>
                <c:pt idx="0">
                  <c:v>Influent NH4-N (woodchip)</c:v>
                </c:pt>
              </c:strCache>
            </c:strRef>
          </c:tx>
          <c:spPr>
            <a:ln w="12700">
              <a:solidFill>
                <a:schemeClr val="tx1"/>
              </a:solidFill>
            </a:ln>
          </c:spPr>
          <c:marker>
            <c:symbol val="triangle"/>
            <c:size val="8"/>
            <c:spPr>
              <a:solidFill>
                <a:schemeClr val="tx1"/>
              </a:solidFill>
              <a:ln>
                <a:solidFill>
                  <a:sysClr val="windowText" lastClr="000000"/>
                </a:solidFill>
              </a:ln>
            </c:spPr>
          </c:marker>
          <c:xVal>
            <c:numRef>
              <c:f>'[Aerobic filter study analysis.xlsx]N analysis'!$BA$326:$BA$368</c:f>
              <c:numCache>
                <c:formatCode>General</c:formatCode>
                <c:ptCount val="43"/>
                <c:pt idx="0" formatCode="0">
                  <c:v>0</c:v>
                </c:pt>
                <c:pt idx="3" formatCode="0">
                  <c:v>8</c:v>
                </c:pt>
                <c:pt idx="6" formatCode="0">
                  <c:v>15</c:v>
                </c:pt>
                <c:pt idx="9" formatCode="0">
                  <c:v>22</c:v>
                </c:pt>
                <c:pt idx="12" formatCode="0">
                  <c:v>28</c:v>
                </c:pt>
                <c:pt idx="15" formatCode="0">
                  <c:v>35</c:v>
                </c:pt>
                <c:pt idx="18" formatCode="0">
                  <c:v>83</c:v>
                </c:pt>
                <c:pt idx="21" formatCode="0">
                  <c:v>96</c:v>
                </c:pt>
                <c:pt idx="24" formatCode="0">
                  <c:v>110</c:v>
                </c:pt>
                <c:pt idx="27" formatCode="0">
                  <c:v>125</c:v>
                </c:pt>
                <c:pt idx="30" formatCode="0">
                  <c:v>148</c:v>
                </c:pt>
                <c:pt idx="33" formatCode="0">
                  <c:v>160</c:v>
                </c:pt>
                <c:pt idx="36" formatCode="0">
                  <c:v>177</c:v>
                </c:pt>
                <c:pt idx="39" formatCode="0">
                  <c:v>191</c:v>
                </c:pt>
                <c:pt idx="42" formatCode="0">
                  <c:v>212</c:v>
                </c:pt>
              </c:numCache>
            </c:numRef>
          </c:xVal>
          <c:yVal>
            <c:numRef>
              <c:f>'[Aerobic filter study analysis.xlsx]N analysis'!$BF$326:$BF$368</c:f>
              <c:numCache>
                <c:formatCode>General</c:formatCode>
                <c:ptCount val="43"/>
                <c:pt idx="0" formatCode="#,##0.00">
                  <c:v>23</c:v>
                </c:pt>
                <c:pt idx="3" formatCode="#,##0.00">
                  <c:v>45.314999999999998</c:v>
                </c:pt>
                <c:pt idx="6" formatCode="#,##0.00">
                  <c:v>#N/A</c:v>
                </c:pt>
                <c:pt idx="9" formatCode="#,##0.00">
                  <c:v>#N/A</c:v>
                </c:pt>
                <c:pt idx="12" formatCode="#,##0.00">
                  <c:v>38.201999999999998</c:v>
                </c:pt>
                <c:pt idx="15" formatCode="#,##0.00">
                  <c:v>45.591000000000001</c:v>
                </c:pt>
                <c:pt idx="18" formatCode="#,##0.00">
                  <c:v>49.035333333333334</c:v>
                </c:pt>
                <c:pt idx="21" formatCode="#,##0.00">
                  <c:v>64.064999999999998</c:v>
                </c:pt>
                <c:pt idx="24" formatCode="#,##0.00">
                  <c:v>36.823999999999998</c:v>
                </c:pt>
                <c:pt idx="27" formatCode="#,##0.00">
                  <c:v>46.303249999999991</c:v>
                </c:pt>
                <c:pt idx="30" formatCode="#,##0.00">
                  <c:v>87.668000000000006</c:v>
                </c:pt>
                <c:pt idx="33" formatCode="#,##0.00">
                  <c:v>99.15633333333335</c:v>
                </c:pt>
                <c:pt idx="36" formatCode="#,##0.00">
                  <c:v>103.33199999999999</c:v>
                </c:pt>
                <c:pt idx="39" formatCode="#,##0.00">
                  <c:v>75.533333333333346</c:v>
                </c:pt>
                <c:pt idx="42" formatCode="#,##0.00">
                  <c:v>75.806666666666672</c:v>
                </c:pt>
              </c:numCache>
            </c:numRef>
          </c:yVal>
          <c:smooth val="0"/>
        </c:ser>
        <c:ser>
          <c:idx val="1"/>
          <c:order val="2"/>
          <c:tx>
            <c:strRef>
              <c:f>'[Aerobic filter study analysis.xlsx]N analysis'!$BG$324</c:f>
              <c:strCache>
                <c:ptCount val="1"/>
                <c:pt idx="0">
                  <c:v>Effluent NH4-N (woodchip)</c:v>
                </c:pt>
              </c:strCache>
            </c:strRef>
          </c:tx>
          <c:spPr>
            <a:ln w="12700">
              <a:solidFill>
                <a:schemeClr val="tx1"/>
              </a:solidFill>
              <a:prstDash val="dash"/>
            </a:ln>
          </c:spPr>
          <c:marker>
            <c:symbol val="triangle"/>
            <c:size val="8"/>
            <c:spPr>
              <a:noFill/>
              <a:ln>
                <a:solidFill>
                  <a:schemeClr val="tx1"/>
                </a:solidFill>
              </a:ln>
            </c:spPr>
          </c:marker>
          <c:xVal>
            <c:numRef>
              <c:f>'[Aerobic filter study analysis.xlsx]N analysis'!$BA$326:$BA$368</c:f>
              <c:numCache>
                <c:formatCode>General</c:formatCode>
                <c:ptCount val="43"/>
                <c:pt idx="0" formatCode="0">
                  <c:v>0</c:v>
                </c:pt>
                <c:pt idx="3" formatCode="0">
                  <c:v>8</c:v>
                </c:pt>
                <c:pt idx="6" formatCode="0">
                  <c:v>15</c:v>
                </c:pt>
                <c:pt idx="9" formatCode="0">
                  <c:v>22</c:v>
                </c:pt>
                <c:pt idx="12" formatCode="0">
                  <c:v>28</c:v>
                </c:pt>
                <c:pt idx="15" formatCode="0">
                  <c:v>35</c:v>
                </c:pt>
                <c:pt idx="18" formatCode="0">
                  <c:v>83</c:v>
                </c:pt>
                <c:pt idx="21" formatCode="0">
                  <c:v>96</c:v>
                </c:pt>
                <c:pt idx="24" formatCode="0">
                  <c:v>110</c:v>
                </c:pt>
                <c:pt idx="27" formatCode="0">
                  <c:v>125</c:v>
                </c:pt>
                <c:pt idx="30" formatCode="0">
                  <c:v>148</c:v>
                </c:pt>
                <c:pt idx="33" formatCode="0">
                  <c:v>160</c:v>
                </c:pt>
                <c:pt idx="36" formatCode="0">
                  <c:v>177</c:v>
                </c:pt>
                <c:pt idx="39" formatCode="0">
                  <c:v>191</c:v>
                </c:pt>
                <c:pt idx="42" formatCode="0">
                  <c:v>212</c:v>
                </c:pt>
              </c:numCache>
            </c:numRef>
          </c:xVal>
          <c:yVal>
            <c:numRef>
              <c:f>'[Aerobic filter study analysis.xlsx]N analysis'!$BG$326:$BG$368</c:f>
              <c:numCache>
                <c:formatCode>General</c:formatCode>
                <c:ptCount val="43"/>
                <c:pt idx="0" formatCode="#,##0.00">
                  <c:v>5.5</c:v>
                </c:pt>
                <c:pt idx="3" formatCode="#,##0.00">
                  <c:v>1.0896666666666668</c:v>
                </c:pt>
                <c:pt idx="6" formatCode="#,##0.00">
                  <c:v>#N/A</c:v>
                </c:pt>
                <c:pt idx="9" formatCode="#,##0.00">
                  <c:v>#N/A</c:v>
                </c:pt>
                <c:pt idx="12" formatCode="#,##0.00">
                  <c:v>0.45233333333333331</c:v>
                </c:pt>
                <c:pt idx="15" formatCode="#,##0.00">
                  <c:v>11.385</c:v>
                </c:pt>
                <c:pt idx="18" formatCode="#,##0.00">
                  <c:v>2.8780000000000001</c:v>
                </c:pt>
                <c:pt idx="21" formatCode="#,##0.00">
                  <c:v>1.6653333333333331</c:v>
                </c:pt>
                <c:pt idx="24" formatCode="#,##0.00">
                  <c:v>0.14633333333333334</c:v>
                </c:pt>
                <c:pt idx="27" formatCode="#,##0.00">
                  <c:v>1.53125</c:v>
                </c:pt>
                <c:pt idx="30" formatCode="#,##0.00">
                  <c:v>1.004</c:v>
                </c:pt>
                <c:pt idx="33" formatCode="#,##0.00">
                  <c:v>0.96733333333333338</c:v>
                </c:pt>
                <c:pt idx="36" formatCode="#,##0.00">
                  <c:v>1.1556666666666666</c:v>
                </c:pt>
                <c:pt idx="39" formatCode="#,##0.00">
                  <c:v>0.6156666666666667</c:v>
                </c:pt>
                <c:pt idx="42" formatCode="#,##0.00">
                  <c:v>0.58166666666666667</c:v>
                </c:pt>
              </c:numCache>
            </c:numRef>
          </c:yVal>
          <c:smooth val="0"/>
        </c:ser>
        <c:ser>
          <c:idx val="5"/>
          <c:order val="3"/>
          <c:tx>
            <c:strRef>
              <c:f>'[Aerobic filter study analysis.xlsx]N analysis'!$BF$264</c:f>
              <c:strCache>
                <c:ptCount val="1"/>
                <c:pt idx="0">
                  <c:v>Influent NH4-N (sand)</c:v>
                </c:pt>
              </c:strCache>
            </c:strRef>
          </c:tx>
          <c:spPr>
            <a:ln w="12700">
              <a:solidFill>
                <a:schemeClr val="tx1"/>
              </a:solidFill>
            </a:ln>
          </c:spPr>
          <c:marker>
            <c:symbol val="square"/>
            <c:size val="8"/>
            <c:spPr>
              <a:solidFill>
                <a:schemeClr val="tx1"/>
              </a:solidFill>
              <a:ln>
                <a:solidFill>
                  <a:schemeClr val="tx1"/>
                </a:solidFill>
              </a:ln>
            </c:spPr>
          </c:marker>
          <c:xVal>
            <c:numRef>
              <c:f>'[Aerobic filter study analysis.xlsx]N analysis'!$BA$266:$BA$311</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'[Aerobic filter study analysis.xlsx]N analysis'!$BF$266:$BF$311</c:f>
              <c:numCache>
                <c:formatCode>General</c:formatCode>
                <c:ptCount val="46"/>
                <c:pt idx="0" formatCode="#,##0.00">
                  <c:v>36.823999999999998</c:v>
                </c:pt>
                <c:pt idx="3" formatCode="#,##0.00">
                  <c:v>46.303249999999991</c:v>
                </c:pt>
                <c:pt idx="6" formatCode="#,##0.00">
                  <c:v>87.668000000000006</c:v>
                </c:pt>
                <c:pt idx="9" formatCode="#,##0.00">
                  <c:v>99.15633333333335</c:v>
                </c:pt>
                <c:pt idx="12" formatCode="#,##0.00">
                  <c:v>103.33199999999999</c:v>
                </c:pt>
                <c:pt idx="15" formatCode="#,##0.00">
                  <c:v>75.533333333333346</c:v>
                </c:pt>
                <c:pt idx="18" formatCode="#,##0.00">
                  <c:v>75.806666666666672</c:v>
                </c:pt>
                <c:pt idx="21" formatCode="#,##0.00">
                  <c:v>86.481333333333325</c:v>
                </c:pt>
                <c:pt idx="24" formatCode="#,##0.00">
                  <c:v>54.695999999999998</c:v>
                </c:pt>
                <c:pt idx="27" formatCode="#,##0.00">
                  <c:v>83.597666666666669</c:v>
                </c:pt>
                <c:pt idx="30" formatCode="#,##0.00">
                  <c:v>73.576000000000008</c:v>
                </c:pt>
                <c:pt idx="33" formatCode="#,##0.00">
                  <c:v>61.809666666666665</c:v>
                </c:pt>
                <c:pt idx="36" formatCode="#,##0.00">
                  <c:v>64.233999999999995</c:v>
                </c:pt>
                <c:pt idx="39" formatCode="#,##0.00">
                  <c:v>46.089666666666666</c:v>
                </c:pt>
                <c:pt idx="42" formatCode="#,##0.00">
                  <c:v>45.314999999999998</c:v>
                </c:pt>
                <c:pt idx="45" formatCode="#,##0.00">
                  <c:v>43.812000000000005</c:v>
                </c:pt>
              </c:numCache>
            </c:numRef>
          </c:yVal>
          <c:smooth val="0"/>
        </c:ser>
        <c:ser>
          <c:idx val="6"/>
          <c:order val="4"/>
          <c:tx>
            <c:strRef>
              <c:f>'[Aerobic filter study analysis.xlsx]N analysis'!$BG$264</c:f>
              <c:strCache>
                <c:ptCount val="1"/>
                <c:pt idx="0">
                  <c:v>Effluent NH4-N (sand)</c:v>
                </c:pt>
              </c:strCache>
            </c:strRef>
          </c:tx>
          <c:spPr>
            <a:ln w="12700">
              <a:solidFill>
                <a:schemeClr val="tx1"/>
              </a:solidFill>
              <a:prstDash val="dash"/>
            </a:ln>
          </c:spPr>
          <c:marker>
            <c:symbol val="square"/>
            <c:size val="8"/>
            <c:spPr>
              <a:noFill/>
              <a:ln>
                <a:solidFill>
                  <a:schemeClr val="tx1"/>
                </a:solidFill>
              </a:ln>
            </c:spPr>
          </c:marker>
          <c:xVal>
            <c:numRef>
              <c:f>'[Aerobic filter study analysis.xlsx]N analysis'!$BA$266:$BA$311</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'[Aerobic filter study analysis.xlsx]N analysis'!$BG$266:$BG$311</c:f>
              <c:numCache>
                <c:formatCode>General</c:formatCode>
                <c:ptCount val="46"/>
                <c:pt idx="0" formatCode="#,##0.00">
                  <c:v>0.50900000000000001</c:v>
                </c:pt>
                <c:pt idx="3" formatCode="#,##0.00">
                  <c:v>1.8522500000000004</c:v>
                </c:pt>
                <c:pt idx="6" formatCode="#,##0.00">
                  <c:v>1.3113333333333335</c:v>
                </c:pt>
                <c:pt idx="9" formatCode="#,##0.00">
                  <c:v>1.1246666666666667</c:v>
                </c:pt>
                <c:pt idx="12" formatCode="#,##0.00">
                  <c:v>1.506</c:v>
                </c:pt>
                <c:pt idx="15" formatCode="#,##0.00">
                  <c:v>0.69933333333333325</c:v>
                </c:pt>
                <c:pt idx="18" formatCode="#,##0.00">
                  <c:v>0.997</c:v>
                </c:pt>
                <c:pt idx="21" formatCode="#,##0.00">
                  <c:v>1.171</c:v>
                </c:pt>
                <c:pt idx="24" formatCode="#,##0.00">
                  <c:v>0</c:v>
                </c:pt>
                <c:pt idx="27" formatCode="#,##0.00">
                  <c:v>0.60299999999999998</c:v>
                </c:pt>
                <c:pt idx="30" formatCode="#,##0.00">
                  <c:v>0.27033333333333337</c:v>
                </c:pt>
                <c:pt idx="33" formatCode="#,##0.00">
                  <c:v>0.7403333333333334</c:v>
                </c:pt>
                <c:pt idx="36" formatCode="#,##0.00">
                  <c:v>0.39533333333333331</c:v>
                </c:pt>
                <c:pt idx="39" formatCode="#,##0.00">
                  <c:v>0.58933333333333338</c:v>
                </c:pt>
                <c:pt idx="42" formatCode="#,##0.00">
                  <c:v>0.67700000000000005</c:v>
                </c:pt>
                <c:pt idx="45" formatCode="#,##0.00">
                  <c:v>0</c:v>
                </c:pt>
              </c:numCache>
            </c:numRef>
          </c:yVal>
          <c:smooth val="0"/>
        </c:ser>
        <c:ser>
          <c:idx val="8"/>
          <c:order val="5"/>
          <c:tx>
            <c:strRef>
              <c:f>'[Aerobic filter study analysis.xlsx]N analysis'!$BM$264</c:f>
              <c:strCache>
                <c:ptCount val="1"/>
                <c:pt idx="0">
                  <c:v>Effluent NO3-N (sand)</c:v>
                </c:pt>
              </c:strCache>
            </c:strRef>
          </c:tx>
          <c:spPr>
            <a:ln w="12700">
              <a:solidFill>
                <a:srgbClr val="FF0000"/>
              </a:solidFill>
              <a:prstDash val="dash"/>
            </a:ln>
          </c:spPr>
          <c:marker>
            <c:symbol val="circle"/>
            <c:size val="8"/>
            <c:spPr>
              <a:noFill/>
              <a:ln>
                <a:solidFill>
                  <a:srgbClr val="FF0000"/>
                </a:solidFill>
              </a:ln>
            </c:spPr>
          </c:marker>
          <c:xVal>
            <c:numRef>
              <c:f>'[Aerobic filter study analysis.xlsx]N analysis'!$BA$266:$BA$311</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'[Aerobic filter study analysis.xlsx]N analysis'!$BM$266:$BM$311</c:f>
              <c:numCache>
                <c:formatCode>General</c:formatCode>
                <c:ptCount val="46"/>
                <c:pt idx="0" formatCode="#,##0.00">
                  <c:v>9.0930000000000017</c:v>
                </c:pt>
                <c:pt idx="3" formatCode="#,##0.00">
                  <c:v>48.1875</c:v>
                </c:pt>
                <c:pt idx="6" formatCode="#,##0.00">
                  <c:v>38.765666666666668</c:v>
                </c:pt>
                <c:pt idx="9" formatCode="#,##0.00">
                  <c:v>45.363999999999997</c:v>
                </c:pt>
                <c:pt idx="12" formatCode="#,##0.00">
                  <c:v>55.724333333333334</c:v>
                </c:pt>
                <c:pt idx="15" formatCode="#,##0.00">
                  <c:v>58.032333333333334</c:v>
                </c:pt>
                <c:pt idx="18" formatCode="#,##0.00">
                  <c:v>9.4179999999999993</c:v>
                </c:pt>
                <c:pt idx="21" formatCode="#,##0.00">
                  <c:v>8.1850000000000005</c:v>
                </c:pt>
                <c:pt idx="24" formatCode="#,##0.00">
                  <c:v>6.2873333333333337</c:v>
                </c:pt>
                <c:pt idx="27" formatCode="#,##0.00">
                  <c:v>6.543333333333333</c:v>
                </c:pt>
                <c:pt idx="30" formatCode="#,##0.00">
                  <c:v>6.5206666666666671</c:v>
                </c:pt>
                <c:pt idx="33" formatCode="#,##0.00">
                  <c:v>5.1360000000000001</c:v>
                </c:pt>
                <c:pt idx="36" formatCode="#,##0.00">
                  <c:v>7.25</c:v>
                </c:pt>
                <c:pt idx="39" formatCode="#,##0.00">
                  <c:v>9.3793333333333333</c:v>
                </c:pt>
                <c:pt idx="42" formatCode="#,##0.00">
                  <c:v>5.1499999999999995</c:v>
                </c:pt>
                <c:pt idx="45" formatCode="#,##0.00">
                  <c:v>8.1193333333333317</c:v>
                </c:pt>
              </c:numCache>
            </c:numRef>
          </c:yVal>
          <c:smooth val="0"/>
        </c:ser>
        <c:dLbls>
          <c:showLegendKey val="0"/>
          <c:showVal val="0"/>
          <c:showCatName val="0"/>
          <c:showSerName val="0"/>
          <c:showPercent val="0"/>
          <c:showBubbleSize val="0"/>
        </c:dLbls>
        <c:axId val="114977408"/>
        <c:axId val="115124096"/>
      </c:scatterChart>
      <c:valAx>
        <c:axId val="114977408"/>
        <c:scaling>
          <c:orientation val="minMax"/>
        </c:scaling>
        <c:delete val="0"/>
        <c:axPos val="b"/>
        <c:title>
          <c:tx>
            <c:rich>
              <a:bodyPr/>
              <a:lstStyle/>
              <a:p>
                <a:pPr>
                  <a:defRPr sz="1600" baseline="0">
                    <a:latin typeface="Arial" panose="020B0604020202020204" pitchFamily="34" charset="0"/>
                  </a:defRPr>
                </a:pPr>
                <a:r>
                  <a:rPr lang="en-IE" sz="1600" baseline="0">
                    <a:latin typeface="Arial" panose="020B0604020202020204" pitchFamily="34" charset="0"/>
                  </a:rPr>
                  <a:t>Time (d)</a:t>
                </a:r>
              </a:p>
            </c:rich>
          </c:tx>
          <c:layout>
            <c:manualLayout>
              <c:xMode val="edge"/>
              <c:yMode val="edge"/>
              <c:x val="0.4719366770786198"/>
              <c:y val="0.9340619718198195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115124096"/>
        <c:crosses val="autoZero"/>
        <c:crossBetween val="midCat"/>
      </c:valAx>
      <c:valAx>
        <c:axId val="115124096"/>
        <c:scaling>
          <c:orientation val="minMax"/>
        </c:scaling>
        <c:delete val="0"/>
        <c:axPos val="l"/>
        <c:title>
          <c:tx>
            <c:rich>
              <a:bodyPr rot="-5400000" vert="horz"/>
              <a:lstStyle/>
              <a:p>
                <a:pPr>
                  <a:defRPr sz="1600">
                    <a:latin typeface="Arial" panose="020B0604020202020204" pitchFamily="34" charset="0"/>
                  </a:defRPr>
                </a:pPr>
                <a:r>
                  <a:rPr lang="en-IE" sz="1600" dirty="0" smtClean="0">
                    <a:latin typeface="Arial" panose="020B0604020202020204" pitchFamily="34" charset="0"/>
                  </a:rPr>
                  <a:t>NH</a:t>
                </a:r>
                <a:r>
                  <a:rPr lang="en-IE" sz="1600" baseline="-25000" dirty="0" smtClean="0">
                    <a:latin typeface="Arial" panose="020B0604020202020204" pitchFamily="34" charset="0"/>
                  </a:rPr>
                  <a:t>4</a:t>
                </a:r>
                <a:r>
                  <a:rPr lang="en-IE" sz="1600" dirty="0" smtClean="0">
                    <a:latin typeface="Arial" panose="020B0604020202020204" pitchFamily="34" charset="0"/>
                  </a:rPr>
                  <a:t>-N / NO</a:t>
                </a:r>
                <a:r>
                  <a:rPr lang="en-IE" sz="1600" baseline="-25000" dirty="0" smtClean="0">
                    <a:latin typeface="Arial" panose="020B0604020202020204" pitchFamily="34" charset="0"/>
                  </a:rPr>
                  <a:t>3</a:t>
                </a:r>
                <a:r>
                  <a:rPr lang="en-IE" sz="1600" dirty="0" smtClean="0">
                    <a:latin typeface="Arial" panose="020B0604020202020204" pitchFamily="34" charset="0"/>
                  </a:rPr>
                  <a:t>-N </a:t>
                </a:r>
                <a:r>
                  <a:rPr lang="en-IE" sz="1600" dirty="0">
                    <a:latin typeface="Arial" panose="020B0604020202020204" pitchFamily="34" charset="0"/>
                  </a:rPr>
                  <a:t>(mg L</a:t>
                </a:r>
                <a:r>
                  <a:rPr lang="en-IE" sz="1600" baseline="30000" dirty="0">
                    <a:latin typeface="Arial" panose="020B0604020202020204" pitchFamily="34" charset="0"/>
                  </a:rPr>
                  <a:t>-1</a:t>
                </a:r>
                <a:r>
                  <a:rPr lang="en-IE" sz="1600" dirty="0">
                    <a:latin typeface="Arial" panose="020B0604020202020204" pitchFamily="34" charset="0"/>
                  </a:rPr>
                  <a:t>)</a:t>
                </a:r>
              </a:p>
            </c:rich>
          </c:tx>
          <c:layout>
            <c:manualLayout>
              <c:xMode val="edge"/>
              <c:yMode val="edge"/>
              <c:x val="4.938507790322148E-3"/>
              <c:y val="0.25387195133093188"/>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114977408"/>
        <c:crosses val="autoZero"/>
        <c:crossBetween val="midCat"/>
      </c:valAx>
    </c:plotArea>
    <c:legend>
      <c:legendPos val="r"/>
      <c:legendEntry>
        <c:idx val="0"/>
        <c:delete val="1"/>
      </c:legendEntry>
      <c:layout>
        <c:manualLayout>
          <c:xMode val="edge"/>
          <c:yMode val="edge"/>
          <c:x val="0.3685618682280099"/>
          <c:y val="3.0421510790774983E-3"/>
          <c:w val="0.49872136752136753"/>
          <c:h val="0.24565941796460394"/>
        </c:manualLayout>
      </c:layout>
      <c:overlay val="0"/>
      <c:spPr>
        <a:ln>
          <a:noFill/>
        </a:ln>
      </c:spPr>
      <c:txPr>
        <a:bodyPr/>
        <a:lstStyle/>
        <a:p>
          <a:pPr>
            <a:defRPr sz="1100" baseline="0"/>
          </a:pPr>
          <a:endParaRPr lang="en-US"/>
        </a:p>
      </c:txPr>
    </c:legend>
    <c:plotVisOnly val="1"/>
    <c:dispBlanksAs val="span"/>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50177516507812E-2"/>
          <c:y val="3.4093950854568379E-2"/>
          <c:w val="0.87820387106746578"/>
          <c:h val="0.83388629177258355"/>
        </c:manualLayout>
      </c:layout>
      <c:scatterChart>
        <c:scatterStyle val="lineMarker"/>
        <c:varyColors val="0"/>
        <c:ser>
          <c:idx val="2"/>
          <c:order val="0"/>
          <c:tx>
            <c:strRef>
              <c:f>'COD analysis'!$Y$324</c:f>
              <c:strCache>
                <c:ptCount val="1"/>
                <c:pt idx="0">
                  <c:v>Col 3 (1000 mm deep - Woodchip), Avg OLR = 33 g COD/m2/d</c:v>
                </c:pt>
              </c:strCache>
            </c:strRef>
          </c:tx>
          <c:spPr>
            <a:ln>
              <a:noFill/>
            </a:ln>
          </c:spPr>
          <c:marker>
            <c:symbol val="none"/>
          </c:marker>
          <c:xVal>
            <c:numRef>
              <c:f>'COD analysis'!$V$328</c:f>
              <c:numCache>
                <c:formatCode>0</c:formatCode>
                <c:ptCount val="1"/>
                <c:pt idx="0">
                  <c:v>0</c:v>
                </c:pt>
              </c:numCache>
            </c:numRef>
          </c:xVal>
          <c:yVal>
            <c:numRef>
              <c:f>'COD analysis'!$V$328</c:f>
              <c:numCache>
                <c:formatCode>0</c:formatCode>
                <c:ptCount val="1"/>
                <c:pt idx="0">
                  <c:v>0</c:v>
                </c:pt>
              </c:numCache>
            </c:numRef>
          </c:yVal>
          <c:smooth val="0"/>
        </c:ser>
        <c:ser>
          <c:idx val="5"/>
          <c:order val="1"/>
          <c:tx>
            <c:strRef>
              <c:f>'P analysis'!$AO$309</c:f>
              <c:strCache>
                <c:ptCount val="1"/>
                <c:pt idx="0">
                  <c:v>Influent PO4-P (woodchip)</c:v>
                </c:pt>
              </c:strCache>
            </c:strRef>
          </c:tx>
          <c:spPr>
            <a:ln w="12700">
              <a:solidFill>
                <a:schemeClr val="tx1"/>
              </a:solidFill>
            </a:ln>
          </c:spPr>
          <c:marker>
            <c:symbol val="circle"/>
            <c:size val="8"/>
            <c:spPr>
              <a:solidFill>
                <a:schemeClr val="tx1"/>
              </a:solidFill>
              <a:ln>
                <a:solidFill>
                  <a:schemeClr val="tx1"/>
                </a:solidFill>
              </a:ln>
            </c:spPr>
          </c:marker>
          <c:xVal>
            <c:numRef>
              <c:f>'P analysis'!$AK$311:$AK$353</c:f>
              <c:numCache>
                <c:formatCode>General</c:formatCode>
                <c:ptCount val="43"/>
                <c:pt idx="0" formatCode="0">
                  <c:v>0</c:v>
                </c:pt>
                <c:pt idx="3" formatCode="0">
                  <c:v>8</c:v>
                </c:pt>
                <c:pt idx="6" formatCode="0">
                  <c:v>15</c:v>
                </c:pt>
                <c:pt idx="9" formatCode="0">
                  <c:v>22</c:v>
                </c:pt>
                <c:pt idx="12" formatCode="0">
                  <c:v>28</c:v>
                </c:pt>
                <c:pt idx="15" formatCode="0">
                  <c:v>35</c:v>
                </c:pt>
                <c:pt idx="18" formatCode="0">
                  <c:v>83</c:v>
                </c:pt>
                <c:pt idx="21" formatCode="0">
                  <c:v>96</c:v>
                </c:pt>
                <c:pt idx="24" formatCode="0">
                  <c:v>110</c:v>
                </c:pt>
                <c:pt idx="27" formatCode="0">
                  <c:v>125</c:v>
                </c:pt>
                <c:pt idx="30" formatCode="0">
                  <c:v>148</c:v>
                </c:pt>
                <c:pt idx="33" formatCode="0">
                  <c:v>160</c:v>
                </c:pt>
                <c:pt idx="36" formatCode="0">
                  <c:v>177</c:v>
                </c:pt>
                <c:pt idx="39" formatCode="0">
                  <c:v>191</c:v>
                </c:pt>
                <c:pt idx="42" formatCode="0">
                  <c:v>212</c:v>
                </c:pt>
              </c:numCache>
            </c:numRef>
          </c:xVal>
          <c:yVal>
            <c:numRef>
              <c:f>'P analysis'!$AO$311:$AO$353</c:f>
              <c:numCache>
                <c:formatCode>General</c:formatCode>
                <c:ptCount val="43"/>
                <c:pt idx="0" formatCode="#,##0.0">
                  <c:v>9.1318333333333328</c:v>
                </c:pt>
                <c:pt idx="3" formatCode="#,##0.0">
                  <c:v>9.1760000000000002</c:v>
                </c:pt>
                <c:pt idx="6" formatCode="#,##0.0">
                  <c:v>9.6986666666666679</c:v>
                </c:pt>
                <c:pt idx="9" formatCode="#,##0.0">
                  <c:v>#N/A</c:v>
                </c:pt>
                <c:pt idx="12" formatCode="#,##0.0">
                  <c:v>16.774000000000001</c:v>
                </c:pt>
                <c:pt idx="15" formatCode="#,##0.0">
                  <c:v>15.281000000000001</c:v>
                </c:pt>
                <c:pt idx="18" formatCode="#,##0.0">
                  <c:v>12.452999999999998</c:v>
                </c:pt>
                <c:pt idx="21" formatCode="#,##0.0">
                  <c:v>11.463666666666668</c:v>
                </c:pt>
                <c:pt idx="24" formatCode="#,##0.0">
                  <c:v>15.421666666666667</c:v>
                </c:pt>
                <c:pt idx="27" formatCode="#,##0.0">
                  <c:v>16.423333333333332</c:v>
                </c:pt>
                <c:pt idx="30" formatCode="#,##0.0">
                  <c:v>22.733000000000001</c:v>
                </c:pt>
                <c:pt idx="33" formatCode="#,##0.0">
                  <c:v>29.709</c:v>
                </c:pt>
                <c:pt idx="36" formatCode="#,##0.0">
                  <c:v>27.923000000000002</c:v>
                </c:pt>
                <c:pt idx="39" formatCode="#,##0.0">
                  <c:v>21.72</c:v>
                </c:pt>
                <c:pt idx="42" formatCode="#,##0.0">
                  <c:v>21.560000000000002</c:v>
                </c:pt>
              </c:numCache>
            </c:numRef>
          </c:yVal>
          <c:smooth val="0"/>
        </c:ser>
        <c:ser>
          <c:idx val="6"/>
          <c:order val="2"/>
          <c:tx>
            <c:strRef>
              <c:f>'P analysis'!$AP$309</c:f>
              <c:strCache>
                <c:ptCount val="1"/>
                <c:pt idx="0">
                  <c:v>Effluent PO4-P (woodchip)</c:v>
                </c:pt>
              </c:strCache>
            </c:strRef>
          </c:tx>
          <c:spPr>
            <a:ln w="12700">
              <a:solidFill>
                <a:schemeClr val="tx1"/>
              </a:solidFill>
              <a:prstDash val="dash"/>
            </a:ln>
          </c:spPr>
          <c:marker>
            <c:symbol val="circle"/>
            <c:size val="8"/>
            <c:spPr>
              <a:noFill/>
              <a:ln>
                <a:solidFill>
                  <a:schemeClr val="tx1"/>
                </a:solidFill>
              </a:ln>
            </c:spPr>
          </c:marker>
          <c:xVal>
            <c:numRef>
              <c:f>'P analysis'!$AK$311:$AK$353</c:f>
              <c:numCache>
                <c:formatCode>General</c:formatCode>
                <c:ptCount val="43"/>
                <c:pt idx="0" formatCode="0">
                  <c:v>0</c:v>
                </c:pt>
                <c:pt idx="3" formatCode="0">
                  <c:v>8</c:v>
                </c:pt>
                <c:pt idx="6" formatCode="0">
                  <c:v>15</c:v>
                </c:pt>
                <c:pt idx="9" formatCode="0">
                  <c:v>22</c:v>
                </c:pt>
                <c:pt idx="12" formatCode="0">
                  <c:v>28</c:v>
                </c:pt>
                <c:pt idx="15" formatCode="0">
                  <c:v>35</c:v>
                </c:pt>
                <c:pt idx="18" formatCode="0">
                  <c:v>83</c:v>
                </c:pt>
                <c:pt idx="21" formatCode="0">
                  <c:v>96</c:v>
                </c:pt>
                <c:pt idx="24" formatCode="0">
                  <c:v>110</c:v>
                </c:pt>
                <c:pt idx="27" formatCode="0">
                  <c:v>125</c:v>
                </c:pt>
                <c:pt idx="30" formatCode="0">
                  <c:v>148</c:v>
                </c:pt>
                <c:pt idx="33" formatCode="0">
                  <c:v>160</c:v>
                </c:pt>
                <c:pt idx="36" formatCode="0">
                  <c:v>177</c:v>
                </c:pt>
                <c:pt idx="39" formatCode="0">
                  <c:v>191</c:v>
                </c:pt>
                <c:pt idx="42" formatCode="0">
                  <c:v>212</c:v>
                </c:pt>
              </c:numCache>
            </c:numRef>
          </c:xVal>
          <c:yVal>
            <c:numRef>
              <c:f>'P analysis'!$AP$311:$AP$353</c:f>
              <c:numCache>
                <c:formatCode>General</c:formatCode>
                <c:ptCount val="43"/>
                <c:pt idx="0" formatCode="#,##0.0">
                  <c:v>8.2998333333333321</c:v>
                </c:pt>
                <c:pt idx="3" formatCode="#,##0.0">
                  <c:v>8.9169999999999998</c:v>
                </c:pt>
                <c:pt idx="6" formatCode="#,##0.0">
                  <c:v>9.3346666666666653</c:v>
                </c:pt>
                <c:pt idx="9" formatCode="#,##0.0">
                  <c:v>#N/A</c:v>
                </c:pt>
                <c:pt idx="12" formatCode="#,##0.0">
                  <c:v>16.349666666666668</c:v>
                </c:pt>
                <c:pt idx="15" formatCode="#,##0.0">
                  <c:v>15.477333333333334</c:v>
                </c:pt>
                <c:pt idx="18" formatCode="#,##0.0">
                  <c:v>3.4629999999999996</c:v>
                </c:pt>
                <c:pt idx="21" formatCode="#,##0.0">
                  <c:v>2.9436666666666667</c:v>
                </c:pt>
                <c:pt idx="24" formatCode="#,##0.0">
                  <c:v>1.9583333333333333</c:v>
                </c:pt>
                <c:pt idx="27" formatCode="#,##0.0">
                  <c:v>0.1864444444444445</c:v>
                </c:pt>
                <c:pt idx="30" formatCode="#,##0.0">
                  <c:v>1.7396666666666665</c:v>
                </c:pt>
                <c:pt idx="33" formatCode="#,##0.0">
                  <c:v>2.4766666666666666</c:v>
                </c:pt>
                <c:pt idx="36" formatCode="#,##0.0">
                  <c:v>4.9386666666666663</c:v>
                </c:pt>
                <c:pt idx="39" formatCode="#,##0.0">
                  <c:v>7.6543333333333337</c:v>
                </c:pt>
                <c:pt idx="42" formatCode="#,##0.0">
                  <c:v>10.532999999999999</c:v>
                </c:pt>
              </c:numCache>
            </c:numRef>
          </c:yVal>
          <c:smooth val="0"/>
        </c:ser>
        <c:ser>
          <c:idx val="0"/>
          <c:order val="3"/>
          <c:tx>
            <c:strRef>
              <c:f>'P analysis'!$AO$249</c:f>
              <c:strCache>
                <c:ptCount val="1"/>
                <c:pt idx="0">
                  <c:v>Influent PO4-P (sand)</c:v>
                </c:pt>
              </c:strCache>
            </c:strRef>
          </c:tx>
          <c:spPr>
            <a:ln w="12700">
              <a:solidFill>
                <a:schemeClr val="tx1"/>
              </a:solidFill>
            </a:ln>
          </c:spPr>
          <c:marker>
            <c:symbol val="square"/>
            <c:size val="8"/>
            <c:spPr>
              <a:solidFill>
                <a:schemeClr val="tx1"/>
              </a:solidFill>
              <a:ln>
                <a:solidFill>
                  <a:schemeClr val="tx1"/>
                </a:solidFill>
              </a:ln>
            </c:spPr>
          </c:marker>
          <c:xVal>
            <c:numRef>
              <c:f>'P analysis'!$AK$251:$AK$296</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'P analysis'!$AO$251:$AO$296</c:f>
              <c:numCache>
                <c:formatCode>General</c:formatCode>
                <c:ptCount val="46"/>
                <c:pt idx="0" formatCode="#,##0.0">
                  <c:v>15.421666666666667</c:v>
                </c:pt>
                <c:pt idx="3" formatCode="#,##0.0">
                  <c:v>16.423333333333332</c:v>
                </c:pt>
                <c:pt idx="6" formatCode="#,##0.0">
                  <c:v>22.733000000000001</c:v>
                </c:pt>
                <c:pt idx="9" formatCode="#,##0.0">
                  <c:v>29.709</c:v>
                </c:pt>
                <c:pt idx="12" formatCode="#,##0.0">
                  <c:v>27.923000000000002</c:v>
                </c:pt>
                <c:pt idx="15" formatCode="#,##0.0">
                  <c:v>21.72</c:v>
                </c:pt>
                <c:pt idx="18" formatCode="#,##0.0">
                  <c:v>21.560000000000002</c:v>
                </c:pt>
                <c:pt idx="21" formatCode="#,##0.0">
                  <c:v>22.718</c:v>
                </c:pt>
                <c:pt idx="24" formatCode="#,##0.0">
                  <c:v>16.688666666666666</c:v>
                </c:pt>
                <c:pt idx="27" formatCode="#,##0.0">
                  <c:v>32.139000000000003</c:v>
                </c:pt>
                <c:pt idx="30" formatCode="#,##0.0">
                  <c:v>29.483999999999998</c:v>
                </c:pt>
                <c:pt idx="33" formatCode="#,##0.0">
                  <c:v>29.594999999999999</c:v>
                </c:pt>
                <c:pt idx="36" formatCode="#,##0.0">
                  <c:v>30.74</c:v>
                </c:pt>
                <c:pt idx="39" formatCode="#,##0.0">
                  <c:v>9.1318333333333328</c:v>
                </c:pt>
                <c:pt idx="42" formatCode="#,##0.0">
                  <c:v>9.1760000000000002</c:v>
                </c:pt>
                <c:pt idx="45" formatCode="#,##0.0">
                  <c:v>9.6986666666666679</c:v>
                </c:pt>
              </c:numCache>
            </c:numRef>
          </c:yVal>
          <c:smooth val="0"/>
        </c:ser>
        <c:ser>
          <c:idx val="1"/>
          <c:order val="4"/>
          <c:tx>
            <c:strRef>
              <c:f>'P analysis'!$AP$249</c:f>
              <c:strCache>
                <c:ptCount val="1"/>
                <c:pt idx="0">
                  <c:v>Effluent PO4-P (sand)</c:v>
                </c:pt>
              </c:strCache>
            </c:strRef>
          </c:tx>
          <c:spPr>
            <a:ln w="12700">
              <a:solidFill>
                <a:schemeClr val="tx1"/>
              </a:solidFill>
              <a:prstDash val="dash"/>
            </a:ln>
          </c:spPr>
          <c:marker>
            <c:symbol val="square"/>
            <c:size val="8"/>
            <c:spPr>
              <a:noFill/>
              <a:ln>
                <a:solidFill>
                  <a:schemeClr val="tx1"/>
                </a:solidFill>
              </a:ln>
            </c:spPr>
          </c:marker>
          <c:xVal>
            <c:numRef>
              <c:f>'P analysis'!$AK$251:$AK$296</c:f>
              <c:numCache>
                <c:formatCode>General</c:formatCode>
                <c:ptCount val="46"/>
                <c:pt idx="0" formatCode="0">
                  <c:v>0</c:v>
                </c:pt>
                <c:pt idx="3" formatCode="0">
                  <c:v>15</c:v>
                </c:pt>
                <c:pt idx="6" formatCode="0">
                  <c:v>38</c:v>
                </c:pt>
                <c:pt idx="9" formatCode="0">
                  <c:v>50</c:v>
                </c:pt>
                <c:pt idx="12" formatCode="0">
                  <c:v>67</c:v>
                </c:pt>
                <c:pt idx="15" formatCode="0">
                  <c:v>81</c:v>
                </c:pt>
                <c:pt idx="18" formatCode="0">
                  <c:v>102</c:v>
                </c:pt>
                <c:pt idx="21" formatCode="0">
                  <c:v>116</c:v>
                </c:pt>
                <c:pt idx="24" formatCode="0">
                  <c:v>127</c:v>
                </c:pt>
                <c:pt idx="27" formatCode="0">
                  <c:v>144</c:v>
                </c:pt>
                <c:pt idx="30" formatCode="0">
                  <c:v>156</c:v>
                </c:pt>
                <c:pt idx="33" formatCode="0">
                  <c:v>168</c:v>
                </c:pt>
                <c:pt idx="36" formatCode="0">
                  <c:v>182</c:v>
                </c:pt>
                <c:pt idx="39" formatCode="0">
                  <c:v>196</c:v>
                </c:pt>
                <c:pt idx="42" formatCode="0">
                  <c:v>206</c:v>
                </c:pt>
                <c:pt idx="45" formatCode="0">
                  <c:v>221</c:v>
                </c:pt>
              </c:numCache>
            </c:numRef>
          </c:xVal>
          <c:yVal>
            <c:numRef>
              <c:f>'P analysis'!$AP$251:$AP$296</c:f>
              <c:numCache>
                <c:formatCode>General</c:formatCode>
                <c:ptCount val="46"/>
                <c:pt idx="0" formatCode="#,##0.0">
                  <c:v>2.6333333333333334E-2</c:v>
                </c:pt>
                <c:pt idx="3" formatCode="#,##0.0">
                  <c:v>0</c:v>
                </c:pt>
                <c:pt idx="6" formatCode="#,##0.0">
                  <c:v>0.10133333333333334</c:v>
                </c:pt>
                <c:pt idx="9" formatCode="#,##0.0">
                  <c:v>8.6333333333333331E-2</c:v>
                </c:pt>
                <c:pt idx="12" formatCode="#,##0.0">
                  <c:v>2.7333333333333334E-2</c:v>
                </c:pt>
                <c:pt idx="15" formatCode="#,##0.0">
                  <c:v>2.6666666666666666E-3</c:v>
                </c:pt>
                <c:pt idx="18" formatCode="#,##0.0">
                  <c:v>0</c:v>
                </c:pt>
                <c:pt idx="21" formatCode="#,##0.0">
                  <c:v>0.36699999999999999</c:v>
                </c:pt>
                <c:pt idx="24" formatCode="#,##0.0">
                  <c:v>5.7666666666666672E-2</c:v>
                </c:pt>
                <c:pt idx="27" formatCode="#,##0.0">
                  <c:v>4.9999999999999996E-2</c:v>
                </c:pt>
                <c:pt idx="30" formatCode="#,##0.0">
                  <c:v>11.926</c:v>
                </c:pt>
                <c:pt idx="33" formatCode="#,##0.0">
                  <c:v>11.799333333333331</c:v>
                </c:pt>
                <c:pt idx="36" formatCode="#,##0.0">
                  <c:v>10.234999999999999</c:v>
                </c:pt>
                <c:pt idx="39" formatCode="#,##0.0">
                  <c:v>10.076833333333333</c:v>
                </c:pt>
                <c:pt idx="42" formatCode="#,##0.0">
                  <c:v>12.603666666666667</c:v>
                </c:pt>
                <c:pt idx="45" formatCode="#,##0.0">
                  <c:v>9.716333333333333</c:v>
                </c:pt>
              </c:numCache>
            </c:numRef>
          </c:yVal>
          <c:smooth val="0"/>
        </c:ser>
        <c:ser>
          <c:idx val="3"/>
          <c:order val="5"/>
          <c:tx>
            <c:strRef>
              <c:f>'P analysis'!$AV$253</c:f>
              <c:strCache>
                <c:ptCount val="1"/>
                <c:pt idx="0">
                  <c:v>150 days</c:v>
                </c:pt>
              </c:strCache>
            </c:strRef>
          </c:tx>
          <c:spPr>
            <a:ln w="25400">
              <a:solidFill>
                <a:srgbClr val="050595">
                  <a:lumMod val="60000"/>
                  <a:lumOff val="40000"/>
                </a:srgbClr>
              </a:solidFill>
              <a:prstDash val="dashDot"/>
            </a:ln>
          </c:spPr>
          <c:marker>
            <c:symbol val="none"/>
          </c:marker>
          <c:xVal>
            <c:numRef>
              <c:f>'P analysis'!$AV$254:$AV$255</c:f>
              <c:numCache>
                <c:formatCode>General</c:formatCode>
                <c:ptCount val="2"/>
                <c:pt idx="0">
                  <c:v>150</c:v>
                </c:pt>
                <c:pt idx="1">
                  <c:v>150</c:v>
                </c:pt>
              </c:numCache>
            </c:numRef>
          </c:xVal>
          <c:yVal>
            <c:numRef>
              <c:f>'P analysis'!$AW$254:$AW$255</c:f>
              <c:numCache>
                <c:formatCode>General</c:formatCode>
                <c:ptCount val="2"/>
                <c:pt idx="0">
                  <c:v>0</c:v>
                </c:pt>
                <c:pt idx="1">
                  <c:v>15</c:v>
                </c:pt>
              </c:numCache>
            </c:numRef>
          </c:yVal>
          <c:smooth val="0"/>
        </c:ser>
        <c:dLbls>
          <c:showLegendKey val="0"/>
          <c:showVal val="0"/>
          <c:showCatName val="0"/>
          <c:showSerName val="0"/>
          <c:showPercent val="0"/>
          <c:showBubbleSize val="0"/>
        </c:dLbls>
        <c:axId val="115558272"/>
        <c:axId val="115683328"/>
      </c:scatterChart>
      <c:valAx>
        <c:axId val="115558272"/>
        <c:scaling>
          <c:orientation val="minMax"/>
        </c:scaling>
        <c:delete val="0"/>
        <c:axPos val="b"/>
        <c:title>
          <c:tx>
            <c:rich>
              <a:bodyPr/>
              <a:lstStyle/>
              <a:p>
                <a:pPr>
                  <a:defRPr sz="1600" baseline="0">
                    <a:latin typeface="Arial" panose="020B0604020202020204" pitchFamily="34" charset="0"/>
                  </a:defRPr>
                </a:pPr>
                <a:r>
                  <a:rPr lang="en-IE" sz="1600" baseline="0">
                    <a:latin typeface="Arial" panose="020B0604020202020204" pitchFamily="34" charset="0"/>
                  </a:rPr>
                  <a:t>Time (d)</a:t>
                </a:r>
              </a:p>
            </c:rich>
          </c:tx>
          <c:layout>
            <c:manualLayout>
              <c:xMode val="edge"/>
              <c:yMode val="edge"/>
              <c:x val="0.4719366770786198"/>
              <c:y val="0.9340619718198195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115683328"/>
        <c:crosses val="autoZero"/>
        <c:crossBetween val="midCat"/>
      </c:valAx>
      <c:valAx>
        <c:axId val="115683328"/>
        <c:scaling>
          <c:orientation val="minMax"/>
        </c:scaling>
        <c:delete val="0"/>
        <c:axPos val="l"/>
        <c:title>
          <c:tx>
            <c:rich>
              <a:bodyPr rot="-5400000" vert="horz"/>
              <a:lstStyle/>
              <a:p>
                <a:pPr>
                  <a:defRPr sz="1600">
                    <a:latin typeface="Arial" panose="020B0604020202020204" pitchFamily="34" charset="0"/>
                  </a:defRPr>
                </a:pPr>
                <a:r>
                  <a:rPr lang="en-IE" sz="1600">
                    <a:latin typeface="Arial" panose="020B0604020202020204" pitchFamily="34" charset="0"/>
                  </a:rPr>
                  <a:t>PO</a:t>
                </a:r>
                <a:r>
                  <a:rPr lang="en-IE" sz="1600" baseline="-25000">
                    <a:latin typeface="Arial" panose="020B0604020202020204" pitchFamily="34" charset="0"/>
                  </a:rPr>
                  <a:t>4</a:t>
                </a:r>
                <a:r>
                  <a:rPr lang="en-IE" sz="1600">
                    <a:latin typeface="Arial" panose="020B0604020202020204" pitchFamily="34" charset="0"/>
                  </a:rPr>
                  <a:t>-P (mg L</a:t>
                </a:r>
                <a:r>
                  <a:rPr lang="en-IE" sz="1600" baseline="30000">
                    <a:latin typeface="Arial" panose="020B0604020202020204" pitchFamily="34" charset="0"/>
                  </a:rPr>
                  <a:t>-1</a:t>
                </a:r>
                <a:r>
                  <a:rPr lang="en-IE" sz="1600">
                    <a:latin typeface="Arial" panose="020B0604020202020204" pitchFamily="34" charset="0"/>
                  </a:rPr>
                  <a:t>)</a:t>
                </a:r>
              </a:p>
            </c:rich>
          </c:tx>
          <c:layout>
            <c:manualLayout>
              <c:xMode val="edge"/>
              <c:yMode val="edge"/>
              <c:x val="4.9384749983175172E-3"/>
              <c:y val="0.32194432388864774"/>
            </c:manualLayout>
          </c:layout>
          <c:overlay val="0"/>
        </c:title>
        <c:numFmt formatCode="0" sourceLinked="1"/>
        <c:majorTickMark val="out"/>
        <c:minorTickMark val="none"/>
        <c:tickLblPos val="nextTo"/>
        <c:spPr>
          <a:ln>
            <a:solidFill>
              <a:schemeClr val="tx1"/>
            </a:solidFill>
          </a:ln>
        </c:spPr>
        <c:txPr>
          <a:bodyPr/>
          <a:lstStyle/>
          <a:p>
            <a:pPr>
              <a:defRPr sz="1000" baseline="0">
                <a:latin typeface="Arial" panose="020B0604020202020204" pitchFamily="34" charset="0"/>
              </a:defRPr>
            </a:pPr>
            <a:endParaRPr lang="en-US"/>
          </a:p>
        </c:txPr>
        <c:crossAx val="115558272"/>
        <c:crosses val="autoZero"/>
        <c:crossBetween val="midCat"/>
      </c:valAx>
    </c:plotArea>
    <c:legend>
      <c:legendPos val="r"/>
      <c:legendEntry>
        <c:idx val="0"/>
        <c:delete val="1"/>
      </c:legendEntry>
      <c:legendEntry>
        <c:idx val="5"/>
        <c:delete val="1"/>
      </c:legendEntry>
      <c:layout>
        <c:manualLayout>
          <c:xMode val="edge"/>
          <c:yMode val="edge"/>
          <c:x val="9.4431657352081672E-2"/>
          <c:y val="1.330762955676148E-2"/>
          <c:w val="0.51174410572738294"/>
          <c:h val="0.11948990258209582"/>
        </c:manualLayout>
      </c:layout>
      <c:overlay val="0"/>
      <c:spPr>
        <a:ln>
          <a:noFill/>
        </a:ln>
      </c:spPr>
      <c:txPr>
        <a:bodyPr/>
        <a:lstStyle/>
        <a:p>
          <a:pPr>
            <a:defRPr sz="1100" baseline="0"/>
          </a:pPr>
          <a:endParaRPr lang="en-US"/>
        </a:p>
      </c:txPr>
    </c:legend>
    <c:plotVisOnly val="1"/>
    <c:dispBlanksAs val="span"/>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0.32456</cdr:x>
      <cdr:y>0.6562</cdr:y>
    </cdr:from>
    <cdr:to>
      <cdr:x>0.35088</cdr:x>
      <cdr:y>0.74033</cdr:y>
    </cdr:to>
    <cdr:cxnSp macro="">
      <cdr:nvCxnSpPr>
        <cdr:cNvPr id="3" name="Elbow Connector 2"/>
        <cdr:cNvCxnSpPr/>
      </cdr:nvCxnSpPr>
      <cdr:spPr>
        <a:xfrm xmlns:a="http://schemas.openxmlformats.org/drawingml/2006/main" rot="16200000" flipH="1">
          <a:off x="2585683" y="2990054"/>
          <a:ext cx="373252" cy="216025"/>
        </a:xfrm>
        <a:prstGeom xmlns:a="http://schemas.openxmlformats.org/drawingml/2006/main" prst="bentConnector3">
          <a:avLst/>
        </a:prstGeom>
        <a:noFill xmlns:a="http://schemas.openxmlformats.org/drawingml/2006/main"/>
        <a:ln xmlns:a="http://schemas.openxmlformats.org/drawingml/2006/main" w="12700">
          <a:solidFill>
            <a:srgbClr val="FF0000"/>
          </a:solidFill>
          <a:prstDash val="solid"/>
          <a:tailEnd type="stealth" w="med" len="lg"/>
        </a:l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7EB71A4-20DE-4BDC-B9F3-FE9C6EF4F631}" type="datetimeFigureOut">
              <a:rPr lang="en-US" smtClean="0"/>
              <a:t>3/21/2016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DCAC318-0279-474A-A271-1373870C7410}" type="slidenum">
              <a:rPr lang="en-US" smtClean="0"/>
              <a:t>‹#›</a:t>
            </a:fld>
            <a:endParaRPr lang="en-US"/>
          </a:p>
        </p:txBody>
      </p:sp>
    </p:spTree>
    <p:extLst>
      <p:ext uri="{BB962C8B-B14F-4D97-AF65-F5344CB8AC3E}">
        <p14:creationId xmlns:p14="http://schemas.microsoft.com/office/powerpoint/2010/main" val="95200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dirty="0"/>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3/21/2016 10:01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76200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62000" y="3881735"/>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49907" y="5339442"/>
            <a:ext cx="8696325" cy="19050"/>
          </a:xfrm>
          <a:prstGeom prst="rect">
            <a:avLst/>
          </a:prstGeom>
          <a:noFill/>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934075"/>
            <a:ext cx="16954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01000" y="5381625"/>
            <a:ext cx="914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347864" y="5642736"/>
            <a:ext cx="20002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4"/>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8064896" cy="1080120"/>
          </a:xfrm>
        </p:spPr>
        <p:txBody>
          <a:bodyPr/>
          <a:lstStyle/>
          <a:p>
            <a:pPr algn="ctr"/>
            <a:r>
              <a:rPr lang="en-US" sz="3600" dirty="0" smtClean="0"/>
              <a:t>Comparison of intermittently loaded laboratory filter systems to treat dairy soiled water</a:t>
            </a:r>
            <a:endParaRPr lang="en-US" sz="3600" dirty="0"/>
          </a:p>
        </p:txBody>
      </p:sp>
      <p:sp>
        <p:nvSpPr>
          <p:cNvPr id="3" name="Subtitle 2"/>
          <p:cNvSpPr>
            <a:spLocks noGrp="1"/>
          </p:cNvSpPr>
          <p:nvPr>
            <p:ph type="subTitle" idx="1"/>
          </p:nvPr>
        </p:nvSpPr>
        <p:spPr>
          <a:xfrm>
            <a:off x="755576" y="4293096"/>
            <a:ext cx="7416824" cy="824880"/>
          </a:xfrm>
        </p:spPr>
        <p:txBody>
          <a:bodyPr>
            <a:normAutofit/>
          </a:bodyPr>
          <a:lstStyle/>
          <a:p>
            <a:pPr algn="ctr"/>
            <a:r>
              <a:rPr lang="en-US" sz="2400" dirty="0" smtClean="0"/>
              <a:t>John Murnane, Mark Healy, Owen Fenton </a:t>
            </a:r>
          </a:p>
        </p:txBody>
      </p:sp>
      <p:sp>
        <p:nvSpPr>
          <p:cNvPr id="5" name="TextBox 4"/>
          <p:cNvSpPr txBox="1"/>
          <p:nvPr/>
        </p:nvSpPr>
        <p:spPr>
          <a:xfrm>
            <a:off x="6660232" y="332656"/>
            <a:ext cx="2016224" cy="523220"/>
          </a:xfrm>
          <a:prstGeom prst="rect">
            <a:avLst/>
          </a:prstGeom>
          <a:noFill/>
        </p:spPr>
        <p:txBody>
          <a:bodyPr wrap="square" rtlCol="0">
            <a:spAutoFit/>
          </a:bodyPr>
          <a:lstStyle/>
          <a:p>
            <a:r>
              <a:rPr lang="en-IE" sz="2800"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cs typeface="Arial" charset="0"/>
              </a:rPr>
              <a:t>Environ </a:t>
            </a:r>
            <a:r>
              <a:rPr lang="en-IE" sz="2800"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cs typeface="Arial" charset="0"/>
              </a:rPr>
              <a:t>2016</a:t>
            </a:r>
            <a:endParaRPr lang="en-IE" sz="2800"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4124793489"/>
              </p:ext>
            </p:extLst>
          </p:nvPr>
        </p:nvGraphicFramePr>
        <p:xfrm>
          <a:off x="323528" y="1412776"/>
          <a:ext cx="824383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media depth </a:t>
            </a:r>
            <a:r>
              <a:rPr lang="en-US" sz="1600" dirty="0" smtClean="0"/>
              <a:t>(woodchip 600  mm  v  1000 mm;  average  OLR  = 120  </a:t>
            </a:r>
            <a:r>
              <a:rPr lang="en-IE" sz="1600" spc="0" dirty="0" smtClean="0">
                <a:ln>
                  <a:noFill/>
                </a:ln>
                <a:solidFill>
                  <a:srgbClr val="000000"/>
                </a:solidFill>
                <a:cs typeface="+mn-cs"/>
              </a:rPr>
              <a:t>g </a:t>
            </a:r>
            <a:r>
              <a:rPr lang="en-IE" sz="1600" spc="0" dirty="0">
                <a:ln>
                  <a:noFill/>
                </a:ln>
                <a:solidFill>
                  <a:srgbClr val="000000"/>
                </a:solidFill>
                <a:cs typeface="+mn-cs"/>
              </a:rPr>
              <a:t>COD/m</a:t>
            </a:r>
            <a:r>
              <a:rPr lang="en-IE" sz="1600" spc="0" baseline="30000" dirty="0">
                <a:ln>
                  <a:noFill/>
                </a:ln>
                <a:solidFill>
                  <a:srgbClr val="000000"/>
                </a:solidFill>
                <a:cs typeface="+mn-cs"/>
              </a:rPr>
              <a:t>2</a:t>
            </a:r>
            <a:r>
              <a:rPr lang="en-IE" sz="1600" spc="0" dirty="0">
                <a:ln>
                  <a:noFill/>
                </a:ln>
                <a:solidFill>
                  <a:srgbClr val="000000"/>
                </a:solidFill>
                <a:cs typeface="+mn-cs"/>
              </a:rPr>
              <a:t>/d)</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9" y="1043444"/>
            <a:ext cx="2376264"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startAt="3"/>
            </a:pPr>
            <a:r>
              <a:rPr lang="en-IE" dirty="0" smtClean="0">
                <a:solidFill>
                  <a:schemeClr val="bg1"/>
                </a:solidFill>
                <a:latin typeface="Calibri"/>
              </a:rPr>
              <a:t>Orthophosphate</a:t>
            </a:r>
            <a:endParaRPr lang="en-IE" sz="1600" dirty="0">
              <a:solidFill>
                <a:schemeClr val="bg1"/>
              </a:solidFill>
              <a:latin typeface="Calibri"/>
            </a:endParaRPr>
          </a:p>
        </p:txBody>
      </p:sp>
      <p:sp>
        <p:nvSpPr>
          <p:cNvPr id="15" name="Rectangle 14"/>
          <p:cNvSpPr/>
          <p:nvPr/>
        </p:nvSpPr>
        <p:spPr bwMode="auto">
          <a:xfrm>
            <a:off x="971600" y="4221088"/>
            <a:ext cx="6624736" cy="864096"/>
          </a:xfrm>
          <a:prstGeom prst="rect">
            <a:avLst/>
          </a:prstGeom>
          <a:solidFill>
            <a:srgbClr val="92D05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971600" y="5949280"/>
            <a:ext cx="7344816" cy="369332"/>
          </a:xfrm>
          <a:prstGeom prst="rect">
            <a:avLst/>
          </a:prstGeom>
          <a:noFill/>
          <a:ln w="19050">
            <a:solidFill>
              <a:srgbClr val="00FFCC"/>
            </a:solidFill>
            <a:prstDash val="solid"/>
          </a:ln>
        </p:spPr>
        <p:txBody>
          <a:bodyPr wrap="square" rtlCol="0">
            <a:spAutoFit/>
          </a:bodyPr>
          <a:lstStyle/>
          <a:p>
            <a:pPr fontAlgn="auto">
              <a:spcBef>
                <a:spcPts val="0"/>
              </a:spcBef>
              <a:spcAft>
                <a:spcPts val="0"/>
              </a:spcAft>
            </a:pPr>
            <a:r>
              <a:rPr lang="en-IE" dirty="0" smtClean="0">
                <a:solidFill>
                  <a:schemeClr val="bg1"/>
                </a:solidFill>
                <a:latin typeface="Calibri"/>
              </a:rPr>
              <a:t>Higher average PO</a:t>
            </a:r>
            <a:r>
              <a:rPr lang="en-IE" baseline="-25000" dirty="0" smtClean="0">
                <a:solidFill>
                  <a:schemeClr val="bg1"/>
                </a:solidFill>
                <a:latin typeface="Calibri"/>
              </a:rPr>
              <a:t>4</a:t>
            </a:r>
            <a:r>
              <a:rPr lang="en-IE" dirty="0" smtClean="0">
                <a:solidFill>
                  <a:schemeClr val="bg1"/>
                </a:solidFill>
                <a:latin typeface="Calibri"/>
              </a:rPr>
              <a:t>-P removals for deeper (1000 mm) woodchip </a:t>
            </a:r>
            <a:r>
              <a:rPr lang="en-IE" dirty="0" smtClean="0">
                <a:solidFill>
                  <a:schemeClr val="bg1"/>
                </a:solidFill>
                <a:latin typeface="Calibri"/>
              </a:rPr>
              <a:t>media</a:t>
            </a:r>
            <a:endParaRPr lang="en-IE" dirty="0" smtClean="0">
              <a:solidFill>
                <a:schemeClr val="bg1"/>
              </a:solidFill>
              <a:latin typeface="Calibri"/>
            </a:endParaRPr>
          </a:p>
        </p:txBody>
      </p:sp>
      <p:sp>
        <p:nvSpPr>
          <p:cNvPr id="8" name="TextBox 7"/>
          <p:cNvSpPr txBox="1"/>
          <p:nvPr/>
        </p:nvSpPr>
        <p:spPr>
          <a:xfrm>
            <a:off x="2051720" y="2420888"/>
            <a:ext cx="792088" cy="430887"/>
          </a:xfrm>
          <a:prstGeom prst="rect">
            <a:avLst/>
          </a:prstGeom>
          <a:noFill/>
          <a:ln w="12700">
            <a:solidFill>
              <a:srgbClr val="FF0000"/>
            </a:solidFill>
            <a:prstDash val="solid"/>
          </a:ln>
        </p:spPr>
        <p:txBody>
          <a:bodyPr wrap="square" rtlCol="0">
            <a:spAutoFit/>
          </a:bodyPr>
          <a:lstStyle/>
          <a:p>
            <a:pPr algn="ctr"/>
            <a:r>
              <a:rPr lang="en-IE" sz="1100" dirty="0" smtClean="0">
                <a:solidFill>
                  <a:schemeClr val="bg1"/>
                </a:solidFill>
              </a:rPr>
              <a:t>No PO</a:t>
            </a:r>
            <a:r>
              <a:rPr lang="en-IE" sz="1100" baseline="-25000" dirty="0" smtClean="0">
                <a:solidFill>
                  <a:schemeClr val="bg1"/>
                </a:solidFill>
              </a:rPr>
              <a:t>4</a:t>
            </a:r>
            <a:r>
              <a:rPr lang="en-IE" sz="1100" dirty="0" smtClean="0">
                <a:solidFill>
                  <a:schemeClr val="bg1"/>
                </a:solidFill>
              </a:rPr>
              <a:t>-P reduction</a:t>
            </a:r>
          </a:p>
        </p:txBody>
      </p:sp>
      <p:cxnSp>
        <p:nvCxnSpPr>
          <p:cNvPr id="5" name="Straight Arrow Connector 4"/>
          <p:cNvCxnSpPr/>
          <p:nvPr/>
        </p:nvCxnSpPr>
        <p:spPr>
          <a:xfrm>
            <a:off x="2843808" y="2636331"/>
            <a:ext cx="288032" cy="215444"/>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35896" y="3887470"/>
            <a:ext cx="936104" cy="261610"/>
          </a:xfrm>
          <a:prstGeom prst="rect">
            <a:avLst/>
          </a:prstGeom>
          <a:noFill/>
          <a:ln w="12700">
            <a:solidFill>
              <a:srgbClr val="0033CC"/>
            </a:solidFill>
            <a:prstDash val="solid"/>
          </a:ln>
        </p:spPr>
        <p:txBody>
          <a:bodyPr wrap="square" rtlCol="0">
            <a:spAutoFit/>
          </a:bodyPr>
          <a:lstStyle/>
          <a:p>
            <a:pPr algn="ctr"/>
            <a:r>
              <a:rPr lang="en-IE" sz="1100" dirty="0" smtClean="0">
                <a:solidFill>
                  <a:schemeClr val="bg1"/>
                </a:solidFill>
              </a:rPr>
              <a:t>PO</a:t>
            </a:r>
            <a:r>
              <a:rPr lang="en-IE" sz="1100" baseline="-25000" dirty="0" smtClean="0">
                <a:solidFill>
                  <a:schemeClr val="bg1"/>
                </a:solidFill>
              </a:rPr>
              <a:t>4</a:t>
            </a:r>
            <a:r>
              <a:rPr lang="en-IE" sz="1100" dirty="0" smtClean="0">
                <a:solidFill>
                  <a:schemeClr val="bg1"/>
                </a:solidFill>
              </a:rPr>
              <a:t>-P↓51</a:t>
            </a:r>
            <a:r>
              <a:rPr lang="en-IE" sz="1100" dirty="0" smtClean="0">
                <a:solidFill>
                  <a:schemeClr val="bg1"/>
                </a:solidFill>
              </a:rPr>
              <a:t>%</a:t>
            </a:r>
            <a:endParaRPr lang="en-IE" sz="1100" dirty="0" smtClean="0">
              <a:solidFill>
                <a:schemeClr val="bg1"/>
              </a:solidFill>
            </a:endParaRPr>
          </a:p>
        </p:txBody>
      </p:sp>
      <p:cxnSp>
        <p:nvCxnSpPr>
          <p:cNvPr id="13" name="Elbow Connector 12"/>
          <p:cNvCxnSpPr/>
          <p:nvPr/>
        </p:nvCxnSpPr>
        <p:spPr>
          <a:xfrm rot="16200000" flipH="1">
            <a:off x="4355971" y="4293091"/>
            <a:ext cx="648076" cy="216030"/>
          </a:xfrm>
          <a:prstGeom prst="bentConnector3">
            <a:avLst/>
          </a:prstGeom>
          <a:noFill/>
          <a:ln w="12700">
            <a:solidFill>
              <a:srgbClr val="0033CC"/>
            </a:solidFill>
            <a:prstDash val="solid"/>
            <a:tailEnd type="stealth" w="med" len="lg"/>
          </a:ln>
        </p:spPr>
      </p:cxnSp>
    </p:spTree>
    <p:extLst>
      <p:ext uri="{BB962C8B-B14F-4D97-AF65-F5344CB8AC3E}">
        <p14:creationId xmlns:p14="http://schemas.microsoft.com/office/powerpoint/2010/main" val="36775673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OLR </a:t>
            </a:r>
            <a:r>
              <a:rPr lang="en-US" sz="1600" dirty="0" smtClean="0"/>
              <a:t>(1000 mm woodchip  media;  average  OLR’s  = 52 v 127  </a:t>
            </a:r>
            <a:r>
              <a:rPr lang="en-IE" sz="1600" spc="0" dirty="0" smtClean="0">
                <a:ln>
                  <a:noFill/>
                </a:ln>
                <a:solidFill>
                  <a:srgbClr val="000000"/>
                </a:solidFill>
                <a:cs typeface="+mn-cs"/>
              </a:rPr>
              <a:t>g </a:t>
            </a:r>
            <a:r>
              <a:rPr lang="en-IE" sz="1600" spc="0" dirty="0">
                <a:ln>
                  <a:noFill/>
                </a:ln>
                <a:solidFill>
                  <a:srgbClr val="000000"/>
                </a:solidFill>
                <a:cs typeface="+mn-cs"/>
              </a:rPr>
              <a:t>COD/m</a:t>
            </a:r>
            <a:r>
              <a:rPr lang="en-IE" sz="1600" spc="0" baseline="30000" dirty="0">
                <a:ln>
                  <a:noFill/>
                </a:ln>
                <a:solidFill>
                  <a:srgbClr val="000000"/>
                </a:solidFill>
                <a:cs typeface="+mn-cs"/>
              </a:rPr>
              <a:t>2</a:t>
            </a:r>
            <a:r>
              <a:rPr lang="en-IE" sz="1600" spc="0" dirty="0">
                <a:ln>
                  <a:noFill/>
                </a:ln>
                <a:solidFill>
                  <a:srgbClr val="000000"/>
                </a:solidFill>
                <a:cs typeface="+mn-cs"/>
              </a:rPr>
              <a:t>/d)</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9" y="1043444"/>
            <a:ext cx="2376264"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a:pPr>
            <a:r>
              <a:rPr lang="en-IE" dirty="0" smtClean="0">
                <a:solidFill>
                  <a:schemeClr val="bg1"/>
                </a:solidFill>
                <a:latin typeface="Calibri"/>
              </a:rPr>
              <a:t>Key contaminants</a:t>
            </a:r>
            <a:endParaRPr lang="en-IE" sz="1600" dirty="0">
              <a:solidFill>
                <a:schemeClr val="bg1"/>
              </a:solidFill>
              <a:latin typeface="Calibri"/>
            </a:endParaRPr>
          </a:p>
        </p:txBody>
      </p:sp>
      <p:sp>
        <p:nvSpPr>
          <p:cNvPr id="14" name="TextBox 13"/>
          <p:cNvSpPr txBox="1"/>
          <p:nvPr/>
        </p:nvSpPr>
        <p:spPr>
          <a:xfrm>
            <a:off x="611560" y="6084004"/>
            <a:ext cx="7200800" cy="369332"/>
          </a:xfrm>
          <a:prstGeom prst="rect">
            <a:avLst/>
          </a:prstGeom>
          <a:noFill/>
          <a:ln w="19050">
            <a:solidFill>
              <a:srgbClr val="00FFCC"/>
            </a:solidFill>
            <a:prstDash val="solid"/>
          </a:ln>
        </p:spPr>
        <p:txBody>
          <a:bodyPr wrap="square" rtlCol="0">
            <a:spAutoFit/>
          </a:bodyPr>
          <a:lstStyle/>
          <a:p>
            <a:pPr fontAlgn="auto">
              <a:spcBef>
                <a:spcPts val="0"/>
              </a:spcBef>
              <a:spcAft>
                <a:spcPts val="0"/>
              </a:spcAft>
            </a:pPr>
            <a:r>
              <a:rPr lang="en-IE" dirty="0">
                <a:solidFill>
                  <a:schemeClr val="bg1"/>
                </a:solidFill>
                <a:latin typeface="Calibri"/>
              </a:rPr>
              <a:t>N</a:t>
            </a:r>
            <a:r>
              <a:rPr lang="en-IE" dirty="0" smtClean="0">
                <a:solidFill>
                  <a:schemeClr val="bg1"/>
                </a:solidFill>
                <a:latin typeface="Calibri"/>
              </a:rPr>
              <a:t>o significant difference between removal rates for the two different OLR’s</a:t>
            </a:r>
            <a:endParaRPr lang="en-IE" dirty="0">
              <a:solidFill>
                <a:schemeClr val="bg1"/>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261035593"/>
              </p:ext>
            </p:extLst>
          </p:nvPr>
        </p:nvGraphicFramePr>
        <p:xfrm>
          <a:off x="1043607" y="1556792"/>
          <a:ext cx="6048000" cy="4320484"/>
        </p:xfrm>
        <a:graphic>
          <a:graphicData uri="http://schemas.openxmlformats.org/drawingml/2006/table">
            <a:tbl>
              <a:tblPr/>
              <a:tblGrid>
                <a:gridCol w="1260000"/>
                <a:gridCol w="1368000"/>
                <a:gridCol w="1080000"/>
                <a:gridCol w="1080000"/>
                <a:gridCol w="1260000"/>
              </a:tblGrid>
              <a:tr h="454337">
                <a:tc rowSpan="2">
                  <a:txBody>
                    <a:bodyPr/>
                    <a:lstStyle/>
                    <a:p>
                      <a:pPr algn="ctr" fontAlgn="ctr"/>
                      <a:r>
                        <a:rPr lang="en-IE" sz="1400" b="1" i="0" u="none" strike="noStrike" dirty="0">
                          <a:solidFill>
                            <a:srgbClr val="000000"/>
                          </a:solidFill>
                          <a:effectLst/>
                          <a:latin typeface="Arial"/>
                        </a:rPr>
                        <a:t>Parameter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400" b="1" i="0" u="none" strike="noStrike" dirty="0">
                          <a:solidFill>
                            <a:srgbClr val="000000"/>
                          </a:solidFill>
                          <a:effectLst/>
                          <a:latin typeface="Arial"/>
                        </a:rPr>
                        <a:t>OLR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1" i="0" u="none" strike="noStrike" dirty="0">
                          <a:solidFill>
                            <a:srgbClr val="000000"/>
                          </a:solidFill>
                          <a:effectLst/>
                          <a:latin typeface="Arial"/>
                        </a:rPr>
                        <a:t>Average influent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1" i="0" u="none" strike="noStrike">
                          <a:solidFill>
                            <a:srgbClr val="000000"/>
                          </a:solidFill>
                          <a:effectLst/>
                          <a:latin typeface="Arial"/>
                        </a:rPr>
                        <a:t>Average effluent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IE" sz="1400" b="1" i="0" u="none" strike="noStrike" dirty="0">
                          <a:solidFill>
                            <a:srgbClr val="000000"/>
                          </a:solidFill>
                          <a:effectLst/>
                          <a:latin typeface="Arial"/>
                        </a:rPr>
                        <a:t>% reduction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CEE"/>
                    </a:solidFill>
                  </a:tcPr>
                </a:tc>
              </a:tr>
              <a:tr h="454337">
                <a:tc vMerge="1">
                  <a:txBody>
                    <a:bodyPr/>
                    <a:lstStyle/>
                    <a:p>
                      <a:endParaRPr lang="en-IE"/>
                    </a:p>
                  </a:txBody>
                  <a:tcPr/>
                </a:tc>
                <a:tc>
                  <a:txBody>
                    <a:bodyPr/>
                    <a:lstStyle/>
                    <a:p>
                      <a:pPr algn="ctr" fontAlgn="ctr"/>
                      <a:r>
                        <a:rPr lang="en-IE" sz="1400" b="1" i="0" u="none" strike="noStrike" dirty="0">
                          <a:solidFill>
                            <a:srgbClr val="000000"/>
                          </a:solidFill>
                          <a:effectLst/>
                          <a:latin typeface="Arial"/>
                        </a:rPr>
                        <a:t>g COC/m</a:t>
                      </a:r>
                      <a:r>
                        <a:rPr lang="en-IE" sz="1400" b="1" i="0" u="none" strike="noStrike" baseline="30000" dirty="0">
                          <a:solidFill>
                            <a:srgbClr val="000000"/>
                          </a:solidFill>
                          <a:effectLst/>
                          <a:latin typeface="Arial"/>
                        </a:rPr>
                        <a:t>2</a:t>
                      </a:r>
                      <a:r>
                        <a:rPr lang="en-IE" sz="1400" b="1" i="0" u="none" strike="noStrike" dirty="0">
                          <a:solidFill>
                            <a:srgbClr val="000000"/>
                          </a:solidFill>
                          <a:effectLst/>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1" i="0" u="none" strike="noStrike" dirty="0">
                          <a:solidFill>
                            <a:srgbClr val="000000"/>
                          </a:solidFill>
                          <a:effectLst/>
                          <a:latin typeface="Arial"/>
                        </a:rPr>
                        <a:t>mg L</a:t>
                      </a:r>
                      <a:r>
                        <a:rPr lang="en-IE" sz="1400" b="1" i="0" u="none" strike="noStrike" baseline="30000" dirty="0">
                          <a:solidFill>
                            <a:srgbClr val="000000"/>
                          </a:solidFill>
                          <a:effectLst/>
                          <a:latin typeface="Arial"/>
                        </a:rPr>
                        <a:t>-1</a:t>
                      </a:r>
                      <a:endParaRPr lang="en-IE" sz="14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1" i="0" u="none" strike="noStrike" dirty="0">
                          <a:solidFill>
                            <a:srgbClr val="000000"/>
                          </a:solidFill>
                          <a:effectLst/>
                          <a:latin typeface="Arial"/>
                        </a:rPr>
                        <a:t>mg L</a:t>
                      </a:r>
                      <a:r>
                        <a:rPr lang="en-IE" sz="1400" b="1" i="0" u="none" strike="noStrike" baseline="30000" dirty="0">
                          <a:solidFill>
                            <a:srgbClr val="000000"/>
                          </a:solidFill>
                          <a:effectLst/>
                          <a:latin typeface="Arial"/>
                        </a:rPr>
                        <a:t>-1</a:t>
                      </a:r>
                      <a:endParaRPr lang="en-IE" sz="14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IE"/>
                    </a:p>
                  </a:txBody>
                  <a:tcPr/>
                </a:tc>
              </a:tr>
              <a:tr h="341181">
                <a:tc>
                  <a:txBody>
                    <a:bodyPr/>
                    <a:lstStyle/>
                    <a:p>
                      <a:pPr algn="ctr" fontAlgn="ctr"/>
                      <a:r>
                        <a:rPr lang="en-IE" sz="1400" b="0" i="0" u="none" strike="noStrike" dirty="0">
                          <a:solidFill>
                            <a:srgbClr val="000000"/>
                          </a:solidFill>
                          <a:effectLst/>
                          <a:latin typeface="Arial"/>
                        </a:rPr>
                        <a:t>COD</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ctr"/>
                      <a:r>
                        <a:rPr lang="en-IE" sz="1400" b="0" i="0" u="none" strike="noStrike" dirty="0">
                          <a:solidFill>
                            <a:srgbClr val="000000"/>
                          </a:solidFill>
                          <a:effectLst/>
                          <a:latin typeface="Arial"/>
                        </a:rPr>
                        <a:t>3,347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766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77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41181">
                <a:tc>
                  <a:txBody>
                    <a:bodyPr/>
                    <a:lstStyle/>
                    <a:p>
                      <a:pPr algn="ctr" fontAlgn="ctr"/>
                      <a:r>
                        <a:rPr lang="en-IE" sz="1400" b="0" i="0" u="none" strike="noStrike" dirty="0">
                          <a:solidFill>
                            <a:srgbClr val="000000"/>
                          </a:solidFill>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IE" sz="1400" b="0" i="0" u="none" strike="noStrike" dirty="0">
                          <a:solidFill>
                            <a:srgbClr val="000000"/>
                          </a:solidFill>
                          <a:effectLst/>
                          <a:latin typeface="Arial"/>
                        </a:rPr>
                        <a:t>3,458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606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82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41181">
                <a:tc>
                  <a:txBody>
                    <a:bodyPr/>
                    <a:lstStyle/>
                    <a:p>
                      <a:pPr algn="ctr" fontAlgn="ctr"/>
                      <a:r>
                        <a:rPr lang="en-IE" sz="1400" b="0" i="0" u="none" strike="noStrike" dirty="0">
                          <a:solidFill>
                            <a:srgbClr val="000000"/>
                          </a:solidFill>
                          <a:effectLst/>
                          <a:latin typeface="Arial"/>
                        </a:rPr>
                        <a:t>TOC</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ctr"/>
                      <a:r>
                        <a:rPr lang="en-IE" sz="1400" b="0" i="0" u="none" strike="noStrike" dirty="0">
                          <a:solidFill>
                            <a:srgbClr val="000000"/>
                          </a:solidFill>
                          <a:effectLst/>
                          <a:latin typeface="Arial"/>
                        </a:rPr>
                        <a:t>377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205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46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41181">
                <a:tc>
                  <a:txBody>
                    <a:bodyPr/>
                    <a:lstStyle/>
                    <a:p>
                      <a:pPr algn="ctr" fontAlgn="ctr"/>
                      <a:r>
                        <a:rPr lang="en-IE" sz="1400" b="0" i="0" u="none" strike="noStrike" dirty="0">
                          <a:solidFill>
                            <a:srgbClr val="000000"/>
                          </a:solidFill>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IE" sz="1400" b="0" i="0" u="none" strike="noStrike" dirty="0">
                          <a:solidFill>
                            <a:srgbClr val="000000"/>
                          </a:solidFill>
                          <a:effectLst/>
                          <a:latin typeface="Arial"/>
                        </a:rPr>
                        <a:t>364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199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45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41181">
                <a:tc>
                  <a:txBody>
                    <a:bodyPr/>
                    <a:lstStyle/>
                    <a:p>
                      <a:pPr algn="ctr" fontAlgn="ctr"/>
                      <a:r>
                        <a:rPr lang="en-IE" sz="1400" b="0" i="0" u="none" strike="noStrike" dirty="0">
                          <a:solidFill>
                            <a:srgbClr val="000000"/>
                          </a:solidFill>
                          <a:effectLst/>
                          <a:latin typeface="Arial"/>
                        </a:rPr>
                        <a:t>NH</a:t>
                      </a:r>
                      <a:r>
                        <a:rPr lang="en-IE" sz="1400" b="0" i="0" u="none" strike="noStrike" baseline="-25000" dirty="0">
                          <a:solidFill>
                            <a:srgbClr val="000000"/>
                          </a:solidFill>
                          <a:effectLst/>
                          <a:latin typeface="Arial"/>
                        </a:rPr>
                        <a:t>4</a:t>
                      </a:r>
                      <a:r>
                        <a:rPr lang="en-IE" sz="1400" b="0" i="0" u="none" strike="noStrike" dirty="0">
                          <a:solidFill>
                            <a:srgbClr val="000000"/>
                          </a:solidFill>
                          <a:effectLst/>
                          <a:latin typeface="Arial"/>
                        </a:rPr>
                        <a:t>-N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ctr"/>
                      <a:r>
                        <a:rPr lang="en-IE" sz="1400" b="0" i="0" u="none" strike="noStrike" dirty="0">
                          <a:solidFill>
                            <a:srgbClr val="000000"/>
                          </a:solidFill>
                          <a:effectLst/>
                          <a:latin typeface="Arial"/>
                        </a:rPr>
                        <a:t>47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94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41181">
                <a:tc>
                  <a:txBody>
                    <a:bodyPr/>
                    <a:lstStyle/>
                    <a:p>
                      <a:pPr algn="ctr" fontAlgn="ctr"/>
                      <a:r>
                        <a:rPr lang="en-IE" sz="1400" b="0" i="0" u="none" strike="noStrike" dirty="0">
                          <a:solidFill>
                            <a:srgbClr val="000000"/>
                          </a:solidFill>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IE" sz="1400" b="0" i="0" u="none" strike="noStrike" dirty="0">
                          <a:solidFill>
                            <a:srgbClr val="000000"/>
                          </a:solidFill>
                          <a:effectLst/>
                          <a:latin typeface="Arial"/>
                        </a:rPr>
                        <a:t>64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93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41181">
                <a:tc>
                  <a:txBody>
                    <a:bodyPr/>
                    <a:lstStyle/>
                    <a:p>
                      <a:pPr algn="ctr" fontAlgn="ctr"/>
                      <a:r>
                        <a:rPr lang="en-IE" sz="1400" b="0" i="0" u="none" strike="noStrike" dirty="0">
                          <a:solidFill>
                            <a:srgbClr val="000000"/>
                          </a:solidFill>
                          <a:effectLst/>
                          <a:latin typeface="Arial"/>
                        </a:rPr>
                        <a:t>PO</a:t>
                      </a:r>
                      <a:r>
                        <a:rPr lang="en-IE" sz="1400" b="0" i="0" u="none" strike="noStrike" baseline="-25000" dirty="0">
                          <a:solidFill>
                            <a:srgbClr val="000000"/>
                          </a:solidFill>
                          <a:effectLst/>
                          <a:latin typeface="Arial"/>
                        </a:rPr>
                        <a:t>4</a:t>
                      </a:r>
                      <a:r>
                        <a:rPr lang="en-IE" sz="1400" b="0" i="0" u="none" strike="noStrike" dirty="0">
                          <a:solidFill>
                            <a:srgbClr val="000000"/>
                          </a:solidFill>
                          <a:effectLst/>
                          <a:latin typeface="Arial"/>
                        </a:rPr>
                        <a:t>-P</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ctr"/>
                      <a:r>
                        <a:rPr lang="en-IE" sz="1400" b="0" i="0" u="none" strike="noStrike">
                          <a:solidFill>
                            <a:srgbClr val="000000"/>
                          </a:solidFill>
                          <a:effectLst/>
                          <a:latin typeface="Arial"/>
                        </a:rPr>
                        <a:t>15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54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41181">
                <a:tc>
                  <a:txBody>
                    <a:bodyPr/>
                    <a:lstStyle/>
                    <a:p>
                      <a:pPr algn="ctr" fontAlgn="ctr"/>
                      <a:r>
                        <a:rPr lang="en-IE" sz="1400" b="0" i="0" u="none" strike="noStrike" dirty="0">
                          <a:solidFill>
                            <a:srgbClr val="000000"/>
                          </a:solidFill>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IE" sz="1400" b="0" i="0" u="none" strike="noStrike">
                          <a:solidFill>
                            <a:srgbClr val="000000"/>
                          </a:solidFill>
                          <a:effectLst/>
                          <a:latin typeface="Arial"/>
                        </a:rPr>
                        <a:t>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51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41181">
                <a:tc>
                  <a:txBody>
                    <a:bodyPr/>
                    <a:lstStyle/>
                    <a:p>
                      <a:pPr algn="ctr" fontAlgn="ctr"/>
                      <a:r>
                        <a:rPr lang="en-IE" sz="1400" b="0" i="0" u="none" strike="noStrike" dirty="0">
                          <a:solidFill>
                            <a:srgbClr val="000000"/>
                          </a:solidFill>
                          <a:effectLst/>
                          <a:latin typeface="Arial"/>
                        </a:rPr>
                        <a:t>SS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ctr"/>
                      <a:r>
                        <a:rPr lang="en-IE" sz="1400" b="0" i="0" u="none" strike="noStrike">
                          <a:solidFill>
                            <a:srgbClr val="000000"/>
                          </a:solidFill>
                          <a:effectLst/>
                          <a:latin typeface="Arial"/>
                        </a:rPr>
                        <a:t>1,348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23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E" sz="1400" b="0" i="0" u="none" strike="noStrike" dirty="0">
                          <a:solidFill>
                            <a:srgbClr val="000000"/>
                          </a:solidFill>
                          <a:effectLst/>
                          <a:latin typeface="Arial"/>
                        </a:rPr>
                        <a:t>98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41181">
                <a:tc>
                  <a:txBody>
                    <a:bodyPr/>
                    <a:lstStyle/>
                    <a:p>
                      <a:pPr algn="ctr" fontAlgn="ctr"/>
                      <a:r>
                        <a:rPr lang="en-IE" sz="1400" b="0" i="0" u="none" strike="noStrike" dirty="0">
                          <a:solidFill>
                            <a:srgbClr val="000000"/>
                          </a:solidFill>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127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IE" sz="1400" b="0" i="0" u="none" strike="noStrike">
                          <a:solidFill>
                            <a:srgbClr val="000000"/>
                          </a:solidFill>
                          <a:effectLst/>
                          <a:latin typeface="Arial"/>
                        </a:rPr>
                        <a:t>632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37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E" sz="1400" b="0" i="0" u="none" strike="noStrike" dirty="0">
                          <a:solidFill>
                            <a:srgbClr val="000000"/>
                          </a:solidFill>
                          <a:effectLst/>
                          <a:latin typeface="Arial"/>
                        </a:rPr>
                        <a:t>94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7092280" y="1559688"/>
            <a:ext cx="864096" cy="4524315"/>
          </a:xfrm>
          <a:prstGeom prst="rect">
            <a:avLst/>
          </a:prstGeom>
          <a:noFill/>
        </p:spPr>
        <p:txBody>
          <a:bodyPr wrap="square" rtlCol="0">
            <a:spAutoFit/>
          </a:bodyPr>
          <a:lstStyle/>
          <a:p>
            <a:r>
              <a:rPr lang="en-IE" dirty="0" smtClean="0">
                <a:solidFill>
                  <a:schemeClr val="bg1"/>
                </a:solidFill>
              </a:rPr>
              <a:t> </a:t>
            </a: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r>
              <a:rPr lang="en-IE" dirty="0">
                <a:solidFill>
                  <a:schemeClr val="bg1"/>
                </a:solidFill>
              </a:rPr>
              <a:t> </a:t>
            </a:r>
            <a:r>
              <a:rPr lang="en-IE" dirty="0" smtClean="0">
                <a:solidFill>
                  <a:schemeClr val="bg1"/>
                </a:solidFill>
              </a:rPr>
              <a:t>         </a:t>
            </a:r>
            <a:endParaRPr lang="en-IE" dirty="0" smtClean="0">
              <a:solidFill>
                <a:schemeClr val="bg1"/>
              </a:solidFill>
            </a:endParaRPr>
          </a:p>
        </p:txBody>
      </p:sp>
      <p:sp>
        <p:nvSpPr>
          <p:cNvPr id="5" name="TextBox 4"/>
          <p:cNvSpPr txBox="1"/>
          <p:nvPr/>
        </p:nvSpPr>
        <p:spPr>
          <a:xfrm>
            <a:off x="5868144" y="1628800"/>
            <a:ext cx="1296144" cy="4216539"/>
          </a:xfrm>
          <a:prstGeom prst="rect">
            <a:avLst/>
          </a:prstGeom>
          <a:noFill/>
          <a:ln w="44450">
            <a:solidFill>
              <a:srgbClr val="FF0000"/>
            </a:solidFill>
            <a:prstDash val="dash"/>
          </a:ln>
        </p:spPr>
        <p:txBody>
          <a:bodyPr wrap="square" rtlCol="0">
            <a:spAutoFit/>
          </a:bodyPr>
          <a:lstStyle/>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smtClean="0">
              <a:solidFill>
                <a:schemeClr val="bg1"/>
              </a:solidFill>
            </a:endParaRPr>
          </a:p>
          <a:p>
            <a:endParaRPr lang="en-IE" dirty="0">
              <a:solidFill>
                <a:schemeClr val="bg1"/>
              </a:solidFill>
            </a:endParaRPr>
          </a:p>
          <a:p>
            <a:endParaRPr lang="en-IE" dirty="0" smtClean="0">
              <a:solidFill>
                <a:schemeClr val="bg1"/>
              </a:solidFill>
            </a:endParaRPr>
          </a:p>
          <a:p>
            <a:endParaRPr lang="en-IE" dirty="0">
              <a:solidFill>
                <a:schemeClr val="bg1"/>
              </a:solidFill>
            </a:endParaRPr>
          </a:p>
          <a:p>
            <a:endParaRPr lang="en-IE" sz="800" dirty="0">
              <a:solidFill>
                <a:schemeClr val="bg1"/>
              </a:solidFill>
            </a:endParaRPr>
          </a:p>
          <a:p>
            <a:endParaRPr lang="en-IE" sz="800" dirty="0" smtClean="0">
              <a:solidFill>
                <a:schemeClr val="bg1"/>
              </a:solidFill>
            </a:endParaRPr>
          </a:p>
          <a:p>
            <a:endParaRPr lang="en-IE" dirty="0" smtClean="0">
              <a:solidFill>
                <a:schemeClr val="bg1"/>
              </a:solidFill>
            </a:endParaRPr>
          </a:p>
        </p:txBody>
      </p:sp>
    </p:spTree>
    <p:extLst>
      <p:ext uri="{BB962C8B-B14F-4D97-AF65-F5344CB8AC3E}">
        <p14:creationId xmlns:p14="http://schemas.microsoft.com/office/powerpoint/2010/main" val="4169121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3790178462"/>
              </p:ext>
            </p:extLst>
          </p:nvPr>
        </p:nvGraphicFramePr>
        <p:xfrm>
          <a:off x="179512" y="1335107"/>
          <a:ext cx="8542688" cy="447015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media type </a:t>
            </a:r>
            <a:r>
              <a:rPr lang="en-US" sz="1600" dirty="0" smtClean="0"/>
              <a:t>(woodchip  v  sand;  depth 1000 mm;  average OLR  =  </a:t>
            </a:r>
            <a:r>
              <a:rPr lang="en-US" sz="1600" dirty="0" smtClean="0"/>
              <a:t>35 </a:t>
            </a:r>
            <a:r>
              <a:rPr lang="en-IE" sz="1600" spc="0" dirty="0" smtClean="0">
                <a:ln>
                  <a:noFill/>
                </a:ln>
                <a:solidFill>
                  <a:srgbClr val="000000"/>
                </a:solidFill>
                <a:cs typeface="+mn-cs"/>
              </a:rPr>
              <a:t>g COD/m</a:t>
            </a:r>
            <a:r>
              <a:rPr lang="en-IE" sz="1600" spc="0" baseline="30000" dirty="0" smtClean="0">
                <a:ln>
                  <a:noFill/>
                </a:ln>
                <a:solidFill>
                  <a:srgbClr val="000000"/>
                </a:solidFill>
                <a:cs typeface="+mn-cs"/>
              </a:rPr>
              <a:t>2</a:t>
            </a:r>
            <a:r>
              <a:rPr lang="en-IE" sz="1600" spc="0" dirty="0" smtClean="0">
                <a:ln>
                  <a:noFill/>
                </a:ln>
                <a:solidFill>
                  <a:srgbClr val="000000"/>
                </a:solidFill>
                <a:cs typeface="+mn-cs"/>
              </a:rPr>
              <a:t>/d)</a:t>
            </a:r>
            <a:r>
              <a:rPr lang="en-IE" sz="1600" spc="0" dirty="0">
                <a:ln>
                  <a:noFill/>
                </a:ln>
                <a:solidFill>
                  <a:srgbClr val="000000"/>
                </a:solidFill>
                <a:cs typeface="+mn-cs"/>
              </a:rPr>
              <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043444"/>
            <a:ext cx="8280919"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a:pPr>
            <a:r>
              <a:rPr lang="en-IE" dirty="0" smtClean="0">
                <a:solidFill>
                  <a:schemeClr val="bg1"/>
                </a:solidFill>
                <a:latin typeface="Calibri"/>
              </a:rPr>
              <a:t>COD</a:t>
            </a:r>
            <a:endParaRPr lang="en-IE" sz="1600" dirty="0">
              <a:solidFill>
                <a:schemeClr val="bg1"/>
              </a:solidFill>
              <a:latin typeface="Calibri"/>
            </a:endParaRPr>
          </a:p>
        </p:txBody>
      </p:sp>
      <p:sp>
        <p:nvSpPr>
          <p:cNvPr id="15" name="Rectangle 14"/>
          <p:cNvSpPr/>
          <p:nvPr/>
        </p:nvSpPr>
        <p:spPr bwMode="auto">
          <a:xfrm>
            <a:off x="899592" y="5013176"/>
            <a:ext cx="6984776" cy="432048"/>
          </a:xfrm>
          <a:prstGeom prst="rect">
            <a:avLst/>
          </a:prstGeom>
          <a:solidFill>
            <a:srgbClr val="00FFC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827583" y="5949280"/>
            <a:ext cx="7776863" cy="646331"/>
          </a:xfrm>
          <a:prstGeom prst="rect">
            <a:avLst/>
          </a:prstGeom>
          <a:noFill/>
          <a:ln w="19050">
            <a:solidFill>
              <a:srgbClr val="00FFCC"/>
            </a:solidFill>
            <a:prstDash val="solid"/>
          </a:ln>
        </p:spPr>
        <p:txBody>
          <a:bodyPr wrap="square" rtlCol="0">
            <a:spAutoFit/>
          </a:bodyPr>
          <a:lstStyle/>
          <a:p>
            <a:pPr fontAlgn="auto">
              <a:spcBef>
                <a:spcPts val="0"/>
              </a:spcBef>
              <a:spcAft>
                <a:spcPts val="0"/>
              </a:spcAft>
            </a:pPr>
            <a:r>
              <a:rPr lang="en-IE" dirty="0" smtClean="0">
                <a:solidFill>
                  <a:schemeClr val="bg1"/>
                </a:solidFill>
                <a:latin typeface="Calibri"/>
              </a:rPr>
              <a:t>Sand has higher COD removal (avg. 146 mg L</a:t>
            </a:r>
            <a:r>
              <a:rPr lang="en-IE" baseline="30000" dirty="0" smtClean="0">
                <a:solidFill>
                  <a:schemeClr val="bg1"/>
                </a:solidFill>
                <a:latin typeface="Calibri"/>
              </a:rPr>
              <a:t>-1</a:t>
            </a:r>
            <a:r>
              <a:rPr lang="en-IE" dirty="0" smtClean="0">
                <a:solidFill>
                  <a:schemeClr val="bg1"/>
                </a:solidFill>
                <a:latin typeface="Calibri"/>
              </a:rPr>
              <a:t>)but woodchip also produces consistent effluent COD (avg. 887 mg L</a:t>
            </a:r>
            <a:r>
              <a:rPr lang="en-IE" baseline="30000" dirty="0" smtClean="0">
                <a:solidFill>
                  <a:schemeClr val="bg1"/>
                </a:solidFill>
                <a:latin typeface="Calibri"/>
              </a:rPr>
              <a:t>-1</a:t>
            </a:r>
            <a:r>
              <a:rPr lang="en-IE" dirty="0" smtClean="0">
                <a:solidFill>
                  <a:schemeClr val="bg1"/>
                </a:solidFill>
                <a:latin typeface="Calibri"/>
              </a:rPr>
              <a:t>)</a:t>
            </a:r>
          </a:p>
        </p:txBody>
      </p:sp>
      <p:sp>
        <p:nvSpPr>
          <p:cNvPr id="10" name="TextBox 9"/>
          <p:cNvSpPr txBox="1"/>
          <p:nvPr/>
        </p:nvSpPr>
        <p:spPr>
          <a:xfrm>
            <a:off x="2483768" y="4221088"/>
            <a:ext cx="936104" cy="261610"/>
          </a:xfrm>
          <a:prstGeom prst="rect">
            <a:avLst/>
          </a:prstGeom>
          <a:noFill/>
          <a:ln w="12700">
            <a:solidFill>
              <a:srgbClr val="FF0000"/>
            </a:solidFill>
            <a:prstDash val="solid"/>
          </a:ln>
        </p:spPr>
        <p:txBody>
          <a:bodyPr wrap="square" rtlCol="0">
            <a:spAutoFit/>
          </a:bodyPr>
          <a:lstStyle/>
          <a:p>
            <a:pPr algn="ctr"/>
            <a:r>
              <a:rPr lang="en-IE" sz="1100" dirty="0" smtClean="0">
                <a:solidFill>
                  <a:schemeClr val="bg1"/>
                </a:solidFill>
              </a:rPr>
              <a:t>COD↓66%</a:t>
            </a:r>
          </a:p>
        </p:txBody>
      </p:sp>
      <p:cxnSp>
        <p:nvCxnSpPr>
          <p:cNvPr id="11" name="Elbow Connector 10"/>
          <p:cNvCxnSpPr/>
          <p:nvPr/>
        </p:nvCxnSpPr>
        <p:spPr>
          <a:xfrm rot="16200000" flipH="1">
            <a:off x="3341259" y="4443718"/>
            <a:ext cx="373252" cy="216025"/>
          </a:xfrm>
          <a:prstGeom prst="bentConnector3">
            <a:avLst/>
          </a:prstGeom>
          <a:noFill/>
          <a:ln w="12700">
            <a:solidFill>
              <a:srgbClr val="FF0000"/>
            </a:solidFill>
            <a:prstDash val="solid"/>
            <a:tailEnd type="stealth" w="med" len="lg"/>
          </a:ln>
        </p:spPr>
      </p:cxnSp>
      <p:sp>
        <p:nvSpPr>
          <p:cNvPr id="12" name="TextBox 11"/>
          <p:cNvSpPr txBox="1"/>
          <p:nvPr/>
        </p:nvSpPr>
        <p:spPr>
          <a:xfrm>
            <a:off x="4860032" y="4679558"/>
            <a:ext cx="864096" cy="261610"/>
          </a:xfrm>
          <a:prstGeom prst="rect">
            <a:avLst/>
          </a:prstGeom>
          <a:noFill/>
          <a:ln w="12700">
            <a:solidFill>
              <a:srgbClr val="0033CC"/>
            </a:solidFill>
            <a:prstDash val="solid"/>
          </a:ln>
        </p:spPr>
        <p:txBody>
          <a:bodyPr wrap="square" rtlCol="0">
            <a:spAutoFit/>
          </a:bodyPr>
          <a:lstStyle/>
          <a:p>
            <a:pPr algn="ctr"/>
            <a:r>
              <a:rPr lang="en-IE" sz="1100" dirty="0" smtClean="0">
                <a:solidFill>
                  <a:schemeClr val="bg1"/>
                </a:solidFill>
              </a:rPr>
              <a:t>COD↓94%</a:t>
            </a:r>
          </a:p>
        </p:txBody>
      </p:sp>
      <p:cxnSp>
        <p:nvCxnSpPr>
          <p:cNvPr id="13" name="Elbow Connector 12"/>
          <p:cNvCxnSpPr/>
          <p:nvPr/>
        </p:nvCxnSpPr>
        <p:spPr>
          <a:xfrm rot="16200000" flipH="1">
            <a:off x="5645513" y="4803758"/>
            <a:ext cx="373254" cy="216028"/>
          </a:xfrm>
          <a:prstGeom prst="bentConnector3">
            <a:avLst/>
          </a:prstGeom>
          <a:noFill/>
          <a:ln w="12700">
            <a:solidFill>
              <a:srgbClr val="0033CC"/>
            </a:solidFill>
            <a:prstDash val="solid"/>
            <a:tailEnd type="stealth" w="med" len="lg"/>
          </a:ln>
        </p:spPr>
      </p:cxnSp>
    </p:spTree>
    <p:extLst>
      <p:ext uri="{BB962C8B-B14F-4D97-AF65-F5344CB8AC3E}">
        <p14:creationId xmlns:p14="http://schemas.microsoft.com/office/powerpoint/2010/main" val="19892436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2487921735"/>
              </p:ext>
            </p:extLst>
          </p:nvPr>
        </p:nvGraphicFramePr>
        <p:xfrm>
          <a:off x="323528" y="1412776"/>
          <a:ext cx="8352928" cy="41044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media type </a:t>
            </a:r>
            <a:r>
              <a:rPr lang="en-US" sz="1600" dirty="0" smtClean="0"/>
              <a:t>(woodchip  v  sand;  depth = 1000 mm; average OLR = </a:t>
            </a:r>
            <a:r>
              <a:rPr lang="en-US" sz="1600" dirty="0" smtClean="0"/>
              <a:t>35 </a:t>
            </a:r>
            <a:r>
              <a:rPr lang="en-IE" sz="1600" spc="0" dirty="0" smtClean="0">
                <a:ln>
                  <a:noFill/>
                </a:ln>
                <a:solidFill>
                  <a:srgbClr val="000000"/>
                </a:solidFill>
                <a:cs typeface="+mn-cs"/>
              </a:rPr>
              <a:t>g COD/m</a:t>
            </a:r>
            <a:r>
              <a:rPr lang="en-IE" sz="1600" spc="0" baseline="30000" dirty="0" smtClean="0">
                <a:ln>
                  <a:noFill/>
                </a:ln>
                <a:solidFill>
                  <a:srgbClr val="000000"/>
                </a:solidFill>
                <a:cs typeface="+mn-cs"/>
              </a:rPr>
              <a:t>2</a:t>
            </a:r>
            <a:r>
              <a:rPr lang="en-IE" sz="1600" spc="0" dirty="0" smtClean="0">
                <a:ln>
                  <a:noFill/>
                </a:ln>
                <a:solidFill>
                  <a:srgbClr val="000000"/>
                </a:solidFill>
                <a:cs typeface="+mn-cs"/>
              </a:rPr>
              <a:t>/d)</a:t>
            </a:r>
            <a:r>
              <a:rPr lang="en-IE" sz="1600" spc="0" dirty="0">
                <a:ln>
                  <a:noFill/>
                </a:ln>
                <a:solidFill>
                  <a:srgbClr val="000000"/>
                </a:solidFill>
                <a:cs typeface="+mn-cs"/>
              </a:rPr>
              <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043444"/>
            <a:ext cx="8280919"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startAt="2"/>
            </a:pPr>
            <a:r>
              <a:rPr lang="en-IE" dirty="0" smtClean="0">
                <a:solidFill>
                  <a:schemeClr val="bg1"/>
                </a:solidFill>
                <a:latin typeface="Calibri"/>
              </a:rPr>
              <a:t>Ammonium</a:t>
            </a:r>
            <a:endParaRPr lang="en-IE" sz="1600" dirty="0">
              <a:solidFill>
                <a:schemeClr val="bg1"/>
              </a:solidFill>
              <a:latin typeface="Calibri"/>
            </a:endParaRPr>
          </a:p>
        </p:txBody>
      </p:sp>
      <p:sp>
        <p:nvSpPr>
          <p:cNvPr id="15" name="Rectangle 14"/>
          <p:cNvSpPr/>
          <p:nvPr/>
        </p:nvSpPr>
        <p:spPr bwMode="auto">
          <a:xfrm>
            <a:off x="971600" y="4653136"/>
            <a:ext cx="6768752" cy="576064"/>
          </a:xfrm>
          <a:prstGeom prst="rect">
            <a:avLst/>
          </a:prstGeom>
          <a:solidFill>
            <a:srgbClr val="FF000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971600" y="5541039"/>
            <a:ext cx="7416824" cy="1200329"/>
          </a:xfrm>
          <a:prstGeom prst="rect">
            <a:avLst/>
          </a:prstGeom>
          <a:noFill/>
          <a:ln w="19050">
            <a:solidFill>
              <a:srgbClr val="00FFCC"/>
            </a:solidFill>
            <a:prstDash val="solid"/>
          </a:ln>
        </p:spPr>
        <p:txBody>
          <a:bodyPr wrap="square" rtlCol="0">
            <a:spAutoFit/>
          </a:bodyPr>
          <a:lstStyle/>
          <a:p>
            <a:pPr marL="285750" indent="-285750" fontAlgn="auto">
              <a:spcBef>
                <a:spcPts val="0"/>
              </a:spcBef>
              <a:spcAft>
                <a:spcPts val="0"/>
              </a:spcAft>
              <a:buFont typeface="Arial" panose="020B0604020202020204" pitchFamily="34" charset="0"/>
              <a:buChar char="•"/>
            </a:pPr>
            <a:r>
              <a:rPr lang="en-IE" dirty="0" smtClean="0">
                <a:solidFill>
                  <a:schemeClr val="bg1"/>
                </a:solidFill>
                <a:latin typeface="Calibri"/>
              </a:rPr>
              <a:t>No difference </a:t>
            </a:r>
            <a:r>
              <a:rPr lang="en-IE" dirty="0" smtClean="0">
                <a:solidFill>
                  <a:schemeClr val="bg1"/>
                </a:solidFill>
                <a:latin typeface="Calibri"/>
              </a:rPr>
              <a:t>in </a:t>
            </a:r>
            <a:r>
              <a:rPr lang="en-IE" dirty="0" smtClean="0">
                <a:solidFill>
                  <a:srgbClr val="000000"/>
                </a:solidFill>
              </a:rPr>
              <a:t>NH</a:t>
            </a:r>
            <a:r>
              <a:rPr lang="en-IE" baseline="-25000" dirty="0" smtClean="0">
                <a:solidFill>
                  <a:srgbClr val="000000"/>
                </a:solidFill>
              </a:rPr>
              <a:t>4</a:t>
            </a:r>
            <a:r>
              <a:rPr lang="en-IE" dirty="0" smtClean="0">
                <a:solidFill>
                  <a:srgbClr val="000000"/>
                </a:solidFill>
              </a:rPr>
              <a:t>-N </a:t>
            </a:r>
            <a:r>
              <a:rPr lang="en-IE" dirty="0">
                <a:solidFill>
                  <a:srgbClr val="000000"/>
                </a:solidFill>
              </a:rPr>
              <a:t>removal </a:t>
            </a:r>
            <a:r>
              <a:rPr lang="en-IE" dirty="0" smtClean="0">
                <a:solidFill>
                  <a:schemeClr val="bg1"/>
                </a:solidFill>
                <a:latin typeface="Calibri"/>
              </a:rPr>
              <a:t>between </a:t>
            </a:r>
            <a:r>
              <a:rPr lang="en-IE" dirty="0" smtClean="0">
                <a:solidFill>
                  <a:schemeClr val="bg1"/>
                </a:solidFill>
                <a:latin typeface="Calibri"/>
              </a:rPr>
              <a:t>sand (97% removal) and woodchip (99% </a:t>
            </a:r>
            <a:r>
              <a:rPr lang="en-IE" dirty="0" smtClean="0">
                <a:solidFill>
                  <a:schemeClr val="bg1"/>
                </a:solidFill>
                <a:latin typeface="Calibri"/>
              </a:rPr>
              <a:t>removal);</a:t>
            </a:r>
            <a:endParaRPr lang="en-IE" dirty="0" smtClean="0">
              <a:solidFill>
                <a:schemeClr val="bg1"/>
              </a:solidFill>
              <a:latin typeface="Calibri"/>
            </a:endParaRPr>
          </a:p>
          <a:p>
            <a:pPr marL="285750" indent="-285750" fontAlgn="auto">
              <a:spcBef>
                <a:spcPts val="0"/>
              </a:spcBef>
              <a:spcAft>
                <a:spcPts val="0"/>
              </a:spcAft>
              <a:buFont typeface="Arial" panose="020B0604020202020204" pitchFamily="34" charset="0"/>
              <a:buChar char="•"/>
            </a:pPr>
            <a:r>
              <a:rPr lang="en-IE" dirty="0" smtClean="0">
                <a:solidFill>
                  <a:schemeClr val="bg1"/>
                </a:solidFill>
                <a:latin typeface="Calibri"/>
              </a:rPr>
              <a:t>Nitrified effluent produced by sand filters – initially reasonably high (≈ 50 mg L</a:t>
            </a:r>
            <a:r>
              <a:rPr lang="en-IE" baseline="30000" dirty="0" smtClean="0">
                <a:solidFill>
                  <a:schemeClr val="bg1"/>
                </a:solidFill>
                <a:latin typeface="Calibri"/>
              </a:rPr>
              <a:t>-1</a:t>
            </a:r>
            <a:r>
              <a:rPr lang="en-IE" dirty="0" smtClean="0">
                <a:solidFill>
                  <a:schemeClr val="bg1"/>
                </a:solidFill>
                <a:latin typeface="Calibri"/>
              </a:rPr>
              <a:t>) but then at suppressed levels </a:t>
            </a:r>
            <a:r>
              <a:rPr lang="en-IE" dirty="0">
                <a:solidFill>
                  <a:srgbClr val="000000"/>
                </a:solidFill>
              </a:rPr>
              <a:t>(≈ </a:t>
            </a:r>
            <a:r>
              <a:rPr lang="en-IE" dirty="0" smtClean="0">
                <a:solidFill>
                  <a:srgbClr val="000000"/>
                </a:solidFill>
              </a:rPr>
              <a:t>10 </a:t>
            </a:r>
            <a:r>
              <a:rPr lang="en-IE" dirty="0">
                <a:solidFill>
                  <a:srgbClr val="000000"/>
                </a:solidFill>
              </a:rPr>
              <a:t>mg L</a:t>
            </a:r>
            <a:r>
              <a:rPr lang="en-IE" baseline="30000" dirty="0">
                <a:solidFill>
                  <a:srgbClr val="000000"/>
                </a:solidFill>
              </a:rPr>
              <a:t>-1</a:t>
            </a:r>
            <a:r>
              <a:rPr lang="en-IE" dirty="0" smtClean="0">
                <a:solidFill>
                  <a:srgbClr val="000000"/>
                </a:solidFill>
              </a:rPr>
              <a:t>).</a:t>
            </a:r>
            <a:endParaRPr lang="en-IE" dirty="0">
              <a:solidFill>
                <a:schemeClr val="bg1"/>
              </a:solidFill>
              <a:latin typeface="Calibri"/>
            </a:endParaRPr>
          </a:p>
        </p:txBody>
      </p:sp>
      <p:sp>
        <p:nvSpPr>
          <p:cNvPr id="2" name="TextBox 1"/>
          <p:cNvSpPr txBox="1"/>
          <p:nvPr/>
        </p:nvSpPr>
        <p:spPr>
          <a:xfrm>
            <a:off x="4427984" y="4129334"/>
            <a:ext cx="648072" cy="276999"/>
          </a:xfrm>
          <a:prstGeom prst="rect">
            <a:avLst/>
          </a:prstGeom>
          <a:noFill/>
          <a:ln>
            <a:solidFill>
              <a:srgbClr val="FF0000"/>
            </a:solidFill>
          </a:ln>
        </p:spPr>
        <p:txBody>
          <a:bodyPr wrap="square" rtlCol="0">
            <a:spAutoFit/>
          </a:bodyPr>
          <a:lstStyle/>
          <a:p>
            <a:r>
              <a:rPr lang="en-IE" sz="1200" dirty="0" smtClean="0">
                <a:solidFill>
                  <a:schemeClr val="bg1"/>
                </a:solidFill>
                <a:latin typeface="Arial" panose="020B0604020202020204" pitchFamily="34" charset="0"/>
                <a:cs typeface="Arial" panose="020B0604020202020204" pitchFamily="34" charset="0"/>
              </a:rPr>
              <a:t>NO</a:t>
            </a:r>
            <a:r>
              <a:rPr lang="en-IE" sz="1200" baseline="-25000" dirty="0" smtClean="0">
                <a:solidFill>
                  <a:schemeClr val="bg1"/>
                </a:solidFill>
                <a:latin typeface="Arial" panose="020B0604020202020204" pitchFamily="34" charset="0"/>
                <a:cs typeface="Arial" panose="020B0604020202020204" pitchFamily="34" charset="0"/>
              </a:rPr>
              <a:t>3</a:t>
            </a:r>
            <a:r>
              <a:rPr lang="en-IE" sz="1200" dirty="0" smtClean="0">
                <a:solidFill>
                  <a:schemeClr val="bg1"/>
                </a:solidFill>
                <a:latin typeface="Arial" panose="020B0604020202020204" pitchFamily="34" charset="0"/>
                <a:cs typeface="Arial" panose="020B0604020202020204" pitchFamily="34" charset="0"/>
              </a:rPr>
              <a:t>-N</a:t>
            </a:r>
          </a:p>
        </p:txBody>
      </p:sp>
      <p:cxnSp>
        <p:nvCxnSpPr>
          <p:cNvPr id="6" name="Straight Arrow Connector 5"/>
          <p:cNvCxnSpPr/>
          <p:nvPr/>
        </p:nvCxnSpPr>
        <p:spPr>
          <a:xfrm flipH="1">
            <a:off x="3921851" y="4283223"/>
            <a:ext cx="506134" cy="153889"/>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1681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889315710"/>
              </p:ext>
            </p:extLst>
          </p:nvPr>
        </p:nvGraphicFramePr>
        <p:xfrm>
          <a:off x="467544" y="1433376"/>
          <a:ext cx="8280920" cy="428678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media type </a:t>
            </a:r>
            <a:r>
              <a:rPr lang="en-US" sz="1600" dirty="0" smtClean="0"/>
              <a:t>(woodchip  v  sand;  1000 mm; average OLR = </a:t>
            </a:r>
            <a:r>
              <a:rPr lang="en-US" sz="1600" dirty="0" smtClean="0"/>
              <a:t>35 </a:t>
            </a:r>
            <a:r>
              <a:rPr lang="en-IE" sz="1600" spc="0" dirty="0" smtClean="0">
                <a:ln>
                  <a:noFill/>
                </a:ln>
                <a:solidFill>
                  <a:srgbClr val="000000"/>
                </a:solidFill>
                <a:cs typeface="+mn-cs"/>
              </a:rPr>
              <a:t>g COD/m</a:t>
            </a:r>
            <a:r>
              <a:rPr lang="en-IE" sz="1600" spc="0" baseline="30000" dirty="0" smtClean="0">
                <a:ln>
                  <a:noFill/>
                </a:ln>
                <a:solidFill>
                  <a:srgbClr val="000000"/>
                </a:solidFill>
                <a:cs typeface="+mn-cs"/>
              </a:rPr>
              <a:t>2</a:t>
            </a:r>
            <a:r>
              <a:rPr lang="en-IE" sz="1600" spc="0" dirty="0" smtClean="0">
                <a:ln>
                  <a:noFill/>
                </a:ln>
                <a:solidFill>
                  <a:srgbClr val="000000"/>
                </a:solidFill>
                <a:cs typeface="+mn-cs"/>
              </a:rPr>
              <a:t>/d)</a:t>
            </a:r>
            <a:r>
              <a:rPr lang="en-IE" sz="1600" spc="0" dirty="0">
                <a:ln>
                  <a:noFill/>
                </a:ln>
                <a:solidFill>
                  <a:srgbClr val="000000"/>
                </a:solidFill>
                <a:cs typeface="+mn-cs"/>
              </a:rPr>
              <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043444"/>
            <a:ext cx="8280919"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startAt="3"/>
            </a:pPr>
            <a:r>
              <a:rPr lang="en-IE" dirty="0" smtClean="0">
                <a:solidFill>
                  <a:schemeClr val="bg1"/>
                </a:solidFill>
                <a:latin typeface="Calibri"/>
              </a:rPr>
              <a:t>Orthophosphate</a:t>
            </a:r>
            <a:endParaRPr lang="en-IE" sz="1600" dirty="0">
              <a:solidFill>
                <a:schemeClr val="bg1"/>
              </a:solidFill>
              <a:latin typeface="Calibri"/>
            </a:endParaRPr>
          </a:p>
        </p:txBody>
      </p:sp>
      <p:sp>
        <p:nvSpPr>
          <p:cNvPr id="15" name="Rectangle 14"/>
          <p:cNvSpPr/>
          <p:nvPr/>
        </p:nvSpPr>
        <p:spPr bwMode="auto">
          <a:xfrm>
            <a:off x="5508104" y="3645024"/>
            <a:ext cx="2232248" cy="1440160"/>
          </a:xfrm>
          <a:prstGeom prst="rect">
            <a:avLst/>
          </a:prstGeom>
          <a:solidFill>
            <a:srgbClr val="00B0F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251520" y="5879013"/>
            <a:ext cx="8709940" cy="646331"/>
          </a:xfrm>
          <a:prstGeom prst="rect">
            <a:avLst/>
          </a:prstGeom>
          <a:noFill/>
          <a:ln w="19050">
            <a:solidFill>
              <a:srgbClr val="00FFCC"/>
            </a:solidFill>
            <a:prstDash val="solid"/>
          </a:ln>
        </p:spPr>
        <p:txBody>
          <a:bodyPr wrap="square" rtlCol="0">
            <a:spAutoFit/>
          </a:bodyPr>
          <a:lstStyle/>
          <a:p>
            <a:pPr fontAlgn="auto">
              <a:spcBef>
                <a:spcPts val="0"/>
              </a:spcBef>
              <a:spcAft>
                <a:spcPts val="0"/>
              </a:spcAft>
            </a:pPr>
            <a:r>
              <a:rPr lang="en-IE" dirty="0" smtClean="0">
                <a:solidFill>
                  <a:schemeClr val="bg1"/>
                </a:solidFill>
                <a:latin typeface="Calibri"/>
              </a:rPr>
              <a:t>Sand has better </a:t>
            </a:r>
            <a:r>
              <a:rPr lang="en-IE" dirty="0" smtClean="0">
                <a:solidFill>
                  <a:schemeClr val="bg1"/>
                </a:solidFill>
                <a:latin typeface="Calibri"/>
              </a:rPr>
              <a:t>(complete) DRP </a:t>
            </a:r>
            <a:r>
              <a:rPr lang="en-IE" dirty="0" smtClean="0">
                <a:solidFill>
                  <a:schemeClr val="bg1"/>
                </a:solidFill>
                <a:latin typeface="Calibri"/>
              </a:rPr>
              <a:t>removal </a:t>
            </a:r>
            <a:r>
              <a:rPr lang="en-IE" dirty="0" smtClean="0">
                <a:solidFill>
                  <a:schemeClr val="bg1"/>
                </a:solidFill>
                <a:latin typeface="Calibri"/>
              </a:rPr>
              <a:t>compared to woodchip up </a:t>
            </a:r>
            <a:r>
              <a:rPr lang="en-IE" dirty="0" smtClean="0">
                <a:solidFill>
                  <a:schemeClr val="bg1"/>
                </a:solidFill>
                <a:latin typeface="Calibri"/>
              </a:rPr>
              <a:t>to 150 days, thereafter no significant difference between the two (DRP leaching from both &gt; 150 days).</a:t>
            </a:r>
            <a:endParaRPr lang="en-IE" dirty="0">
              <a:solidFill>
                <a:schemeClr val="bg1"/>
              </a:solidFill>
              <a:latin typeface="Calibri"/>
            </a:endParaRPr>
          </a:p>
        </p:txBody>
      </p:sp>
      <p:sp>
        <p:nvSpPr>
          <p:cNvPr id="9" name="TextBox 8"/>
          <p:cNvSpPr txBox="1"/>
          <p:nvPr/>
        </p:nvSpPr>
        <p:spPr>
          <a:xfrm>
            <a:off x="3275856" y="4077072"/>
            <a:ext cx="936104" cy="430887"/>
          </a:xfrm>
          <a:prstGeom prst="rect">
            <a:avLst/>
          </a:prstGeom>
          <a:noFill/>
          <a:ln w="12700">
            <a:solidFill>
              <a:srgbClr val="FF0000"/>
            </a:solidFill>
            <a:prstDash val="solid"/>
          </a:ln>
        </p:spPr>
        <p:txBody>
          <a:bodyPr wrap="square" rtlCol="0">
            <a:spAutoFit/>
          </a:bodyPr>
          <a:lstStyle/>
          <a:p>
            <a:pPr algn="ctr"/>
            <a:r>
              <a:rPr lang="en-IE" sz="1100" dirty="0" smtClean="0">
                <a:solidFill>
                  <a:schemeClr val="bg1"/>
                </a:solidFill>
              </a:rPr>
              <a:t>DRP↓59%</a:t>
            </a:r>
          </a:p>
          <a:p>
            <a:pPr algn="ctr"/>
            <a:r>
              <a:rPr lang="en-IE" sz="1100" dirty="0" smtClean="0">
                <a:solidFill>
                  <a:schemeClr val="bg1"/>
                </a:solidFill>
              </a:rPr>
              <a:t>(&lt;150d)</a:t>
            </a:r>
          </a:p>
        </p:txBody>
      </p:sp>
      <p:cxnSp>
        <p:nvCxnSpPr>
          <p:cNvPr id="10" name="Elbow Connector 9"/>
          <p:cNvCxnSpPr/>
          <p:nvPr/>
        </p:nvCxnSpPr>
        <p:spPr>
          <a:xfrm rot="16200000" flipH="1">
            <a:off x="3995933" y="4581125"/>
            <a:ext cx="648073" cy="216028"/>
          </a:xfrm>
          <a:prstGeom prst="bentConnector3">
            <a:avLst/>
          </a:prstGeom>
          <a:noFill/>
          <a:ln w="12700">
            <a:solidFill>
              <a:srgbClr val="FF0000"/>
            </a:solidFill>
            <a:prstDash val="solid"/>
            <a:tailEnd type="stealth" w="med" len="lg"/>
          </a:ln>
        </p:spPr>
      </p:cxnSp>
      <p:sp>
        <p:nvSpPr>
          <p:cNvPr id="12" name="TextBox 11"/>
          <p:cNvSpPr txBox="1"/>
          <p:nvPr/>
        </p:nvSpPr>
        <p:spPr>
          <a:xfrm>
            <a:off x="1403648" y="4391526"/>
            <a:ext cx="864096" cy="430887"/>
          </a:xfrm>
          <a:prstGeom prst="rect">
            <a:avLst/>
          </a:prstGeom>
          <a:noFill/>
          <a:ln w="12700">
            <a:solidFill>
              <a:srgbClr val="0033CC"/>
            </a:solidFill>
            <a:prstDash val="solid"/>
          </a:ln>
        </p:spPr>
        <p:txBody>
          <a:bodyPr wrap="square" rtlCol="0">
            <a:spAutoFit/>
          </a:bodyPr>
          <a:lstStyle/>
          <a:p>
            <a:pPr algn="ctr"/>
            <a:r>
              <a:rPr lang="en-IE" sz="1100" dirty="0" smtClean="0">
                <a:solidFill>
                  <a:schemeClr val="bg1"/>
                </a:solidFill>
              </a:rPr>
              <a:t>DRP↓100%</a:t>
            </a:r>
          </a:p>
          <a:p>
            <a:pPr algn="ctr"/>
            <a:r>
              <a:rPr lang="en-IE" sz="1100" dirty="0" smtClean="0">
                <a:solidFill>
                  <a:schemeClr val="bg1"/>
                </a:solidFill>
              </a:rPr>
              <a:t>(&lt;150d)</a:t>
            </a:r>
          </a:p>
        </p:txBody>
      </p:sp>
      <p:cxnSp>
        <p:nvCxnSpPr>
          <p:cNvPr id="13" name="Elbow Connector 12"/>
          <p:cNvCxnSpPr/>
          <p:nvPr/>
        </p:nvCxnSpPr>
        <p:spPr>
          <a:xfrm rot="16200000" flipH="1">
            <a:off x="2189132" y="4862551"/>
            <a:ext cx="373254" cy="216028"/>
          </a:xfrm>
          <a:prstGeom prst="bentConnector3">
            <a:avLst/>
          </a:prstGeom>
          <a:noFill/>
          <a:ln w="12700">
            <a:solidFill>
              <a:srgbClr val="0033CC"/>
            </a:solidFill>
            <a:prstDash val="solid"/>
            <a:tailEnd type="stealth" w="med" len="lg"/>
          </a:ln>
        </p:spPr>
      </p:cxnSp>
    </p:spTree>
    <p:extLst>
      <p:ext uri="{BB962C8B-B14F-4D97-AF65-F5344CB8AC3E}">
        <p14:creationId xmlns:p14="http://schemas.microsoft.com/office/powerpoint/2010/main" val="34502049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326" y="232890"/>
            <a:ext cx="8382000" cy="387798"/>
          </a:xfrm>
        </p:spPr>
        <p:txBody>
          <a:bodyPr/>
          <a:lstStyle/>
          <a:p>
            <a:r>
              <a:rPr lang="en-IE" sz="2800" dirty="0" smtClean="0"/>
              <a:t>Summary of key findings</a:t>
            </a:r>
            <a:endParaRPr lang="en-US" sz="2800" dirty="0"/>
          </a:p>
        </p:txBody>
      </p:sp>
      <p:cxnSp>
        <p:nvCxnSpPr>
          <p:cNvPr id="4" name="Straight Connector 3"/>
          <p:cNvCxnSpPr/>
          <p:nvPr/>
        </p:nvCxnSpPr>
        <p:spPr>
          <a:xfrm>
            <a:off x="326554" y="69269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 name="TextBox 1"/>
          <p:cNvSpPr txBox="1"/>
          <p:nvPr/>
        </p:nvSpPr>
        <p:spPr>
          <a:xfrm>
            <a:off x="251520" y="959237"/>
            <a:ext cx="8568952" cy="5170646"/>
          </a:xfrm>
          <a:prstGeom prst="rect">
            <a:avLst/>
          </a:prstGeom>
          <a:noFill/>
        </p:spPr>
        <p:txBody>
          <a:bodyPr wrap="square" rtlCol="0">
            <a:spAutoFit/>
          </a:bodyPr>
          <a:lstStyle/>
          <a:p>
            <a:pPr marL="457200" indent="-457200">
              <a:buFont typeface="+mj-lt"/>
              <a:buAutoNum type="alphaLcParenR"/>
            </a:pPr>
            <a:r>
              <a:rPr lang="en-IE" sz="2000" dirty="0" smtClean="0">
                <a:solidFill>
                  <a:schemeClr val="bg1"/>
                </a:solidFill>
              </a:rPr>
              <a:t>Depth </a:t>
            </a:r>
            <a:r>
              <a:rPr lang="en-IE" sz="2000" dirty="0" smtClean="0">
                <a:solidFill>
                  <a:schemeClr val="bg1"/>
                </a:solidFill>
              </a:rPr>
              <a:t>≥ 1000 mm required </a:t>
            </a:r>
            <a:r>
              <a:rPr lang="en-IE" sz="2000" dirty="0" smtClean="0">
                <a:solidFill>
                  <a:schemeClr val="bg1"/>
                </a:solidFill>
              </a:rPr>
              <a:t>for woodchip media to </a:t>
            </a:r>
            <a:r>
              <a:rPr lang="en-IE" sz="2000" dirty="0" smtClean="0">
                <a:solidFill>
                  <a:schemeClr val="bg1"/>
                </a:solidFill>
              </a:rPr>
              <a:t>ensure </a:t>
            </a:r>
            <a:r>
              <a:rPr lang="en-IE" sz="2000" dirty="0" smtClean="0">
                <a:solidFill>
                  <a:schemeClr val="bg1"/>
                </a:solidFill>
              </a:rPr>
              <a:t>enhanced N</a:t>
            </a:r>
            <a:r>
              <a:rPr lang="en-IE" sz="2000" dirty="0" smtClean="0">
                <a:solidFill>
                  <a:schemeClr val="bg1"/>
                </a:solidFill>
              </a:rPr>
              <a:t>, P and SS removals;</a:t>
            </a:r>
          </a:p>
          <a:p>
            <a:pPr marL="457200" indent="-457200">
              <a:buFont typeface="+mj-lt"/>
              <a:buAutoNum type="alphaLcParenR"/>
            </a:pPr>
            <a:endParaRPr lang="en-IE" sz="1000" dirty="0" smtClean="0">
              <a:solidFill>
                <a:schemeClr val="bg1"/>
              </a:solidFill>
            </a:endParaRPr>
          </a:p>
          <a:p>
            <a:pPr marL="457200" indent="-457200">
              <a:buFont typeface="+mj-lt"/>
              <a:buAutoNum type="alphaLcParenR"/>
            </a:pPr>
            <a:r>
              <a:rPr lang="en-IE" sz="2000" dirty="0" smtClean="0">
                <a:solidFill>
                  <a:schemeClr val="bg1"/>
                </a:solidFill>
              </a:rPr>
              <a:t>Woodchip media </a:t>
            </a:r>
            <a:r>
              <a:rPr lang="en-IE" sz="2000" dirty="0" smtClean="0">
                <a:solidFill>
                  <a:schemeClr val="bg1"/>
                </a:solidFill>
              </a:rPr>
              <a:t>depths investigated </a:t>
            </a:r>
            <a:r>
              <a:rPr lang="en-IE" sz="2000" dirty="0" smtClean="0">
                <a:solidFill>
                  <a:schemeClr val="bg1"/>
                </a:solidFill>
              </a:rPr>
              <a:t>did not differ significantly </a:t>
            </a:r>
            <a:r>
              <a:rPr lang="en-IE" sz="2000" dirty="0">
                <a:solidFill>
                  <a:schemeClr val="bg1"/>
                </a:solidFill>
              </a:rPr>
              <a:t>for COD/TOC removal</a:t>
            </a:r>
            <a:r>
              <a:rPr lang="en-IE" sz="2000" dirty="0" smtClean="0">
                <a:solidFill>
                  <a:schemeClr val="bg1"/>
                </a:solidFill>
              </a:rPr>
              <a:t>;</a:t>
            </a:r>
          </a:p>
          <a:p>
            <a:pPr marL="457200" indent="-457200">
              <a:buFont typeface="+mj-lt"/>
              <a:buAutoNum type="alphaLcParenR"/>
            </a:pPr>
            <a:endParaRPr lang="en-IE" sz="1000" dirty="0" smtClean="0">
              <a:solidFill>
                <a:schemeClr val="bg1"/>
              </a:solidFill>
            </a:endParaRPr>
          </a:p>
          <a:p>
            <a:pPr marL="457200" lvl="0" indent="-457200">
              <a:buFont typeface="+mj-lt"/>
              <a:buAutoNum type="alphaLcParenR"/>
            </a:pPr>
            <a:r>
              <a:rPr lang="en-IE" sz="2000" dirty="0">
                <a:solidFill>
                  <a:srgbClr val="000000"/>
                </a:solidFill>
              </a:rPr>
              <a:t>Woodchip media did not nitrify the </a:t>
            </a:r>
            <a:r>
              <a:rPr lang="en-IE" sz="2000" dirty="0" smtClean="0">
                <a:solidFill>
                  <a:srgbClr val="000000"/>
                </a:solidFill>
              </a:rPr>
              <a:t>effluent at both </a:t>
            </a:r>
            <a:r>
              <a:rPr lang="en-IE" sz="2000" dirty="0" smtClean="0">
                <a:solidFill>
                  <a:srgbClr val="000000"/>
                </a:solidFill>
              </a:rPr>
              <a:t>depths </a:t>
            </a:r>
            <a:r>
              <a:rPr lang="en-IE" sz="1600" dirty="0" smtClean="0">
                <a:solidFill>
                  <a:srgbClr val="000000"/>
                </a:solidFill>
              </a:rPr>
              <a:t>(600 and 1000 mm)</a:t>
            </a:r>
            <a:r>
              <a:rPr lang="en-IE" sz="2000" dirty="0">
                <a:solidFill>
                  <a:srgbClr val="000000"/>
                </a:solidFill>
              </a:rPr>
              <a:t>;</a:t>
            </a:r>
            <a:endParaRPr lang="en-IE" sz="2000" dirty="0">
              <a:solidFill>
                <a:schemeClr val="bg1"/>
              </a:solidFill>
            </a:endParaRPr>
          </a:p>
          <a:p>
            <a:pPr marL="457200" indent="-457200">
              <a:buFont typeface="+mj-lt"/>
              <a:buAutoNum type="alphaLcParenR"/>
            </a:pPr>
            <a:endParaRPr lang="en-IE" sz="1000" dirty="0" smtClean="0">
              <a:solidFill>
                <a:schemeClr val="bg1"/>
              </a:solidFill>
            </a:endParaRPr>
          </a:p>
          <a:p>
            <a:pPr marL="457200" indent="-457200">
              <a:buFont typeface="+mj-lt"/>
              <a:buAutoNum type="alphaLcParenR"/>
            </a:pPr>
            <a:r>
              <a:rPr lang="en-IE" sz="2000" dirty="0" smtClean="0">
                <a:solidFill>
                  <a:schemeClr val="bg1"/>
                </a:solidFill>
              </a:rPr>
              <a:t>OLR </a:t>
            </a:r>
            <a:r>
              <a:rPr lang="en-IE" sz="2000" dirty="0" smtClean="0">
                <a:solidFill>
                  <a:schemeClr val="bg1"/>
                </a:solidFill>
              </a:rPr>
              <a:t>did </a:t>
            </a:r>
            <a:r>
              <a:rPr lang="en-IE" sz="2000" dirty="0" smtClean="0">
                <a:solidFill>
                  <a:schemeClr val="bg1"/>
                </a:solidFill>
              </a:rPr>
              <a:t>not significantly impact contaminant removal efficiencies of woodchip filters – robust removals at avg. </a:t>
            </a:r>
            <a:r>
              <a:rPr lang="en-IE" sz="2000" dirty="0" smtClean="0">
                <a:solidFill>
                  <a:schemeClr val="bg1"/>
                </a:solidFill>
              </a:rPr>
              <a:t>52 </a:t>
            </a:r>
            <a:r>
              <a:rPr lang="en-IE" sz="2000" dirty="0" smtClean="0">
                <a:solidFill>
                  <a:schemeClr val="bg1"/>
                </a:solidFill>
              </a:rPr>
              <a:t>and 127 g COD/m</a:t>
            </a:r>
            <a:r>
              <a:rPr lang="en-IE" sz="2000" baseline="30000" dirty="0" smtClean="0">
                <a:solidFill>
                  <a:schemeClr val="bg1"/>
                </a:solidFill>
              </a:rPr>
              <a:t>2</a:t>
            </a:r>
            <a:r>
              <a:rPr lang="en-IE" sz="2000" dirty="0" smtClean="0">
                <a:solidFill>
                  <a:schemeClr val="bg1"/>
                </a:solidFill>
              </a:rPr>
              <a:t>/d;</a:t>
            </a:r>
          </a:p>
          <a:p>
            <a:pPr marL="457200" indent="-457200">
              <a:buFont typeface="+mj-lt"/>
              <a:buAutoNum type="alphaLcParenR"/>
            </a:pPr>
            <a:endParaRPr lang="en-IE" sz="1000" dirty="0" smtClean="0">
              <a:solidFill>
                <a:schemeClr val="bg1"/>
              </a:solidFill>
            </a:endParaRPr>
          </a:p>
          <a:p>
            <a:pPr marL="457200" indent="-457200">
              <a:buFont typeface="+mj-lt"/>
              <a:buAutoNum type="alphaLcParenR"/>
            </a:pPr>
            <a:r>
              <a:rPr lang="en-IE" sz="2000" dirty="0" smtClean="0">
                <a:solidFill>
                  <a:schemeClr val="bg1"/>
                </a:solidFill>
              </a:rPr>
              <a:t>Sand enhances removals of </a:t>
            </a:r>
            <a:r>
              <a:rPr lang="en-IE" sz="2000" dirty="0" smtClean="0">
                <a:solidFill>
                  <a:schemeClr val="bg1"/>
                </a:solidFill>
              </a:rPr>
              <a:t>COD, NH</a:t>
            </a:r>
            <a:r>
              <a:rPr lang="en-IE" sz="2000" baseline="-25000" dirty="0" smtClean="0">
                <a:solidFill>
                  <a:schemeClr val="bg1"/>
                </a:solidFill>
              </a:rPr>
              <a:t>4</a:t>
            </a:r>
            <a:r>
              <a:rPr lang="en-IE" sz="2000" dirty="0" smtClean="0">
                <a:solidFill>
                  <a:schemeClr val="bg1"/>
                </a:solidFill>
              </a:rPr>
              <a:t>-N </a:t>
            </a:r>
            <a:r>
              <a:rPr lang="en-IE" sz="2000" dirty="0" smtClean="0">
                <a:solidFill>
                  <a:schemeClr val="bg1"/>
                </a:solidFill>
              </a:rPr>
              <a:t>and PO</a:t>
            </a:r>
            <a:r>
              <a:rPr lang="en-IE" sz="2000" baseline="-25000" dirty="0" smtClean="0">
                <a:solidFill>
                  <a:schemeClr val="bg1"/>
                </a:solidFill>
              </a:rPr>
              <a:t>4</a:t>
            </a:r>
            <a:r>
              <a:rPr lang="en-IE" sz="2000" dirty="0" smtClean="0">
                <a:solidFill>
                  <a:schemeClr val="bg1"/>
                </a:solidFill>
              </a:rPr>
              <a:t>-P compared to woodchip at avg. OLR’s of </a:t>
            </a:r>
            <a:r>
              <a:rPr lang="en-IE" sz="2000" dirty="0" smtClean="0">
                <a:solidFill>
                  <a:schemeClr val="bg1"/>
                </a:solidFill>
              </a:rPr>
              <a:t>35 </a:t>
            </a:r>
            <a:r>
              <a:rPr lang="en-IE" sz="2000" dirty="0" smtClean="0">
                <a:solidFill>
                  <a:schemeClr val="bg1"/>
                </a:solidFill>
              </a:rPr>
              <a:t>g COD/m</a:t>
            </a:r>
            <a:r>
              <a:rPr lang="en-IE" sz="2000" baseline="30000" dirty="0" smtClean="0">
                <a:solidFill>
                  <a:schemeClr val="bg1"/>
                </a:solidFill>
              </a:rPr>
              <a:t>2</a:t>
            </a:r>
            <a:r>
              <a:rPr lang="en-IE" sz="2000" dirty="0" smtClean="0">
                <a:solidFill>
                  <a:schemeClr val="bg1"/>
                </a:solidFill>
              </a:rPr>
              <a:t>/d and media depths of 1000 mm;</a:t>
            </a:r>
          </a:p>
          <a:p>
            <a:pPr marL="457200" indent="-457200">
              <a:buFont typeface="+mj-lt"/>
              <a:buAutoNum type="alphaLcParenR"/>
            </a:pPr>
            <a:endParaRPr lang="en-IE" sz="1000" dirty="0" smtClean="0">
              <a:solidFill>
                <a:schemeClr val="bg1"/>
              </a:solidFill>
            </a:endParaRPr>
          </a:p>
          <a:p>
            <a:pPr marL="457200" indent="-457200">
              <a:buFont typeface="+mj-lt"/>
              <a:buAutoNum type="alphaLcParenR"/>
            </a:pPr>
            <a:r>
              <a:rPr lang="en-IE" sz="2000" dirty="0" smtClean="0">
                <a:solidFill>
                  <a:schemeClr val="bg1"/>
                </a:solidFill>
              </a:rPr>
              <a:t>P leaching from sand and woodchip at ≈ 150 days for avg. OLR of </a:t>
            </a:r>
            <a:r>
              <a:rPr lang="en-IE" sz="2000" dirty="0" smtClean="0">
                <a:solidFill>
                  <a:schemeClr val="bg1"/>
                </a:solidFill>
              </a:rPr>
              <a:t>35</a:t>
            </a:r>
            <a:r>
              <a:rPr lang="en-IE" sz="2000" dirty="0" smtClean="0">
                <a:solidFill>
                  <a:srgbClr val="000000"/>
                </a:solidFill>
              </a:rPr>
              <a:t> </a:t>
            </a:r>
            <a:r>
              <a:rPr lang="en-IE" sz="2000" dirty="0">
                <a:solidFill>
                  <a:srgbClr val="000000"/>
                </a:solidFill>
              </a:rPr>
              <a:t>g COD/m</a:t>
            </a:r>
            <a:r>
              <a:rPr lang="en-IE" sz="2000" baseline="30000" dirty="0">
                <a:solidFill>
                  <a:srgbClr val="000000"/>
                </a:solidFill>
              </a:rPr>
              <a:t>2</a:t>
            </a:r>
            <a:r>
              <a:rPr lang="en-IE" sz="2000" dirty="0">
                <a:solidFill>
                  <a:srgbClr val="000000"/>
                </a:solidFill>
              </a:rPr>
              <a:t>/d and media depth of 1000 mm</a:t>
            </a:r>
            <a:r>
              <a:rPr lang="en-IE" sz="2000" dirty="0" smtClean="0">
                <a:solidFill>
                  <a:schemeClr val="bg1"/>
                </a:solidFill>
              </a:rPr>
              <a:t>;</a:t>
            </a:r>
          </a:p>
          <a:p>
            <a:pPr marL="457200" indent="-457200">
              <a:buFont typeface="+mj-lt"/>
              <a:buAutoNum type="alphaLcParenR"/>
            </a:pPr>
            <a:endParaRPr lang="en-IE" sz="1000" dirty="0" smtClean="0">
              <a:solidFill>
                <a:schemeClr val="bg1"/>
              </a:solidFill>
            </a:endParaRPr>
          </a:p>
          <a:p>
            <a:pPr marL="457200" indent="-457200">
              <a:buFont typeface="+mj-lt"/>
              <a:buAutoNum type="alphaLcParenR"/>
            </a:pPr>
            <a:r>
              <a:rPr lang="en-IE" sz="2000" dirty="0" smtClean="0">
                <a:solidFill>
                  <a:schemeClr val="bg1"/>
                </a:solidFill>
              </a:rPr>
              <a:t>Sand </a:t>
            </a:r>
            <a:r>
              <a:rPr lang="en-IE" sz="2000" dirty="0" smtClean="0">
                <a:solidFill>
                  <a:schemeClr val="bg1"/>
                </a:solidFill>
              </a:rPr>
              <a:t>media produces </a:t>
            </a:r>
            <a:r>
              <a:rPr lang="en-IE" sz="2000" dirty="0" smtClean="0">
                <a:solidFill>
                  <a:schemeClr val="bg1"/>
                </a:solidFill>
              </a:rPr>
              <a:t>consistent but low nitrification levels </a:t>
            </a:r>
            <a:r>
              <a:rPr lang="en-IE" sz="1600" dirty="0" smtClean="0">
                <a:solidFill>
                  <a:schemeClr val="bg1"/>
                </a:solidFill>
              </a:rPr>
              <a:t>(≈ 10 mg NO</a:t>
            </a:r>
            <a:r>
              <a:rPr lang="en-IE" sz="1600" baseline="-25000" dirty="0" smtClean="0">
                <a:solidFill>
                  <a:schemeClr val="bg1"/>
                </a:solidFill>
              </a:rPr>
              <a:t>3</a:t>
            </a:r>
            <a:r>
              <a:rPr lang="en-IE" sz="1600" dirty="0" smtClean="0">
                <a:solidFill>
                  <a:schemeClr val="bg1"/>
                </a:solidFill>
              </a:rPr>
              <a:t>-N L</a:t>
            </a:r>
            <a:r>
              <a:rPr lang="en-IE" sz="1600" baseline="30000" dirty="0" smtClean="0">
                <a:solidFill>
                  <a:schemeClr val="bg1"/>
                </a:solidFill>
              </a:rPr>
              <a:t>-1</a:t>
            </a:r>
            <a:r>
              <a:rPr lang="en-IE" sz="1600" dirty="0" smtClean="0">
                <a:solidFill>
                  <a:schemeClr val="bg1"/>
                </a:solidFill>
              </a:rPr>
              <a:t>)</a:t>
            </a:r>
            <a:r>
              <a:rPr lang="en-IE" sz="2000" dirty="0" smtClean="0">
                <a:solidFill>
                  <a:schemeClr val="bg1"/>
                </a:solidFill>
              </a:rPr>
              <a:t> at avg. OLR of </a:t>
            </a:r>
            <a:r>
              <a:rPr lang="en-IE" sz="2000" dirty="0" smtClean="0">
                <a:solidFill>
                  <a:srgbClr val="000000"/>
                </a:solidFill>
              </a:rPr>
              <a:t>35 </a:t>
            </a:r>
            <a:r>
              <a:rPr lang="en-IE" sz="2000" dirty="0">
                <a:solidFill>
                  <a:srgbClr val="000000"/>
                </a:solidFill>
              </a:rPr>
              <a:t>g COD/m</a:t>
            </a:r>
            <a:r>
              <a:rPr lang="en-IE" sz="2000" baseline="30000" dirty="0">
                <a:solidFill>
                  <a:srgbClr val="000000"/>
                </a:solidFill>
              </a:rPr>
              <a:t>2</a:t>
            </a:r>
            <a:r>
              <a:rPr lang="en-IE" sz="2000" dirty="0">
                <a:solidFill>
                  <a:srgbClr val="000000"/>
                </a:solidFill>
              </a:rPr>
              <a:t>/d and media </a:t>
            </a:r>
            <a:r>
              <a:rPr lang="en-IE" sz="2000" dirty="0" smtClean="0">
                <a:solidFill>
                  <a:srgbClr val="000000"/>
                </a:solidFill>
              </a:rPr>
              <a:t>depth </a:t>
            </a:r>
            <a:r>
              <a:rPr lang="en-IE" sz="2000" dirty="0">
                <a:solidFill>
                  <a:srgbClr val="000000"/>
                </a:solidFill>
              </a:rPr>
              <a:t>of 1000 </a:t>
            </a:r>
            <a:r>
              <a:rPr lang="en-IE" sz="2000" dirty="0" smtClean="0">
                <a:solidFill>
                  <a:srgbClr val="000000"/>
                </a:solidFill>
              </a:rPr>
              <a:t>mm</a:t>
            </a:r>
            <a:r>
              <a:rPr lang="en-IE" sz="2000" dirty="0" smtClean="0">
                <a:solidFill>
                  <a:schemeClr val="bg1"/>
                </a:solidFill>
              </a:rPr>
              <a:t>.</a:t>
            </a:r>
            <a:endParaRPr lang="en-IE" sz="2000" dirty="0" smtClean="0">
              <a:solidFill>
                <a:schemeClr val="bg1"/>
              </a:solidFill>
            </a:endParaRPr>
          </a:p>
        </p:txBody>
      </p:sp>
    </p:spTree>
    <p:extLst>
      <p:ext uri="{BB962C8B-B14F-4D97-AF65-F5344CB8AC3E}">
        <p14:creationId xmlns:p14="http://schemas.microsoft.com/office/powerpoint/2010/main" val="17568181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326" y="232890"/>
            <a:ext cx="8382000" cy="387798"/>
          </a:xfrm>
        </p:spPr>
        <p:txBody>
          <a:bodyPr/>
          <a:lstStyle/>
          <a:p>
            <a:r>
              <a:rPr lang="en-IE" sz="2800" dirty="0" smtClean="0"/>
              <a:t>Implications for on-farm treatment</a:t>
            </a:r>
            <a:endParaRPr lang="en-US" sz="2800" dirty="0"/>
          </a:p>
        </p:txBody>
      </p:sp>
      <p:cxnSp>
        <p:nvCxnSpPr>
          <p:cNvPr id="4" name="Straight Connector 3"/>
          <p:cNvCxnSpPr/>
          <p:nvPr/>
        </p:nvCxnSpPr>
        <p:spPr>
          <a:xfrm>
            <a:off x="326554" y="69269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mc:AlternateContent xmlns:mc="http://schemas.openxmlformats.org/markup-compatibility/2006">
        <mc:Choice xmlns:a14="http://schemas.microsoft.com/office/drawing/2010/main" Requires="a14">
          <p:sp>
            <p:nvSpPr>
              <p:cNvPr id="2" name="TextBox 1"/>
              <p:cNvSpPr txBox="1"/>
              <p:nvPr/>
            </p:nvSpPr>
            <p:spPr>
              <a:xfrm>
                <a:off x="107504" y="764704"/>
                <a:ext cx="8856984" cy="3226974"/>
              </a:xfrm>
              <a:prstGeom prst="rect">
                <a:avLst/>
              </a:prstGeom>
              <a:noFill/>
            </p:spPr>
            <p:txBody>
              <a:bodyPr wrap="square" rtlCol="0">
                <a:spAutoFit/>
              </a:bodyPr>
              <a:lstStyle/>
              <a:p>
                <a:r>
                  <a:rPr lang="en-IE" sz="2000" dirty="0" smtClean="0">
                    <a:solidFill>
                      <a:schemeClr val="bg1"/>
                    </a:solidFill>
                    <a:latin typeface="Arial" panose="020B0604020202020204" pitchFamily="34" charset="0"/>
                    <a:cs typeface="Arial" panose="020B0604020202020204" pitchFamily="34" charset="0"/>
                  </a:rPr>
                  <a:t>Taking woodchip as the more robust media:-</a:t>
                </a:r>
              </a:p>
              <a:p>
                <a:endParaRPr lang="en-IE" sz="1000" dirty="0">
                  <a:solidFill>
                    <a:schemeClr val="bg1"/>
                  </a:solidFill>
                  <a:latin typeface="Arial" panose="020B0604020202020204" pitchFamily="34" charset="0"/>
                  <a:cs typeface="Arial" panose="020B0604020202020204" pitchFamily="34" charset="0"/>
                </a:endParaRPr>
              </a:p>
              <a:p>
                <a:r>
                  <a:rPr lang="en-IE" sz="2000" dirty="0" smtClean="0">
                    <a:solidFill>
                      <a:schemeClr val="bg1"/>
                    </a:solidFill>
                    <a:latin typeface="Arial" panose="020B0604020202020204" pitchFamily="34" charset="0"/>
                    <a:cs typeface="Arial" panose="020B0604020202020204" pitchFamily="34" charset="0"/>
                  </a:rPr>
                  <a:t>	Avg. DSW produced per cow = 9,784 L yr</a:t>
                </a:r>
                <a:r>
                  <a:rPr lang="en-IE" sz="2000" baseline="30000" dirty="0" smtClean="0">
                    <a:solidFill>
                      <a:schemeClr val="bg1"/>
                    </a:solidFill>
                    <a:latin typeface="Arial" panose="020B0604020202020204" pitchFamily="34" charset="0"/>
                    <a:cs typeface="Arial" panose="020B0604020202020204" pitchFamily="34" charset="0"/>
                  </a:rPr>
                  <a:t>-1</a:t>
                </a:r>
              </a:p>
              <a:p>
                <a:r>
                  <a:rPr lang="en-IE" sz="2000" baseline="30000" dirty="0">
                    <a:solidFill>
                      <a:schemeClr val="bg1"/>
                    </a:solidFill>
                    <a:latin typeface="Arial" panose="020B0604020202020204" pitchFamily="34" charset="0"/>
                    <a:cs typeface="Arial" panose="020B0604020202020204" pitchFamily="34" charset="0"/>
                  </a:rPr>
                  <a:t>	</a:t>
                </a:r>
                <a:r>
                  <a:rPr lang="en-IE" sz="2000" dirty="0" smtClean="0">
                    <a:solidFill>
                      <a:schemeClr val="bg1"/>
                    </a:solidFill>
                    <a:latin typeface="Arial" panose="020B0604020202020204" pitchFamily="34" charset="0"/>
                    <a:cs typeface="Arial" panose="020B0604020202020204" pitchFamily="34" charset="0"/>
                  </a:rPr>
                  <a:t>Assume treatment at avg. OLR ≈ 90 </a:t>
                </a:r>
                <a:r>
                  <a:rPr lang="en-IE" sz="2000" dirty="0">
                    <a:solidFill>
                      <a:srgbClr val="000000"/>
                    </a:solidFill>
                    <a:latin typeface="Arial" panose="020B0604020202020204" pitchFamily="34" charset="0"/>
                    <a:cs typeface="Arial" panose="020B0604020202020204" pitchFamily="34" charset="0"/>
                  </a:rPr>
                  <a:t>g COD/m</a:t>
                </a:r>
                <a:r>
                  <a:rPr lang="en-IE" sz="2000" baseline="30000" dirty="0">
                    <a:solidFill>
                      <a:srgbClr val="000000"/>
                    </a:solidFill>
                    <a:latin typeface="Arial" panose="020B0604020202020204" pitchFamily="34" charset="0"/>
                    <a:cs typeface="Arial" panose="020B0604020202020204" pitchFamily="34" charset="0"/>
                  </a:rPr>
                  <a:t>2</a:t>
                </a:r>
                <a:r>
                  <a:rPr lang="en-IE" sz="2000" dirty="0">
                    <a:solidFill>
                      <a:srgbClr val="000000"/>
                    </a:solidFill>
                    <a:latin typeface="Arial" panose="020B0604020202020204" pitchFamily="34" charset="0"/>
                    <a:cs typeface="Arial" panose="020B0604020202020204" pitchFamily="34" charset="0"/>
                  </a:rPr>
                  <a:t>/d </a:t>
                </a:r>
                <a:r>
                  <a:rPr lang="en-IE" sz="2000" dirty="0" smtClean="0">
                    <a:solidFill>
                      <a:srgbClr val="000000"/>
                    </a:solidFill>
                    <a:latin typeface="Arial" panose="020B0604020202020204" pitchFamily="34" charset="0"/>
                    <a:cs typeface="Arial" panose="020B0604020202020204" pitchFamily="34" charset="0"/>
                  </a:rPr>
                  <a:t> (avg. of 52/127)</a:t>
                </a:r>
              </a:p>
              <a:p>
                <a:r>
                  <a:rPr lang="en-IE" sz="2000" dirty="0">
                    <a:solidFill>
                      <a:srgbClr val="000000"/>
                    </a:solidFill>
                    <a:latin typeface="Arial" panose="020B0604020202020204" pitchFamily="34" charset="0"/>
                    <a:cs typeface="Arial" panose="020B0604020202020204" pitchFamily="34" charset="0"/>
                  </a:rPr>
                  <a:t>	</a:t>
                </a:r>
                <a:r>
                  <a:rPr lang="en-IE" sz="2000" dirty="0" smtClean="0">
                    <a:solidFill>
                      <a:srgbClr val="000000"/>
                    </a:solidFill>
                    <a:latin typeface="Arial" panose="020B0604020202020204" pitchFamily="34" charset="0"/>
                    <a:cs typeface="Arial" panose="020B0604020202020204" pitchFamily="34" charset="0"/>
                  </a:rPr>
                  <a:t>Take avg. COD of DSW = 2,750 mg L</a:t>
                </a:r>
                <a:r>
                  <a:rPr lang="en-IE" sz="2000" baseline="30000" dirty="0" smtClean="0">
                    <a:solidFill>
                      <a:srgbClr val="000000"/>
                    </a:solidFill>
                    <a:latin typeface="Arial" panose="020B0604020202020204" pitchFamily="34" charset="0"/>
                    <a:cs typeface="Arial" panose="020B0604020202020204" pitchFamily="34" charset="0"/>
                  </a:rPr>
                  <a:t>-1</a:t>
                </a:r>
              </a:p>
              <a:p>
                <a:endParaRPr lang="en-IE" sz="1000" dirty="0">
                  <a:solidFill>
                    <a:srgbClr val="000000"/>
                  </a:solidFill>
                  <a:latin typeface="Arial" panose="020B0604020202020204" pitchFamily="34" charset="0"/>
                  <a:cs typeface="Arial" panose="020B0604020202020204" pitchFamily="34" charset="0"/>
                </a:endParaRPr>
              </a:p>
              <a:p>
                <a:r>
                  <a:rPr lang="en-IE" sz="2000" dirty="0" smtClean="0">
                    <a:solidFill>
                      <a:schemeClr val="bg1"/>
                    </a:solidFill>
                    <a:latin typeface="Arial" panose="020B0604020202020204" pitchFamily="34" charset="0"/>
                    <a:cs typeface="Arial" panose="020B0604020202020204" pitchFamily="34" charset="0"/>
                  </a:rPr>
                  <a:t>Filter area required for 100 cow unit = </a:t>
                </a:r>
                <a14:m>
                  <m:oMath xmlns:m="http://schemas.openxmlformats.org/officeDocument/2006/math">
                    <m:f>
                      <m:fPr>
                        <m:ctrlPr>
                          <a:rPr lang="en-IE" sz="2000" smtClean="0">
                            <a:solidFill>
                              <a:schemeClr val="bg1"/>
                            </a:solidFill>
                            <a:latin typeface="Cambria Math"/>
                          </a:rPr>
                        </m:ctrlPr>
                      </m:fPr>
                      <m:num>
                        <m:r>
                          <a:rPr lang="en-IE" sz="2000" b="0" i="0" smtClean="0">
                            <a:solidFill>
                              <a:schemeClr val="bg1"/>
                            </a:solidFill>
                            <a:latin typeface="Cambria Math"/>
                          </a:rPr>
                          <m:t>9784 </m:t>
                        </m:r>
                        <m:r>
                          <m:rPr>
                            <m:sty m:val="p"/>
                          </m:rPr>
                          <a:rPr lang="en-IE" sz="2000" b="0" i="0" smtClean="0">
                            <a:solidFill>
                              <a:schemeClr val="bg1"/>
                            </a:solidFill>
                            <a:latin typeface="Cambria Math"/>
                          </a:rPr>
                          <m:t>x</m:t>
                        </m:r>
                        <m:r>
                          <a:rPr lang="en-IE" sz="2000" b="0" i="0" smtClean="0">
                            <a:solidFill>
                              <a:schemeClr val="bg1"/>
                            </a:solidFill>
                            <a:latin typeface="Cambria Math"/>
                          </a:rPr>
                          <m:t> 100 </m:t>
                        </m:r>
                        <m:r>
                          <m:rPr>
                            <m:sty m:val="p"/>
                          </m:rPr>
                          <a:rPr lang="en-IE" sz="2000" b="0" i="0" smtClean="0">
                            <a:solidFill>
                              <a:schemeClr val="bg1"/>
                            </a:solidFill>
                            <a:latin typeface="Cambria Math"/>
                          </a:rPr>
                          <m:t>x</m:t>
                        </m:r>
                        <m:r>
                          <a:rPr lang="en-IE" sz="2000" b="0" i="0" smtClean="0">
                            <a:solidFill>
                              <a:schemeClr val="bg1"/>
                            </a:solidFill>
                            <a:latin typeface="Cambria Math"/>
                          </a:rPr>
                          <m:t> 2,750 </m:t>
                        </m:r>
                        <m:r>
                          <m:rPr>
                            <m:sty m:val="p"/>
                          </m:rPr>
                          <a:rPr lang="en-IE" sz="2000" b="0" i="0" smtClean="0">
                            <a:solidFill>
                              <a:schemeClr val="bg1"/>
                            </a:solidFill>
                            <a:latin typeface="Cambria Math"/>
                          </a:rPr>
                          <m:t>g</m:t>
                        </m:r>
                        <m:r>
                          <a:rPr lang="en-IE" sz="2000" b="0" i="0" smtClean="0">
                            <a:solidFill>
                              <a:schemeClr val="bg1"/>
                            </a:solidFill>
                            <a:latin typeface="Cambria Math"/>
                          </a:rPr>
                          <m:t> </m:t>
                        </m:r>
                        <m:r>
                          <m:rPr>
                            <m:sty m:val="p"/>
                          </m:rPr>
                          <a:rPr lang="en-IE" sz="2000" b="0" i="0" smtClean="0">
                            <a:solidFill>
                              <a:schemeClr val="bg1"/>
                            </a:solidFill>
                            <a:latin typeface="Cambria Math"/>
                          </a:rPr>
                          <m:t>COD</m:t>
                        </m:r>
                        <m:r>
                          <a:rPr lang="en-IE" sz="2000" b="0" i="0" smtClean="0">
                            <a:solidFill>
                              <a:schemeClr val="bg1"/>
                            </a:solidFill>
                            <a:latin typeface="Cambria Math"/>
                          </a:rPr>
                          <m:t> </m:t>
                        </m:r>
                        <m:sSup>
                          <m:sSupPr>
                            <m:ctrlPr>
                              <a:rPr lang="en-IE" sz="2000" b="0" smtClean="0">
                                <a:solidFill>
                                  <a:schemeClr val="bg1"/>
                                </a:solidFill>
                                <a:latin typeface="Cambria Math"/>
                              </a:rPr>
                            </m:ctrlPr>
                          </m:sSupPr>
                          <m:e>
                            <m:r>
                              <m:rPr>
                                <m:sty m:val="p"/>
                              </m:rPr>
                              <a:rPr lang="en-IE" sz="2000" b="0" i="0" smtClean="0">
                                <a:solidFill>
                                  <a:schemeClr val="bg1"/>
                                </a:solidFill>
                                <a:latin typeface="Cambria Math"/>
                              </a:rPr>
                              <m:t>d</m:t>
                            </m:r>
                          </m:e>
                          <m:sup>
                            <m:r>
                              <a:rPr lang="en-IE" sz="2000" b="0" i="0" smtClean="0">
                                <a:solidFill>
                                  <a:schemeClr val="bg1"/>
                                </a:solidFill>
                                <a:latin typeface="Cambria Math"/>
                              </a:rPr>
                              <m:t>−1</m:t>
                            </m:r>
                          </m:sup>
                        </m:sSup>
                      </m:num>
                      <m:den>
                        <m:r>
                          <a:rPr lang="en-IE" sz="2000" b="0" i="0" smtClean="0">
                            <a:solidFill>
                              <a:schemeClr val="bg1"/>
                            </a:solidFill>
                            <a:latin typeface="Cambria Math"/>
                          </a:rPr>
                          <m:t>365 </m:t>
                        </m:r>
                        <m:r>
                          <m:rPr>
                            <m:sty m:val="p"/>
                          </m:rPr>
                          <a:rPr lang="en-IE" sz="2000" b="0" i="0" smtClean="0">
                            <a:solidFill>
                              <a:schemeClr val="bg1"/>
                            </a:solidFill>
                            <a:latin typeface="Cambria Math"/>
                          </a:rPr>
                          <m:t>x</m:t>
                        </m:r>
                        <m:r>
                          <a:rPr lang="en-IE" sz="2000" b="0" i="0" smtClean="0">
                            <a:solidFill>
                              <a:schemeClr val="bg1"/>
                            </a:solidFill>
                            <a:latin typeface="Cambria Math"/>
                          </a:rPr>
                          <m:t> 1000 </m:t>
                        </m:r>
                        <m:r>
                          <m:rPr>
                            <m:sty m:val="p"/>
                          </m:rPr>
                          <a:rPr lang="en-IE" sz="2000" b="0" i="0" smtClean="0">
                            <a:solidFill>
                              <a:schemeClr val="bg1"/>
                            </a:solidFill>
                            <a:latin typeface="Cambria Math"/>
                          </a:rPr>
                          <m:t>x</m:t>
                        </m:r>
                        <m:r>
                          <a:rPr lang="en-IE" sz="2000" b="0" i="0" smtClean="0">
                            <a:solidFill>
                              <a:schemeClr val="bg1"/>
                            </a:solidFill>
                            <a:latin typeface="Cambria Math"/>
                          </a:rPr>
                          <m:t> 90 </m:t>
                        </m:r>
                        <m:r>
                          <m:rPr>
                            <m:sty m:val="p"/>
                          </m:rPr>
                          <a:rPr lang="en-IE" sz="2000" b="0" i="0" smtClean="0">
                            <a:solidFill>
                              <a:schemeClr val="bg1"/>
                            </a:solidFill>
                            <a:latin typeface="Cambria Math"/>
                          </a:rPr>
                          <m:t>g</m:t>
                        </m:r>
                        <m:r>
                          <a:rPr lang="en-IE" sz="2000" b="0" i="0" smtClean="0">
                            <a:solidFill>
                              <a:schemeClr val="bg1"/>
                            </a:solidFill>
                            <a:latin typeface="Cambria Math"/>
                          </a:rPr>
                          <m:t> </m:t>
                        </m:r>
                        <m:r>
                          <m:rPr>
                            <m:sty m:val="p"/>
                          </m:rPr>
                          <a:rPr lang="en-IE" sz="2000" b="0" i="0" smtClean="0">
                            <a:solidFill>
                              <a:schemeClr val="bg1"/>
                            </a:solidFill>
                            <a:latin typeface="Cambria Math"/>
                          </a:rPr>
                          <m:t>COD</m:t>
                        </m:r>
                        <m:r>
                          <a:rPr lang="en-IE" sz="2000" b="0" i="0" smtClean="0">
                            <a:solidFill>
                              <a:schemeClr val="bg1"/>
                            </a:solidFill>
                            <a:latin typeface="Cambria Math"/>
                          </a:rPr>
                          <m:t> </m:t>
                        </m:r>
                        <m:sSup>
                          <m:sSupPr>
                            <m:ctrlPr>
                              <a:rPr lang="en-IE" sz="2000" b="0" smtClean="0">
                                <a:solidFill>
                                  <a:schemeClr val="bg1"/>
                                </a:solidFill>
                                <a:latin typeface="Cambria Math"/>
                              </a:rPr>
                            </m:ctrlPr>
                          </m:sSupPr>
                          <m:e>
                            <m:r>
                              <m:rPr>
                                <m:sty m:val="p"/>
                              </m:rPr>
                              <a:rPr lang="en-IE" sz="2000" b="0" i="0" smtClean="0">
                                <a:solidFill>
                                  <a:schemeClr val="bg1"/>
                                </a:solidFill>
                                <a:latin typeface="Cambria Math"/>
                              </a:rPr>
                              <m:t>m</m:t>
                            </m:r>
                          </m:e>
                          <m:sup>
                            <m:r>
                              <a:rPr lang="en-IE" sz="2000" b="0" i="0" smtClean="0">
                                <a:solidFill>
                                  <a:schemeClr val="bg1"/>
                                </a:solidFill>
                                <a:latin typeface="Cambria Math"/>
                              </a:rPr>
                              <m:t>2</m:t>
                            </m:r>
                          </m:sup>
                        </m:sSup>
                        <m:r>
                          <a:rPr lang="en-IE" sz="2000" b="0" i="0" smtClean="0">
                            <a:solidFill>
                              <a:schemeClr val="bg1"/>
                            </a:solidFill>
                            <a:latin typeface="Cambria Math"/>
                          </a:rPr>
                          <m:t> </m:t>
                        </m:r>
                        <m:sSup>
                          <m:sSupPr>
                            <m:ctrlPr>
                              <a:rPr lang="en-IE" sz="2000" b="0" smtClean="0">
                                <a:solidFill>
                                  <a:schemeClr val="bg1"/>
                                </a:solidFill>
                                <a:latin typeface="Cambria Math"/>
                              </a:rPr>
                            </m:ctrlPr>
                          </m:sSupPr>
                          <m:e>
                            <m:r>
                              <m:rPr>
                                <m:sty m:val="p"/>
                              </m:rPr>
                              <a:rPr lang="en-IE" sz="2000" b="0" i="0" smtClean="0">
                                <a:solidFill>
                                  <a:schemeClr val="bg1"/>
                                </a:solidFill>
                                <a:latin typeface="Cambria Math"/>
                              </a:rPr>
                              <m:t>d</m:t>
                            </m:r>
                          </m:e>
                          <m:sup>
                            <m:r>
                              <a:rPr lang="en-IE" sz="2000" b="0" i="0" smtClean="0">
                                <a:solidFill>
                                  <a:schemeClr val="bg1"/>
                                </a:solidFill>
                                <a:latin typeface="Cambria Math"/>
                              </a:rPr>
                              <m:t>−1</m:t>
                            </m:r>
                          </m:sup>
                        </m:sSup>
                      </m:den>
                    </m:f>
                  </m:oMath>
                </a14:m>
                <a:r>
                  <a:rPr lang="en-IE" sz="2000" dirty="0" smtClean="0">
                    <a:solidFill>
                      <a:schemeClr val="bg1"/>
                    </a:solidFill>
                    <a:latin typeface="Arial" panose="020B0604020202020204" pitchFamily="34" charset="0"/>
                    <a:cs typeface="Arial" panose="020B0604020202020204" pitchFamily="34" charset="0"/>
                  </a:rPr>
                  <a:t> = 82 </a:t>
                </a:r>
                <a14:m>
                  <m:oMath xmlns:m="http://schemas.openxmlformats.org/officeDocument/2006/math">
                    <m:sSup>
                      <m:sSupPr>
                        <m:ctrlPr>
                          <a:rPr lang="en-IE" sz="2000" smtClean="0">
                            <a:solidFill>
                              <a:schemeClr val="bg1"/>
                            </a:solidFill>
                            <a:latin typeface="Cambria Math"/>
                          </a:rPr>
                        </m:ctrlPr>
                      </m:sSupPr>
                      <m:e>
                        <m:r>
                          <m:rPr>
                            <m:sty m:val="p"/>
                          </m:rPr>
                          <a:rPr lang="en-IE" sz="2000" b="0" i="0" smtClean="0">
                            <a:solidFill>
                              <a:schemeClr val="bg1"/>
                            </a:solidFill>
                            <a:latin typeface="Cambria Math"/>
                          </a:rPr>
                          <m:t>say</m:t>
                        </m:r>
                        <m:r>
                          <a:rPr lang="en-IE" sz="2000" b="0" i="0" smtClean="0">
                            <a:solidFill>
                              <a:schemeClr val="bg1"/>
                            </a:solidFill>
                            <a:latin typeface="Cambria Math"/>
                          </a:rPr>
                          <m:t> 85 </m:t>
                        </m:r>
                        <m:r>
                          <m:rPr>
                            <m:sty m:val="p"/>
                          </m:rPr>
                          <a:rPr lang="en-IE" sz="2000" b="0" i="0" smtClean="0">
                            <a:solidFill>
                              <a:schemeClr val="bg1"/>
                            </a:solidFill>
                            <a:latin typeface="Cambria Math"/>
                          </a:rPr>
                          <m:t>m</m:t>
                        </m:r>
                      </m:e>
                      <m:sup>
                        <m:r>
                          <a:rPr lang="en-IE" sz="2000" b="0" i="0" smtClean="0">
                            <a:solidFill>
                              <a:schemeClr val="bg1"/>
                            </a:solidFill>
                            <a:latin typeface="Cambria Math"/>
                          </a:rPr>
                          <m:t>2</m:t>
                        </m:r>
                      </m:sup>
                    </m:sSup>
                  </m:oMath>
                </a14:m>
                <a:endParaRPr lang="en-IE" sz="2000" dirty="0" smtClean="0">
                  <a:solidFill>
                    <a:schemeClr val="bg1"/>
                  </a:solidFill>
                  <a:latin typeface="Arial" panose="020B0604020202020204" pitchFamily="34" charset="0"/>
                  <a:cs typeface="Arial" panose="020B0604020202020204" pitchFamily="34" charset="0"/>
                </a:endParaRPr>
              </a:p>
              <a:p>
                <a:endParaRPr lang="en-IE" sz="1000" dirty="0">
                  <a:solidFill>
                    <a:schemeClr val="bg1"/>
                  </a:solidFill>
                  <a:latin typeface="Arial" panose="020B0604020202020204" pitchFamily="34" charset="0"/>
                  <a:cs typeface="Arial" panose="020B0604020202020204" pitchFamily="34" charset="0"/>
                </a:endParaRPr>
              </a:p>
              <a:p>
                <a:r>
                  <a:rPr lang="en-IE" sz="2000" b="1" i="1" dirty="0" smtClean="0">
                    <a:solidFill>
                      <a:schemeClr val="bg1"/>
                    </a:solidFill>
                    <a:latin typeface="Arial" panose="020B0604020202020204" pitchFamily="34" charset="0"/>
                    <a:cs typeface="Arial" panose="020B0604020202020204" pitchFamily="34" charset="0"/>
                  </a:rPr>
                  <a:t>BUT</a:t>
                </a:r>
                <a:r>
                  <a:rPr lang="en-IE" sz="2000" dirty="0" smtClean="0">
                    <a:solidFill>
                      <a:schemeClr val="bg1"/>
                    </a:solidFill>
                    <a:latin typeface="Arial" panose="020B0604020202020204" pitchFamily="34" charset="0"/>
                    <a:cs typeface="Arial" panose="020B0604020202020204" pitchFamily="34" charset="0"/>
                  </a:rPr>
                  <a:t> </a:t>
                </a:r>
              </a:p>
              <a:p>
                <a:r>
                  <a:rPr lang="en-IE" sz="2000" dirty="0" smtClean="0">
                    <a:solidFill>
                      <a:schemeClr val="bg1"/>
                    </a:solidFill>
                    <a:latin typeface="Arial" panose="020B0604020202020204" pitchFamily="34" charset="0"/>
                    <a:cs typeface="Arial" panose="020B0604020202020204" pitchFamily="34" charset="0"/>
                  </a:rPr>
                  <a:t>media needs to be replaced every 80 – 100 days to prevent P breakthrough (i.e. 3 – 4 times per year).</a:t>
                </a:r>
              </a:p>
            </p:txBody>
          </p:sp>
        </mc:Choice>
        <mc:Fallback>
          <p:sp>
            <p:nvSpPr>
              <p:cNvPr id="2" name="TextBox 1"/>
              <p:cNvSpPr txBox="1">
                <a:spLocks noRot="1" noChangeAspect="1" noMove="1" noResize="1" noEditPoints="1" noAdjustHandles="1" noChangeArrowheads="1" noChangeShapeType="1" noTextEdit="1"/>
              </p:cNvSpPr>
              <p:nvPr/>
            </p:nvSpPr>
            <p:spPr>
              <a:xfrm>
                <a:off x="107504" y="764704"/>
                <a:ext cx="8856984" cy="3226974"/>
              </a:xfrm>
              <a:prstGeom prst="rect">
                <a:avLst/>
              </a:prstGeom>
              <a:blipFill rotWithShape="1">
                <a:blip r:embed="rId3"/>
                <a:stretch>
                  <a:fillRect l="-757" t="-755" b="-2453"/>
                </a:stretch>
              </a:blipFill>
            </p:spPr>
            <p:txBody>
              <a:bodyPr/>
              <a:lstStyle/>
              <a:p>
                <a:r>
                  <a:rPr lang="en-IE">
                    <a:noFill/>
                  </a:rPr>
                  <a:t> </a:t>
                </a:r>
              </a:p>
            </p:txBody>
          </p:sp>
        </mc:Fallback>
      </mc:AlternateContent>
      <p:sp>
        <p:nvSpPr>
          <p:cNvPr id="6" name="TextBox 5"/>
          <p:cNvSpPr txBox="1"/>
          <p:nvPr/>
        </p:nvSpPr>
        <p:spPr>
          <a:xfrm>
            <a:off x="107504" y="4042807"/>
            <a:ext cx="8856984" cy="2554545"/>
          </a:xfrm>
          <a:prstGeom prst="rect">
            <a:avLst/>
          </a:prstGeom>
          <a:noFill/>
        </p:spPr>
        <p:txBody>
          <a:bodyPr wrap="square" rtlCol="0">
            <a:spAutoFit/>
          </a:bodyPr>
          <a:lstStyle/>
          <a:p>
            <a:r>
              <a:rPr lang="en-IE" sz="2000" b="1" i="1" dirty="0" smtClean="0">
                <a:solidFill>
                  <a:schemeClr val="bg1"/>
                </a:solidFill>
                <a:latin typeface="Arial" panose="020B0604020202020204" pitchFamily="34" charset="0"/>
                <a:cs typeface="Arial" panose="020B0604020202020204" pitchFamily="34" charset="0"/>
              </a:rPr>
              <a:t>Observations:-</a:t>
            </a:r>
          </a:p>
          <a:p>
            <a:pPr marL="342900" indent="-342900">
              <a:buFont typeface="Wingdings" panose="05000000000000000000" pitchFamily="2" charset="2"/>
              <a:buChar char="Ø"/>
            </a:pPr>
            <a:r>
              <a:rPr lang="en-IE" sz="2000" dirty="0" smtClean="0">
                <a:solidFill>
                  <a:schemeClr val="bg1"/>
                </a:solidFill>
                <a:latin typeface="Arial" panose="020B0604020202020204" pitchFamily="34" charset="0"/>
                <a:cs typeface="Arial" panose="020B0604020202020204" pitchFamily="34" charset="0"/>
              </a:rPr>
              <a:t>Removal of SS to prevent clogging of filter media is a very important consideration for operation of filters (need settlement tank prior to loading onto filter);</a:t>
            </a:r>
          </a:p>
          <a:p>
            <a:pPr marL="342900" indent="-342900">
              <a:buFont typeface="Wingdings" panose="05000000000000000000" pitchFamily="2" charset="2"/>
              <a:buChar char="Ø"/>
            </a:pPr>
            <a:r>
              <a:rPr lang="en-IE" sz="2000" dirty="0" smtClean="0">
                <a:solidFill>
                  <a:schemeClr val="bg1"/>
                </a:solidFill>
                <a:latin typeface="Arial" panose="020B0604020202020204" pitchFamily="34" charset="0"/>
                <a:cs typeface="Arial" panose="020B0604020202020204" pitchFamily="34" charset="0"/>
              </a:rPr>
              <a:t>Filters will only work with good on-farm management – important not to let the solids build up and regular media replacement;</a:t>
            </a:r>
          </a:p>
          <a:p>
            <a:pPr marL="342900" indent="-342900">
              <a:buFont typeface="Wingdings" panose="05000000000000000000" pitchFamily="2" charset="2"/>
              <a:buChar char="Ø"/>
            </a:pPr>
            <a:r>
              <a:rPr lang="en-IE" sz="2000" dirty="0" smtClean="0">
                <a:solidFill>
                  <a:schemeClr val="bg1"/>
                </a:solidFill>
                <a:latin typeface="Arial" panose="020B0604020202020204" pitchFamily="34" charset="0"/>
                <a:cs typeface="Arial" panose="020B0604020202020204" pitchFamily="34" charset="0"/>
              </a:rPr>
              <a:t>DSW strength varies significantly and seasonally – particularly strong in Spring when cows on grass for first time after being housed for the winter.</a:t>
            </a:r>
            <a:endParaRPr lang="en-IE" sz="2000" dirty="0" smtClean="0">
              <a:solidFill>
                <a:schemeClr val="bg1"/>
              </a:solidFill>
              <a:latin typeface="Arial" panose="020B0604020202020204" pitchFamily="34" charset="0"/>
              <a:cs typeface="Arial" panose="020B0604020202020204" pitchFamily="34" charset="0"/>
            </a:endParaRPr>
          </a:p>
        </p:txBody>
      </p:sp>
      <p:cxnSp>
        <p:nvCxnSpPr>
          <p:cNvPr id="8" name="Straight Connector 7"/>
          <p:cNvCxnSpPr/>
          <p:nvPr/>
        </p:nvCxnSpPr>
        <p:spPr>
          <a:xfrm flipV="1">
            <a:off x="179512" y="3991678"/>
            <a:ext cx="8640960" cy="13386"/>
          </a:xfrm>
          <a:prstGeom prst="line">
            <a:avLst/>
          </a:prstGeom>
          <a:ln w="38100" cmpd="sng">
            <a:solidFill>
              <a:schemeClr val="accent2">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3960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0000"/>
          </a:schemeClr>
        </a:solidFill>
        <a:effectLst/>
      </p:bgPr>
    </p:bg>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24736" y="412477"/>
            <a:ext cx="2808312"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R="0" lvl="0" defTabSz="914400" eaLnBrk="1" fontAlgn="auto" latinLnBrk="0" hangingPunct="1">
              <a:lnSpc>
                <a:spcPct val="100000"/>
              </a:lnSpc>
              <a:spcBef>
                <a:spcPts val="0"/>
              </a:spcBef>
              <a:spcAft>
                <a:spcPts val="0"/>
              </a:spcAft>
              <a:buClrTx/>
              <a:buSzTx/>
              <a:tabLst/>
              <a:defRPr/>
            </a:pPr>
            <a:r>
              <a:rPr lang="en-IE" kern="0" dirty="0">
                <a:solidFill>
                  <a:srgbClr val="000000"/>
                </a:solidFill>
              </a:rPr>
              <a:t>D</a:t>
            </a:r>
            <a:r>
              <a:rPr kumimoji="0" lang="en-IE" sz="2000" b="0" i="0" u="none" strike="noStrike" kern="0" cap="none" spc="0" normalizeH="0" baseline="0" noProof="0" dirty="0" smtClean="0">
                <a:ln>
                  <a:noFill/>
                </a:ln>
                <a:solidFill>
                  <a:srgbClr val="000000"/>
                </a:solidFill>
                <a:effectLst/>
                <a:uLnTx/>
                <a:uFillTx/>
                <a:latin typeface="Arial" charset="0"/>
              </a:rPr>
              <a:t>airy Soiled Water (DSW)</a:t>
            </a:r>
          </a:p>
          <a:p>
            <a:pPr marR="0" lvl="0" defTabSz="914400" eaLnBrk="1" fontAlgn="auto" latinLnBrk="0" hangingPunct="1">
              <a:lnSpc>
                <a:spcPct val="100000"/>
              </a:lnSpc>
              <a:spcBef>
                <a:spcPts val="0"/>
              </a:spcBef>
              <a:spcAft>
                <a:spcPts val="0"/>
              </a:spcAft>
              <a:buClrTx/>
              <a:buSzTx/>
              <a:tabLst/>
              <a:defRPr/>
            </a:pPr>
            <a:r>
              <a:rPr lang="en-IE" sz="1400" i="1" kern="0" dirty="0" smtClean="0">
                <a:solidFill>
                  <a:srgbClr val="000000"/>
                </a:solidFill>
              </a:rPr>
              <a:t>(as defined </a:t>
            </a:r>
            <a:r>
              <a:rPr lang="en-IE" sz="1400" i="1" kern="0" dirty="0">
                <a:solidFill>
                  <a:srgbClr val="000000"/>
                </a:solidFill>
              </a:rPr>
              <a:t>in SI 31 of 2014)</a:t>
            </a:r>
          </a:p>
        </p:txBody>
      </p:sp>
      <p:sp>
        <p:nvSpPr>
          <p:cNvPr id="17" name="Right Arrow 16"/>
          <p:cNvSpPr/>
          <p:nvPr/>
        </p:nvSpPr>
        <p:spPr bwMode="auto">
          <a:xfrm>
            <a:off x="2843808" y="753764"/>
            <a:ext cx="576064" cy="316835"/>
          </a:xfrm>
          <a:prstGeom prst="rightArrow">
            <a:avLst/>
          </a:prstGeom>
          <a:solidFill>
            <a:srgbClr val="BBE0E3"/>
          </a:solidFill>
          <a:ln w="25400" cap="flat" cmpd="sng" algn="ctr">
            <a:solidFill>
              <a:srgbClr val="000000"/>
            </a:solidFill>
            <a:prstDash val="solid"/>
          </a:ln>
          <a:effectLst/>
        </p:spPr>
        <p:txBody>
          <a:bodyPr anchor="ctr"/>
          <a:lstStyle/>
          <a:p>
            <a:pPr algn="ctr"/>
            <a:endParaRPr lang="en-IE" kern="0" dirty="0">
              <a:solidFill>
                <a:srgbClr val="FFFFFF"/>
              </a:solidFill>
              <a:latin typeface="Arial"/>
            </a:endParaRPr>
          </a:p>
        </p:txBody>
      </p:sp>
      <p:sp>
        <p:nvSpPr>
          <p:cNvPr id="18" name="TextBox 8"/>
          <p:cNvSpPr txBox="1">
            <a:spLocks noChangeArrowheads="1"/>
          </p:cNvSpPr>
          <p:nvPr/>
        </p:nvSpPr>
        <p:spPr bwMode="auto">
          <a:xfrm>
            <a:off x="3491880" y="260648"/>
            <a:ext cx="5256584" cy="14557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0" cap="none" spc="0" normalizeH="0" baseline="0" noProof="0" dirty="0" smtClean="0">
                <a:ln>
                  <a:noFill/>
                </a:ln>
                <a:solidFill>
                  <a:srgbClr val="000000"/>
                </a:solidFill>
                <a:effectLst/>
                <a:uLnTx/>
                <a:uFillTx/>
                <a:latin typeface="Arial" charset="0"/>
              </a:rPr>
              <a:t>Contaminated washwater from farmyards, milking parlours, silage effluent etc.</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kern="0" dirty="0" smtClean="0">
                <a:solidFill>
                  <a:srgbClr val="000000"/>
                </a:solidFill>
              </a:rPr>
              <a:t>BOD</a:t>
            </a:r>
            <a:r>
              <a:rPr lang="en-IE" kern="0" baseline="-25000" dirty="0" smtClean="0">
                <a:solidFill>
                  <a:srgbClr val="000000"/>
                </a:solidFill>
              </a:rPr>
              <a:t>5 </a:t>
            </a:r>
            <a:r>
              <a:rPr lang="en-IE" kern="0" dirty="0" smtClean="0">
                <a:solidFill>
                  <a:srgbClr val="000000"/>
                </a:solidFill>
              </a:rPr>
              <a:t>&lt; 2,500 mg L</a:t>
            </a:r>
            <a:r>
              <a:rPr lang="en-IE" kern="0" baseline="30000" dirty="0" smtClean="0">
                <a:solidFill>
                  <a:srgbClr val="000000"/>
                </a:solidFill>
              </a:rPr>
              <a:t>-1</a:t>
            </a:r>
            <a:r>
              <a:rPr lang="en-IE" kern="0" dirty="0" smtClean="0">
                <a:solidFill>
                  <a:srgbClr val="000000"/>
                </a:solidFill>
              </a:rPr>
              <a: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kern="0" dirty="0">
                <a:solidFill>
                  <a:srgbClr val="000000"/>
                </a:solidFill>
              </a:rPr>
              <a:t>DM content &lt; 1%</a:t>
            </a:r>
          </a:p>
        </p:txBody>
      </p:sp>
      <p:sp>
        <p:nvSpPr>
          <p:cNvPr id="20" name="TextBox 8"/>
          <p:cNvSpPr txBox="1">
            <a:spLocks noChangeArrowheads="1"/>
          </p:cNvSpPr>
          <p:nvPr/>
        </p:nvSpPr>
        <p:spPr bwMode="auto">
          <a:xfrm>
            <a:off x="412728" y="2127251"/>
            <a:ext cx="8532948"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R="0" lvl="0" defTabSz="914400" eaLnBrk="1" fontAlgn="auto" latinLnBrk="0" hangingPunct="1">
              <a:lnSpc>
                <a:spcPct val="100000"/>
              </a:lnSpc>
              <a:spcBef>
                <a:spcPts val="0"/>
              </a:spcBef>
              <a:spcAft>
                <a:spcPts val="0"/>
              </a:spcAft>
              <a:buClrTx/>
              <a:buSzTx/>
              <a:tabLst/>
              <a:defRPr/>
            </a:pPr>
            <a:r>
              <a:rPr kumimoji="0" lang="en-IE" sz="2000" b="1" i="1" u="none" strike="noStrike" kern="0" cap="none" spc="0" normalizeH="0" baseline="0" noProof="0" dirty="0" smtClean="0">
                <a:ln>
                  <a:noFill/>
                </a:ln>
                <a:solidFill>
                  <a:srgbClr val="000000"/>
                </a:solidFill>
                <a:effectLst/>
                <a:uLnTx/>
                <a:uFillTx/>
                <a:latin typeface="Arial" charset="0"/>
              </a:rPr>
              <a:t>Agronomic issues:-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0" cap="none" spc="0" normalizeH="0" baseline="0" noProof="0" dirty="0" smtClean="0">
                <a:ln>
                  <a:noFill/>
                </a:ln>
                <a:solidFill>
                  <a:srgbClr val="000000"/>
                </a:solidFill>
                <a:effectLst/>
                <a:uLnTx/>
                <a:uFillTx/>
                <a:latin typeface="Arial" charset="0"/>
              </a:rPr>
              <a:t>Increased cost of </a:t>
            </a:r>
            <a:r>
              <a:rPr kumimoji="0" lang="en-IE" sz="2000" b="0" i="0" u="none" strike="noStrike" kern="0" cap="none" spc="0" normalizeH="0" baseline="0" noProof="0" dirty="0" smtClean="0">
                <a:ln>
                  <a:noFill/>
                </a:ln>
                <a:solidFill>
                  <a:srgbClr val="000000"/>
                </a:solidFill>
                <a:effectLst/>
                <a:uLnTx/>
                <a:uFillTx/>
                <a:latin typeface="Arial" charset="0"/>
              </a:rPr>
              <a:t>on farm storage;</a:t>
            </a:r>
            <a:endParaRPr kumimoji="0" lang="en-IE" sz="20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kern="0" dirty="0" smtClean="0">
                <a:solidFill>
                  <a:srgbClr val="000000"/>
                </a:solidFill>
              </a:rPr>
              <a:t>Large volumes can be generated from open yard areas during periods of prolonged or high intensity rainfall.</a:t>
            </a:r>
            <a:endParaRPr lang="en-IE" kern="0" dirty="0">
              <a:solidFill>
                <a:srgbClr val="000000"/>
              </a:solidFill>
            </a:endParaRPr>
          </a:p>
        </p:txBody>
      </p:sp>
      <p:sp>
        <p:nvSpPr>
          <p:cNvPr id="21" name="TextBox 8"/>
          <p:cNvSpPr txBox="1">
            <a:spLocks noChangeArrowheads="1"/>
          </p:cNvSpPr>
          <p:nvPr/>
        </p:nvSpPr>
        <p:spPr bwMode="auto">
          <a:xfrm>
            <a:off x="396744" y="3502373"/>
            <a:ext cx="8532948" cy="2862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R="0" lvl="0" defTabSz="914400" eaLnBrk="1" fontAlgn="auto" latinLnBrk="0" hangingPunct="1">
              <a:lnSpc>
                <a:spcPct val="100000"/>
              </a:lnSpc>
              <a:spcBef>
                <a:spcPts val="0"/>
              </a:spcBef>
              <a:spcAft>
                <a:spcPts val="0"/>
              </a:spcAft>
              <a:buClrTx/>
              <a:buSzTx/>
              <a:tabLst/>
              <a:defRPr/>
            </a:pPr>
            <a:r>
              <a:rPr kumimoji="0" lang="en-IE" sz="2000" b="1" i="1" u="none" strike="noStrike" kern="0" cap="none" spc="0" normalizeH="0" baseline="0" noProof="0" dirty="0" smtClean="0">
                <a:ln>
                  <a:noFill/>
                </a:ln>
                <a:solidFill>
                  <a:srgbClr val="000000"/>
                </a:solidFill>
                <a:effectLst/>
                <a:uLnTx/>
                <a:uFillTx/>
                <a:latin typeface="Arial" charset="0"/>
              </a:rPr>
              <a:t>Environmental issues:-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0" cap="none" spc="0" normalizeH="0" baseline="0" noProof="0" dirty="0" smtClean="0">
                <a:ln>
                  <a:noFill/>
                </a:ln>
                <a:solidFill>
                  <a:srgbClr val="000000"/>
                </a:solidFill>
                <a:effectLst/>
                <a:uLnTx/>
                <a:uFillTx/>
                <a:latin typeface="Arial" charset="0"/>
              </a:rPr>
              <a:t>Historically spread to agricultural lands - previously no closed season;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kern="0" dirty="0" smtClean="0">
                <a:solidFill>
                  <a:srgbClr val="000000"/>
                </a:solidFill>
              </a:rPr>
              <a:t>Can result in runoff to surface waters, particularly high when land is saturated, leading to:-</a:t>
            </a:r>
          </a:p>
          <a:p>
            <a:pPr marL="1085850" lvl="1" indent="-342900" eaLnBrk="1" hangingPunct="1">
              <a:buFont typeface="Wingdings" panose="05000000000000000000" pitchFamily="2" charset="2"/>
              <a:buChar char="Ø"/>
              <a:defRPr/>
            </a:pPr>
            <a:r>
              <a:rPr lang="en-IE" kern="0" dirty="0">
                <a:solidFill>
                  <a:srgbClr val="000000"/>
                </a:solidFill>
              </a:rPr>
              <a:t>i</a:t>
            </a:r>
            <a:r>
              <a:rPr lang="en-IE" kern="0" dirty="0" smtClean="0">
                <a:solidFill>
                  <a:srgbClr val="000000"/>
                </a:solidFill>
              </a:rPr>
              <a:t>ncidental (event specific) P, N and organic carbon in runoff;</a:t>
            </a:r>
          </a:p>
          <a:p>
            <a:pPr marL="1085850" lvl="1" indent="-342900" eaLnBrk="1" hangingPunct="1">
              <a:buFont typeface="Wingdings" panose="05000000000000000000" pitchFamily="2" charset="2"/>
              <a:buChar char="Ø"/>
              <a:defRPr/>
            </a:pPr>
            <a:r>
              <a:rPr lang="en-IE" kern="0" dirty="0">
                <a:solidFill>
                  <a:srgbClr val="000000"/>
                </a:solidFill>
              </a:rPr>
              <a:t>c</a:t>
            </a:r>
            <a:r>
              <a:rPr lang="en-IE" kern="0" dirty="0" smtClean="0">
                <a:solidFill>
                  <a:srgbClr val="000000"/>
                </a:solidFill>
              </a:rPr>
              <a:t>an contribute to eutrophication of surface waters – </a:t>
            </a:r>
            <a:r>
              <a:rPr lang="en-IE" b="1" kern="0" dirty="0" smtClean="0">
                <a:solidFill>
                  <a:srgbClr val="000000"/>
                </a:solidFill>
              </a:rPr>
              <a:t>ecology</a:t>
            </a:r>
            <a:r>
              <a:rPr lang="en-IE" kern="0" dirty="0" smtClean="0">
                <a:solidFill>
                  <a:srgbClr val="000000"/>
                </a:solidFill>
              </a:rPr>
              <a:t>;</a:t>
            </a:r>
          </a:p>
          <a:p>
            <a:pPr marL="1085850" lvl="1" indent="-342900" eaLnBrk="1" hangingPunct="1">
              <a:buFont typeface="Wingdings" panose="05000000000000000000" pitchFamily="2" charset="2"/>
              <a:buChar char="Ø"/>
              <a:defRPr/>
            </a:pPr>
            <a:r>
              <a:rPr lang="en-IE" kern="0" dirty="0">
                <a:solidFill>
                  <a:srgbClr val="000000"/>
                </a:solidFill>
              </a:rPr>
              <a:t>c</a:t>
            </a:r>
            <a:r>
              <a:rPr lang="en-IE" kern="0" dirty="0" smtClean="0">
                <a:solidFill>
                  <a:srgbClr val="000000"/>
                </a:solidFill>
              </a:rPr>
              <a:t>an contribute to carbon load in surface waters – may have </a:t>
            </a:r>
            <a:r>
              <a:rPr lang="en-IE" b="1" kern="0" dirty="0" smtClean="0">
                <a:solidFill>
                  <a:srgbClr val="000000"/>
                </a:solidFill>
              </a:rPr>
              <a:t>health</a:t>
            </a:r>
            <a:r>
              <a:rPr lang="en-IE" kern="0" dirty="0" smtClean="0">
                <a:solidFill>
                  <a:srgbClr val="000000"/>
                </a:solidFill>
              </a:rPr>
              <a:t> implications for downstream water abstraction (</a:t>
            </a:r>
            <a:r>
              <a:rPr lang="en-IE" kern="0" dirty="0" err="1" smtClean="0">
                <a:solidFill>
                  <a:srgbClr val="000000"/>
                </a:solidFill>
              </a:rPr>
              <a:t>trihalomethane</a:t>
            </a:r>
            <a:r>
              <a:rPr lang="en-IE" kern="0" dirty="0" smtClean="0">
                <a:solidFill>
                  <a:srgbClr val="000000"/>
                </a:solidFill>
              </a:rPr>
              <a:t> formation in presence of high TOC levels)</a:t>
            </a:r>
            <a:endParaRPr lang="en-IE" b="1" kern="0" dirty="0">
              <a:solidFill>
                <a:srgbClr val="000000"/>
              </a:solidFill>
            </a:endParaRPr>
          </a:p>
        </p:txBody>
      </p:sp>
      <p:sp>
        <p:nvSpPr>
          <p:cNvPr id="8" name="Title 1"/>
          <p:cNvSpPr txBox="1">
            <a:spLocks/>
          </p:cNvSpPr>
          <p:nvPr/>
        </p:nvSpPr>
        <p:spPr>
          <a:xfrm>
            <a:off x="251520" y="1700808"/>
            <a:ext cx="8352928"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a:lstStyle>
          <a:p>
            <a:r>
              <a:rPr lang="en-IE" sz="2800" u="sng" dirty="0"/>
              <a:t>I</a:t>
            </a:r>
            <a:r>
              <a:rPr lang="en-IE" sz="2800" u="sng" dirty="0" smtClean="0"/>
              <a:t>ssues associated with dairy soiled water</a:t>
            </a:r>
            <a:endParaRPr lang="en-IE" sz="2800" u="sng"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532" y="188640"/>
            <a:ext cx="8382000" cy="387798"/>
          </a:xfrm>
        </p:spPr>
        <p:txBody>
          <a:bodyPr/>
          <a:lstStyle/>
          <a:p>
            <a:r>
              <a:rPr lang="en-US" sz="2800" dirty="0" smtClean="0"/>
              <a:t>Study Aim</a:t>
            </a:r>
            <a:endParaRPr lang="en-US" sz="2800" dirty="0"/>
          </a:p>
        </p:txBody>
      </p:sp>
      <p:cxnSp>
        <p:nvCxnSpPr>
          <p:cNvPr id="4" name="Straight Connector 3"/>
          <p:cNvCxnSpPr/>
          <p:nvPr/>
        </p:nvCxnSpPr>
        <p:spPr>
          <a:xfrm>
            <a:off x="326556" y="620688"/>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552" y="1136933"/>
            <a:ext cx="7848873" cy="4524315"/>
          </a:xfrm>
          <a:prstGeom prst="rect">
            <a:avLst/>
          </a:prstGeom>
          <a:noFill/>
        </p:spPr>
        <p:txBody>
          <a:bodyPr wrap="square" rtlCol="0">
            <a:spAutoFit/>
          </a:bodyPr>
          <a:lstStyle/>
          <a:p>
            <a:r>
              <a:rPr lang="en-IE" sz="2800" b="1" dirty="0" smtClean="0">
                <a:solidFill>
                  <a:schemeClr val="bg1"/>
                </a:solidFill>
              </a:rPr>
              <a:t>Generally:-</a:t>
            </a:r>
          </a:p>
          <a:p>
            <a:r>
              <a:rPr lang="en-IE" sz="2800" dirty="0">
                <a:solidFill>
                  <a:schemeClr val="bg1"/>
                </a:solidFill>
              </a:rPr>
              <a:t>t</a:t>
            </a:r>
            <a:r>
              <a:rPr lang="en-IE" sz="2800" dirty="0" smtClean="0">
                <a:solidFill>
                  <a:schemeClr val="bg1"/>
                </a:solidFill>
              </a:rPr>
              <a:t>o compare passive filtration methods to treat DSW;</a:t>
            </a:r>
          </a:p>
          <a:p>
            <a:endParaRPr lang="en-IE" sz="2800" dirty="0">
              <a:solidFill>
                <a:schemeClr val="bg1"/>
              </a:solidFill>
            </a:endParaRPr>
          </a:p>
          <a:p>
            <a:r>
              <a:rPr lang="en-IE" sz="2800" b="1" dirty="0" smtClean="0">
                <a:solidFill>
                  <a:schemeClr val="bg1"/>
                </a:solidFill>
              </a:rPr>
              <a:t>Specifically:-</a:t>
            </a:r>
          </a:p>
          <a:p>
            <a:r>
              <a:rPr lang="en-IE" sz="2800" dirty="0">
                <a:solidFill>
                  <a:schemeClr val="bg1"/>
                </a:solidFill>
              </a:rPr>
              <a:t>t</a:t>
            </a:r>
            <a:r>
              <a:rPr lang="en-IE" sz="2800" dirty="0" smtClean="0">
                <a:solidFill>
                  <a:schemeClr val="bg1"/>
                </a:solidFill>
              </a:rPr>
              <a:t>o examine the impact of media depth, media type and organic loading rates (OLR’s) on the treatment of DSW by filtration.</a:t>
            </a:r>
          </a:p>
          <a:p>
            <a:endParaRPr lang="en-IE" sz="2800" dirty="0">
              <a:solidFill>
                <a:schemeClr val="bg1"/>
              </a:solidFill>
            </a:endParaRPr>
          </a:p>
          <a:p>
            <a:r>
              <a:rPr lang="en-IE" sz="2800" dirty="0" smtClean="0">
                <a:solidFill>
                  <a:schemeClr val="bg1"/>
                </a:solidFill>
              </a:rPr>
              <a:t>Laboratory based study using on-farm DSW which will inform operation of field based unit.</a:t>
            </a:r>
          </a:p>
          <a:p>
            <a:endParaRPr lang="en-IE" sz="8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532" y="188640"/>
            <a:ext cx="8382000" cy="387798"/>
          </a:xfrm>
        </p:spPr>
        <p:txBody>
          <a:bodyPr/>
          <a:lstStyle/>
          <a:p>
            <a:r>
              <a:rPr lang="en-US" sz="2800" dirty="0" smtClean="0"/>
              <a:t>Materials and Methods</a:t>
            </a:r>
            <a:endParaRPr lang="en-US" sz="2800" dirty="0"/>
          </a:p>
        </p:txBody>
      </p:sp>
      <p:cxnSp>
        <p:nvCxnSpPr>
          <p:cNvPr id="4" name="Straight Connector 3"/>
          <p:cNvCxnSpPr/>
          <p:nvPr/>
        </p:nvCxnSpPr>
        <p:spPr>
          <a:xfrm>
            <a:off x="326556" y="620688"/>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7544" y="764704"/>
            <a:ext cx="4464495" cy="646331"/>
          </a:xfrm>
          <a:prstGeom prst="rect">
            <a:avLst/>
          </a:prstGeom>
          <a:noFill/>
          <a:ln>
            <a:solidFill>
              <a:schemeClr val="accent4">
                <a:lumMod val="75000"/>
              </a:schemeClr>
            </a:solidFill>
          </a:ln>
        </p:spPr>
        <p:txBody>
          <a:bodyPr wrap="square" rtlCol="0">
            <a:spAutoFit/>
          </a:bodyPr>
          <a:lstStyle/>
          <a:p>
            <a:pPr algn="ctr" fontAlgn="auto">
              <a:spcBef>
                <a:spcPts val="0"/>
              </a:spcBef>
              <a:spcAft>
                <a:spcPts val="0"/>
              </a:spcAft>
            </a:pPr>
            <a:r>
              <a:rPr lang="en-IE" dirty="0" smtClean="0">
                <a:solidFill>
                  <a:schemeClr val="bg1"/>
                </a:solidFill>
                <a:latin typeface="Calibri"/>
              </a:rPr>
              <a:t>Farm generated DSW intermittently loaded onto columns in temperature controlled room</a:t>
            </a:r>
            <a:endParaRPr lang="en-IE" dirty="0">
              <a:solidFill>
                <a:schemeClr val="bg1"/>
              </a:solidFill>
              <a:latin typeface="Calibri"/>
            </a:endParaRPr>
          </a:p>
        </p:txBody>
      </p:sp>
      <p:sp>
        <p:nvSpPr>
          <p:cNvPr id="18" name="Down Arrow 17"/>
          <p:cNvSpPr/>
          <p:nvPr/>
        </p:nvSpPr>
        <p:spPr>
          <a:xfrm>
            <a:off x="2555776" y="1484784"/>
            <a:ext cx="288032" cy="415589"/>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E">
              <a:solidFill>
                <a:prstClr val="white"/>
              </a:solidFill>
            </a:endParaRPr>
          </a:p>
        </p:txBody>
      </p:sp>
      <p:sp>
        <p:nvSpPr>
          <p:cNvPr id="5" name="TextBox 4"/>
          <p:cNvSpPr txBox="1"/>
          <p:nvPr/>
        </p:nvSpPr>
        <p:spPr>
          <a:xfrm>
            <a:off x="5580112" y="2780928"/>
            <a:ext cx="3131318" cy="307777"/>
          </a:xfrm>
          <a:prstGeom prst="rect">
            <a:avLst/>
          </a:prstGeom>
          <a:noFill/>
        </p:spPr>
        <p:txBody>
          <a:bodyPr wrap="square" rtlCol="0">
            <a:spAutoFit/>
          </a:bodyPr>
          <a:lstStyle/>
          <a:p>
            <a:r>
              <a:rPr lang="en-IE" sz="1400" b="1" i="1" dirty="0" smtClean="0">
                <a:solidFill>
                  <a:prstClr val="black"/>
                </a:solidFill>
                <a:latin typeface="Calibri"/>
              </a:rPr>
              <a:t>Intermittently loaded aerobic columns</a:t>
            </a:r>
            <a:endParaRPr lang="en-IE" sz="1400" b="1" i="1" dirty="0">
              <a:solidFill>
                <a:prstClr val="black"/>
              </a:solidFill>
              <a:latin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551" y="692696"/>
            <a:ext cx="2723873" cy="2034955"/>
          </a:xfrm>
          <a:prstGeom prst="rect">
            <a:avLst/>
          </a:prstGeom>
        </p:spPr>
      </p:pic>
      <p:sp>
        <p:nvSpPr>
          <p:cNvPr id="23" name="TextBox 22"/>
          <p:cNvSpPr txBox="1"/>
          <p:nvPr/>
        </p:nvSpPr>
        <p:spPr>
          <a:xfrm>
            <a:off x="467544" y="1988840"/>
            <a:ext cx="4824536" cy="923330"/>
          </a:xfrm>
          <a:prstGeom prst="rect">
            <a:avLst/>
          </a:prstGeom>
          <a:noFill/>
          <a:ln>
            <a:noFill/>
          </a:ln>
        </p:spPr>
        <p:txBody>
          <a:bodyPr wrap="square" rtlCol="0">
            <a:spAutoFit/>
          </a:bodyPr>
          <a:lstStyle/>
          <a:p>
            <a:pPr fontAlgn="auto">
              <a:spcBef>
                <a:spcPts val="0"/>
              </a:spcBef>
              <a:spcAft>
                <a:spcPts val="0"/>
              </a:spcAft>
            </a:pPr>
            <a:r>
              <a:rPr lang="en-IE" dirty="0" smtClean="0">
                <a:solidFill>
                  <a:schemeClr val="bg1"/>
                </a:solidFill>
                <a:latin typeface="Calibri"/>
              </a:rPr>
              <a:t>Comparisons:-</a:t>
            </a:r>
          </a:p>
          <a:p>
            <a:pPr marL="342900" indent="-342900" fontAlgn="auto">
              <a:spcBef>
                <a:spcPts val="0"/>
              </a:spcBef>
              <a:spcAft>
                <a:spcPts val="0"/>
              </a:spcAft>
              <a:buFont typeface="+mj-lt"/>
              <a:buAutoNum type="alphaLcParenR"/>
            </a:pPr>
            <a:r>
              <a:rPr lang="en-IE" dirty="0" smtClean="0">
                <a:solidFill>
                  <a:schemeClr val="bg1"/>
                </a:solidFill>
                <a:latin typeface="Calibri"/>
              </a:rPr>
              <a:t>Media depth (woodchip 600 mm v 1000 mm) – 100 days, </a:t>
            </a:r>
            <a:r>
              <a:rPr lang="en-IE" dirty="0" smtClean="0">
                <a:solidFill>
                  <a:schemeClr val="bg1"/>
                </a:solidFill>
                <a:latin typeface="Calibri"/>
              </a:rPr>
              <a:t>avg. </a:t>
            </a:r>
            <a:r>
              <a:rPr lang="en-IE" dirty="0" smtClean="0">
                <a:solidFill>
                  <a:srgbClr val="000000"/>
                </a:solidFill>
              </a:rPr>
              <a:t>OLR </a:t>
            </a:r>
            <a:r>
              <a:rPr lang="en-IE" dirty="0">
                <a:solidFill>
                  <a:srgbClr val="000000"/>
                </a:solidFill>
              </a:rPr>
              <a:t>= </a:t>
            </a:r>
            <a:r>
              <a:rPr lang="en-IE" dirty="0" smtClean="0">
                <a:solidFill>
                  <a:srgbClr val="000000"/>
                </a:solidFill>
              </a:rPr>
              <a:t>120 </a:t>
            </a:r>
            <a:r>
              <a:rPr lang="en-IE" dirty="0">
                <a:solidFill>
                  <a:srgbClr val="000000"/>
                </a:solidFill>
              </a:rPr>
              <a:t>g </a:t>
            </a:r>
            <a:r>
              <a:rPr lang="en-IE" dirty="0" smtClean="0">
                <a:solidFill>
                  <a:srgbClr val="000000"/>
                </a:solidFill>
              </a:rPr>
              <a:t>COD/m</a:t>
            </a:r>
            <a:r>
              <a:rPr lang="en-IE" baseline="30000" dirty="0" smtClean="0">
                <a:solidFill>
                  <a:srgbClr val="000000"/>
                </a:solidFill>
              </a:rPr>
              <a:t>2</a:t>
            </a:r>
            <a:r>
              <a:rPr lang="en-IE" dirty="0" smtClean="0">
                <a:solidFill>
                  <a:srgbClr val="000000"/>
                </a:solidFill>
              </a:rPr>
              <a:t>/d.</a:t>
            </a:r>
            <a:endParaRPr lang="en-IE" dirty="0">
              <a:solidFill>
                <a:schemeClr val="bg1"/>
              </a:solidFill>
              <a:latin typeface="Calibri"/>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38" y="3497540"/>
            <a:ext cx="3745230" cy="281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7406" y="3219410"/>
            <a:ext cx="3829050" cy="308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39552" y="6372036"/>
            <a:ext cx="8171878" cy="369332"/>
          </a:xfrm>
          <a:prstGeom prst="rect">
            <a:avLst/>
          </a:prstGeom>
          <a:noFill/>
          <a:ln>
            <a:noFill/>
          </a:ln>
        </p:spPr>
        <p:txBody>
          <a:bodyPr wrap="square" rtlCol="0">
            <a:spAutoFit/>
          </a:bodyPr>
          <a:lstStyle/>
          <a:p>
            <a:pPr algn="ctr" fontAlgn="auto">
              <a:spcBef>
                <a:spcPts val="0"/>
              </a:spcBef>
              <a:spcAft>
                <a:spcPts val="0"/>
              </a:spcAft>
            </a:pPr>
            <a:r>
              <a:rPr lang="en-IE" dirty="0" smtClean="0">
                <a:solidFill>
                  <a:schemeClr val="bg1"/>
                </a:solidFill>
                <a:latin typeface="Calibri"/>
              </a:rPr>
              <a:t>600 mm deep woodchip     v    1000 mm deep woodchip</a:t>
            </a:r>
            <a:endParaRPr lang="en-IE" dirty="0">
              <a:solidFill>
                <a:schemeClr val="bg1"/>
              </a:solidFill>
              <a:latin typeface="Calibri"/>
            </a:endParaRPr>
          </a:p>
        </p:txBody>
      </p:sp>
    </p:spTree>
    <p:extLst>
      <p:ext uri="{BB962C8B-B14F-4D97-AF65-F5344CB8AC3E}">
        <p14:creationId xmlns:p14="http://schemas.microsoft.com/office/powerpoint/2010/main" val="21354526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532" y="188640"/>
            <a:ext cx="8382000" cy="387798"/>
          </a:xfrm>
        </p:spPr>
        <p:txBody>
          <a:bodyPr/>
          <a:lstStyle/>
          <a:p>
            <a:r>
              <a:rPr lang="en-US" sz="2800" dirty="0" smtClean="0"/>
              <a:t>Materials and Methods</a:t>
            </a:r>
            <a:endParaRPr lang="en-US" sz="2800" dirty="0"/>
          </a:p>
        </p:txBody>
      </p:sp>
      <p:cxnSp>
        <p:nvCxnSpPr>
          <p:cNvPr id="4" name="Straight Connector 3"/>
          <p:cNvCxnSpPr/>
          <p:nvPr/>
        </p:nvCxnSpPr>
        <p:spPr>
          <a:xfrm>
            <a:off x="326556" y="620688"/>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7544" y="764704"/>
            <a:ext cx="4464495" cy="646331"/>
          </a:xfrm>
          <a:prstGeom prst="rect">
            <a:avLst/>
          </a:prstGeom>
          <a:noFill/>
          <a:ln>
            <a:solidFill>
              <a:schemeClr val="accent4">
                <a:lumMod val="75000"/>
              </a:schemeClr>
            </a:solidFill>
          </a:ln>
        </p:spPr>
        <p:txBody>
          <a:bodyPr wrap="square" rtlCol="0">
            <a:spAutoFit/>
          </a:bodyPr>
          <a:lstStyle/>
          <a:p>
            <a:pPr algn="ctr" fontAlgn="auto">
              <a:spcBef>
                <a:spcPts val="0"/>
              </a:spcBef>
              <a:spcAft>
                <a:spcPts val="0"/>
              </a:spcAft>
            </a:pPr>
            <a:r>
              <a:rPr lang="en-IE" dirty="0" smtClean="0">
                <a:solidFill>
                  <a:schemeClr val="bg1"/>
                </a:solidFill>
                <a:latin typeface="Calibri"/>
              </a:rPr>
              <a:t>Farm generated DSW intermittently loaded onto columns in temperature controlled room</a:t>
            </a:r>
            <a:endParaRPr lang="en-IE" dirty="0">
              <a:solidFill>
                <a:schemeClr val="bg1"/>
              </a:solidFill>
              <a:latin typeface="Calibri"/>
            </a:endParaRPr>
          </a:p>
        </p:txBody>
      </p:sp>
      <p:sp>
        <p:nvSpPr>
          <p:cNvPr id="18" name="Down Arrow 17"/>
          <p:cNvSpPr/>
          <p:nvPr/>
        </p:nvSpPr>
        <p:spPr>
          <a:xfrm>
            <a:off x="2555776" y="1484784"/>
            <a:ext cx="288032" cy="415589"/>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E">
              <a:solidFill>
                <a:prstClr val="white"/>
              </a:solidFill>
            </a:endParaRPr>
          </a:p>
        </p:txBody>
      </p:sp>
      <p:sp>
        <p:nvSpPr>
          <p:cNvPr id="5" name="TextBox 4"/>
          <p:cNvSpPr txBox="1"/>
          <p:nvPr/>
        </p:nvSpPr>
        <p:spPr>
          <a:xfrm>
            <a:off x="5664550" y="2780928"/>
            <a:ext cx="2723873" cy="307777"/>
          </a:xfrm>
          <a:prstGeom prst="rect">
            <a:avLst/>
          </a:prstGeom>
          <a:noFill/>
        </p:spPr>
        <p:txBody>
          <a:bodyPr wrap="square" rtlCol="0">
            <a:spAutoFit/>
          </a:bodyPr>
          <a:lstStyle/>
          <a:p>
            <a:r>
              <a:rPr lang="en-IE" sz="1400" b="1" i="1" dirty="0" smtClean="0">
                <a:solidFill>
                  <a:prstClr val="black"/>
                </a:solidFill>
                <a:latin typeface="Calibri"/>
              </a:rPr>
              <a:t>Treated effluent collection</a:t>
            </a:r>
            <a:endParaRPr lang="en-IE" sz="1400" b="1" i="1" dirty="0">
              <a:solidFill>
                <a:prstClr val="black"/>
              </a:solidFill>
              <a:latin typeface="Calibri"/>
            </a:endParaRPr>
          </a:p>
        </p:txBody>
      </p:sp>
      <p:sp>
        <p:nvSpPr>
          <p:cNvPr id="23" name="TextBox 22"/>
          <p:cNvSpPr txBox="1"/>
          <p:nvPr/>
        </p:nvSpPr>
        <p:spPr>
          <a:xfrm>
            <a:off x="467544" y="1988840"/>
            <a:ext cx="4752528" cy="923330"/>
          </a:xfrm>
          <a:prstGeom prst="rect">
            <a:avLst/>
          </a:prstGeom>
          <a:noFill/>
          <a:ln>
            <a:noFill/>
          </a:ln>
        </p:spPr>
        <p:txBody>
          <a:bodyPr wrap="square" rtlCol="0">
            <a:spAutoFit/>
          </a:bodyPr>
          <a:lstStyle/>
          <a:p>
            <a:pPr fontAlgn="auto">
              <a:spcBef>
                <a:spcPts val="0"/>
              </a:spcBef>
              <a:spcAft>
                <a:spcPts val="0"/>
              </a:spcAft>
            </a:pPr>
            <a:r>
              <a:rPr lang="en-IE" dirty="0" smtClean="0">
                <a:solidFill>
                  <a:schemeClr val="bg1"/>
                </a:solidFill>
                <a:latin typeface="Calibri"/>
              </a:rPr>
              <a:t>Comparisons:-</a:t>
            </a:r>
          </a:p>
          <a:p>
            <a:pPr marL="342900" lvl="0" indent="-342900">
              <a:buFont typeface="+mj-lt"/>
              <a:buAutoNum type="alphaLcParenR" startAt="2"/>
            </a:pPr>
            <a:r>
              <a:rPr lang="en-IE" dirty="0">
                <a:solidFill>
                  <a:srgbClr val="000000"/>
                </a:solidFill>
              </a:rPr>
              <a:t>OLR </a:t>
            </a:r>
            <a:r>
              <a:rPr lang="en-IE" dirty="0" smtClean="0">
                <a:solidFill>
                  <a:srgbClr val="000000"/>
                </a:solidFill>
              </a:rPr>
              <a:t>(1000 mm woodchip media) </a:t>
            </a:r>
            <a:r>
              <a:rPr lang="en-IE" dirty="0">
                <a:solidFill>
                  <a:srgbClr val="000000"/>
                </a:solidFill>
              </a:rPr>
              <a:t>– 100 </a:t>
            </a:r>
            <a:r>
              <a:rPr lang="en-IE" dirty="0" smtClean="0">
                <a:solidFill>
                  <a:srgbClr val="000000"/>
                </a:solidFill>
              </a:rPr>
              <a:t>days; </a:t>
            </a:r>
            <a:r>
              <a:rPr lang="en-IE" dirty="0" smtClean="0">
                <a:solidFill>
                  <a:srgbClr val="000000"/>
                </a:solidFill>
              </a:rPr>
              <a:t>52 </a:t>
            </a:r>
            <a:r>
              <a:rPr lang="en-IE" dirty="0">
                <a:solidFill>
                  <a:srgbClr val="000000"/>
                </a:solidFill>
              </a:rPr>
              <a:t>v </a:t>
            </a:r>
            <a:r>
              <a:rPr lang="en-IE" dirty="0" smtClean="0">
                <a:solidFill>
                  <a:srgbClr val="000000"/>
                </a:solidFill>
              </a:rPr>
              <a:t>127 </a:t>
            </a:r>
            <a:r>
              <a:rPr lang="en-IE" dirty="0">
                <a:solidFill>
                  <a:srgbClr val="000000"/>
                </a:solidFill>
              </a:rPr>
              <a:t>g </a:t>
            </a:r>
            <a:r>
              <a:rPr lang="en-IE" dirty="0" smtClean="0">
                <a:solidFill>
                  <a:srgbClr val="000000"/>
                </a:solidFill>
              </a:rPr>
              <a:t>COD/m</a:t>
            </a:r>
            <a:r>
              <a:rPr lang="en-IE" baseline="30000" dirty="0" smtClean="0">
                <a:solidFill>
                  <a:srgbClr val="000000"/>
                </a:solidFill>
              </a:rPr>
              <a:t>2</a:t>
            </a:r>
            <a:r>
              <a:rPr lang="en-IE" dirty="0" smtClean="0">
                <a:solidFill>
                  <a:srgbClr val="000000"/>
                </a:solidFill>
              </a:rPr>
              <a:t>/d.</a:t>
            </a:r>
            <a:endParaRPr lang="en-IE" dirty="0">
              <a:solidFill>
                <a:srgbClr val="000000"/>
              </a:solidFill>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406" y="3219410"/>
            <a:ext cx="3829050" cy="308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9552" y="6372036"/>
            <a:ext cx="8171878" cy="369332"/>
          </a:xfrm>
          <a:prstGeom prst="rect">
            <a:avLst/>
          </a:prstGeom>
          <a:noFill/>
          <a:ln>
            <a:noFill/>
          </a:ln>
        </p:spPr>
        <p:txBody>
          <a:bodyPr wrap="square" rtlCol="0">
            <a:spAutoFit/>
          </a:bodyPr>
          <a:lstStyle/>
          <a:p>
            <a:pPr algn="ctr" fontAlgn="auto">
              <a:spcBef>
                <a:spcPts val="0"/>
              </a:spcBef>
              <a:spcAft>
                <a:spcPts val="0"/>
              </a:spcAft>
            </a:pPr>
            <a:r>
              <a:rPr lang="en-IE" dirty="0" smtClean="0">
                <a:solidFill>
                  <a:srgbClr val="000000"/>
                </a:solidFill>
              </a:rPr>
              <a:t>52 </a:t>
            </a:r>
            <a:r>
              <a:rPr lang="en-IE" dirty="0">
                <a:solidFill>
                  <a:srgbClr val="000000"/>
                </a:solidFill>
              </a:rPr>
              <a:t>g </a:t>
            </a:r>
            <a:r>
              <a:rPr lang="en-IE" dirty="0" smtClean="0">
                <a:solidFill>
                  <a:srgbClr val="000000"/>
                </a:solidFill>
              </a:rPr>
              <a:t>COD/m</a:t>
            </a:r>
            <a:r>
              <a:rPr lang="en-IE" baseline="30000" dirty="0" smtClean="0">
                <a:solidFill>
                  <a:srgbClr val="000000"/>
                </a:solidFill>
              </a:rPr>
              <a:t>2</a:t>
            </a:r>
            <a:r>
              <a:rPr lang="en-IE" dirty="0" smtClean="0">
                <a:solidFill>
                  <a:srgbClr val="000000"/>
                </a:solidFill>
              </a:rPr>
              <a:t>/d</a:t>
            </a:r>
            <a:r>
              <a:rPr lang="en-IE" dirty="0" smtClean="0">
                <a:solidFill>
                  <a:schemeClr val="bg1"/>
                </a:solidFill>
                <a:latin typeface="Calibri"/>
              </a:rPr>
              <a:t>     v    </a:t>
            </a:r>
            <a:r>
              <a:rPr lang="en-IE" dirty="0" smtClean="0">
                <a:solidFill>
                  <a:srgbClr val="000000"/>
                </a:solidFill>
              </a:rPr>
              <a:t>127 </a:t>
            </a:r>
            <a:r>
              <a:rPr lang="en-IE" dirty="0">
                <a:solidFill>
                  <a:srgbClr val="000000"/>
                </a:solidFill>
              </a:rPr>
              <a:t>g COD/m</a:t>
            </a:r>
            <a:r>
              <a:rPr lang="en-IE" baseline="30000" dirty="0">
                <a:solidFill>
                  <a:srgbClr val="000000"/>
                </a:solidFill>
              </a:rPr>
              <a:t>2</a:t>
            </a:r>
            <a:r>
              <a:rPr lang="en-IE" dirty="0">
                <a:solidFill>
                  <a:srgbClr val="000000"/>
                </a:solidFill>
              </a:rPr>
              <a:t>/d</a:t>
            </a:r>
            <a:endParaRPr lang="en-IE" dirty="0">
              <a:solidFill>
                <a:schemeClr val="bg1"/>
              </a:solidFill>
              <a:latin typeface="Calibri"/>
            </a:endParaRPr>
          </a:p>
        </p:txBody>
      </p:sp>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212976"/>
            <a:ext cx="3829050" cy="308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551" y="745973"/>
            <a:ext cx="2723873" cy="2034955"/>
          </a:xfrm>
          <a:prstGeom prst="rect">
            <a:avLst/>
          </a:prstGeom>
        </p:spPr>
      </p:pic>
    </p:spTree>
    <p:extLst>
      <p:ext uri="{BB962C8B-B14F-4D97-AF65-F5344CB8AC3E}">
        <p14:creationId xmlns:p14="http://schemas.microsoft.com/office/powerpoint/2010/main" val="39072260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714" y="692696"/>
            <a:ext cx="2745694" cy="2049919"/>
          </a:xfrm>
          <a:prstGeom prst="rect">
            <a:avLst/>
          </a:prstGeom>
        </p:spPr>
      </p:pic>
      <p:sp>
        <p:nvSpPr>
          <p:cNvPr id="3" name="Title 2"/>
          <p:cNvSpPr>
            <a:spLocks noGrp="1"/>
          </p:cNvSpPr>
          <p:nvPr>
            <p:ph type="title"/>
          </p:nvPr>
        </p:nvSpPr>
        <p:spPr>
          <a:xfrm>
            <a:off x="358532" y="188640"/>
            <a:ext cx="8382000" cy="387798"/>
          </a:xfrm>
        </p:spPr>
        <p:txBody>
          <a:bodyPr/>
          <a:lstStyle/>
          <a:p>
            <a:r>
              <a:rPr lang="en-US" sz="2800" dirty="0" smtClean="0"/>
              <a:t>Materials and Methods</a:t>
            </a:r>
            <a:endParaRPr lang="en-US" sz="2800" dirty="0"/>
          </a:p>
        </p:txBody>
      </p:sp>
      <p:cxnSp>
        <p:nvCxnSpPr>
          <p:cNvPr id="4" name="Straight Connector 3"/>
          <p:cNvCxnSpPr/>
          <p:nvPr/>
        </p:nvCxnSpPr>
        <p:spPr>
          <a:xfrm>
            <a:off x="326556" y="620688"/>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7544" y="764704"/>
            <a:ext cx="4464495" cy="646331"/>
          </a:xfrm>
          <a:prstGeom prst="rect">
            <a:avLst/>
          </a:prstGeom>
          <a:noFill/>
          <a:ln>
            <a:solidFill>
              <a:schemeClr val="accent4">
                <a:lumMod val="75000"/>
              </a:schemeClr>
            </a:solidFill>
          </a:ln>
        </p:spPr>
        <p:txBody>
          <a:bodyPr wrap="square" rtlCol="0">
            <a:spAutoFit/>
          </a:bodyPr>
          <a:lstStyle/>
          <a:p>
            <a:pPr algn="ctr" fontAlgn="auto">
              <a:spcBef>
                <a:spcPts val="0"/>
              </a:spcBef>
              <a:spcAft>
                <a:spcPts val="0"/>
              </a:spcAft>
            </a:pPr>
            <a:r>
              <a:rPr lang="en-IE" dirty="0" smtClean="0">
                <a:solidFill>
                  <a:schemeClr val="bg1"/>
                </a:solidFill>
                <a:latin typeface="Calibri"/>
              </a:rPr>
              <a:t>Farm generated DSW intermittently loaded onto columns in temperature controlled room</a:t>
            </a:r>
            <a:endParaRPr lang="en-IE" dirty="0">
              <a:solidFill>
                <a:schemeClr val="bg1"/>
              </a:solidFill>
              <a:latin typeface="Calibri"/>
            </a:endParaRPr>
          </a:p>
        </p:txBody>
      </p:sp>
      <p:sp>
        <p:nvSpPr>
          <p:cNvPr id="18" name="Down Arrow 17"/>
          <p:cNvSpPr/>
          <p:nvPr/>
        </p:nvSpPr>
        <p:spPr>
          <a:xfrm>
            <a:off x="2555776" y="1484784"/>
            <a:ext cx="288032" cy="415589"/>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IE">
              <a:solidFill>
                <a:prstClr val="white"/>
              </a:solidFill>
            </a:endParaRPr>
          </a:p>
        </p:txBody>
      </p:sp>
      <p:sp>
        <p:nvSpPr>
          <p:cNvPr id="5" name="TextBox 4"/>
          <p:cNvSpPr txBox="1"/>
          <p:nvPr/>
        </p:nvSpPr>
        <p:spPr>
          <a:xfrm>
            <a:off x="5401122" y="2761183"/>
            <a:ext cx="3563366" cy="307777"/>
          </a:xfrm>
          <a:prstGeom prst="rect">
            <a:avLst/>
          </a:prstGeom>
          <a:noFill/>
        </p:spPr>
        <p:txBody>
          <a:bodyPr wrap="square" rtlCol="0">
            <a:spAutoFit/>
          </a:bodyPr>
          <a:lstStyle/>
          <a:p>
            <a:r>
              <a:rPr lang="en-IE" sz="1400" b="1" i="1" dirty="0" smtClean="0">
                <a:solidFill>
                  <a:prstClr val="black"/>
                </a:solidFill>
                <a:latin typeface="Calibri"/>
              </a:rPr>
              <a:t>Hydraulic tests </a:t>
            </a:r>
            <a:r>
              <a:rPr lang="en-IE" sz="1400" b="1" i="1" dirty="0" smtClean="0">
                <a:solidFill>
                  <a:prstClr val="black"/>
                </a:solidFill>
                <a:latin typeface="Calibri"/>
              </a:rPr>
              <a:t>being carried out on </a:t>
            </a:r>
            <a:r>
              <a:rPr lang="en-IE" sz="1400" b="1" i="1" dirty="0" smtClean="0">
                <a:solidFill>
                  <a:prstClr val="black"/>
                </a:solidFill>
                <a:latin typeface="Calibri"/>
              </a:rPr>
              <a:t>columns</a:t>
            </a:r>
            <a:endParaRPr lang="en-IE" sz="1400" b="1" i="1" dirty="0">
              <a:solidFill>
                <a:prstClr val="black"/>
              </a:solidFill>
              <a:latin typeface="Calibri"/>
            </a:endParaRPr>
          </a:p>
        </p:txBody>
      </p:sp>
      <p:sp>
        <p:nvSpPr>
          <p:cNvPr id="23" name="TextBox 22"/>
          <p:cNvSpPr txBox="1"/>
          <p:nvPr/>
        </p:nvSpPr>
        <p:spPr>
          <a:xfrm>
            <a:off x="467544" y="1988840"/>
            <a:ext cx="4464495" cy="923330"/>
          </a:xfrm>
          <a:prstGeom prst="rect">
            <a:avLst/>
          </a:prstGeom>
          <a:noFill/>
          <a:ln>
            <a:noFill/>
          </a:ln>
        </p:spPr>
        <p:txBody>
          <a:bodyPr wrap="square" rtlCol="0">
            <a:spAutoFit/>
          </a:bodyPr>
          <a:lstStyle/>
          <a:p>
            <a:pPr fontAlgn="auto">
              <a:spcBef>
                <a:spcPts val="0"/>
              </a:spcBef>
              <a:spcAft>
                <a:spcPts val="0"/>
              </a:spcAft>
            </a:pPr>
            <a:r>
              <a:rPr lang="en-IE" dirty="0" smtClean="0">
                <a:solidFill>
                  <a:schemeClr val="bg1"/>
                </a:solidFill>
                <a:latin typeface="Calibri"/>
              </a:rPr>
              <a:t>Comparisons:-</a:t>
            </a:r>
          </a:p>
          <a:p>
            <a:pPr marL="342900" lvl="0" indent="-342900">
              <a:buFont typeface="+mj-lt"/>
              <a:buAutoNum type="alphaLcParenR" startAt="3"/>
            </a:pPr>
            <a:r>
              <a:rPr lang="en-IE" dirty="0">
                <a:solidFill>
                  <a:srgbClr val="000000"/>
                </a:solidFill>
              </a:rPr>
              <a:t>Media type (woodchip v sand) – 212 days, </a:t>
            </a:r>
            <a:r>
              <a:rPr lang="en-IE" dirty="0" smtClean="0">
                <a:solidFill>
                  <a:srgbClr val="000000"/>
                </a:solidFill>
              </a:rPr>
              <a:t>avg. OLR </a:t>
            </a:r>
            <a:r>
              <a:rPr lang="en-IE" dirty="0">
                <a:solidFill>
                  <a:srgbClr val="000000"/>
                </a:solidFill>
              </a:rPr>
              <a:t>= </a:t>
            </a:r>
            <a:r>
              <a:rPr lang="en-IE" dirty="0" smtClean="0">
                <a:solidFill>
                  <a:srgbClr val="000000"/>
                </a:solidFill>
              </a:rPr>
              <a:t>35 </a:t>
            </a:r>
            <a:r>
              <a:rPr lang="en-IE" dirty="0">
                <a:solidFill>
                  <a:srgbClr val="000000"/>
                </a:solidFill>
              </a:rPr>
              <a:t>g COD/m</a:t>
            </a:r>
            <a:r>
              <a:rPr lang="en-IE" baseline="30000" dirty="0">
                <a:solidFill>
                  <a:srgbClr val="000000"/>
                </a:solidFill>
              </a:rPr>
              <a:t>2</a:t>
            </a:r>
            <a:r>
              <a:rPr lang="en-IE" dirty="0">
                <a:solidFill>
                  <a:srgbClr val="000000"/>
                </a:solidFill>
              </a:rPr>
              <a:t>/d</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227030"/>
            <a:ext cx="3722370" cy="308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212976"/>
            <a:ext cx="3829050" cy="308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95536" y="6372036"/>
            <a:ext cx="7848872" cy="369332"/>
          </a:xfrm>
          <a:prstGeom prst="rect">
            <a:avLst/>
          </a:prstGeom>
          <a:noFill/>
          <a:ln>
            <a:noFill/>
          </a:ln>
        </p:spPr>
        <p:txBody>
          <a:bodyPr wrap="square" rtlCol="0">
            <a:spAutoFit/>
          </a:bodyPr>
          <a:lstStyle/>
          <a:p>
            <a:pPr algn="ctr" fontAlgn="auto">
              <a:spcBef>
                <a:spcPts val="0"/>
              </a:spcBef>
              <a:spcAft>
                <a:spcPts val="0"/>
              </a:spcAft>
            </a:pPr>
            <a:r>
              <a:rPr lang="en-IE" dirty="0" smtClean="0">
                <a:solidFill>
                  <a:srgbClr val="000000"/>
                </a:solidFill>
              </a:rPr>
              <a:t>1000 mm woodchip</a:t>
            </a:r>
            <a:r>
              <a:rPr lang="en-IE" dirty="0" smtClean="0">
                <a:solidFill>
                  <a:schemeClr val="bg1"/>
                </a:solidFill>
                <a:latin typeface="Calibri"/>
              </a:rPr>
              <a:t>     v    </a:t>
            </a:r>
            <a:r>
              <a:rPr lang="en-IE" dirty="0" smtClean="0">
                <a:solidFill>
                  <a:srgbClr val="000000"/>
                </a:solidFill>
              </a:rPr>
              <a:t>1000 mm sand</a:t>
            </a:r>
            <a:endParaRPr lang="en-IE" dirty="0">
              <a:solidFill>
                <a:schemeClr val="bg1"/>
              </a:solidFill>
              <a:latin typeface="Calibri"/>
            </a:endParaRPr>
          </a:p>
        </p:txBody>
      </p:sp>
    </p:spTree>
    <p:extLst>
      <p:ext uri="{BB962C8B-B14F-4D97-AF65-F5344CB8AC3E}">
        <p14:creationId xmlns:p14="http://schemas.microsoft.com/office/powerpoint/2010/main" val="6760958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532" y="188640"/>
            <a:ext cx="8382000" cy="387798"/>
          </a:xfrm>
        </p:spPr>
        <p:txBody>
          <a:bodyPr/>
          <a:lstStyle/>
          <a:p>
            <a:r>
              <a:rPr lang="en-US" sz="2800" dirty="0" smtClean="0"/>
              <a:t>Materials and Methods</a:t>
            </a:r>
            <a:endParaRPr lang="en-US" sz="2800" dirty="0"/>
          </a:p>
        </p:txBody>
      </p:sp>
      <p:cxnSp>
        <p:nvCxnSpPr>
          <p:cNvPr id="4" name="Straight Connector 3"/>
          <p:cNvCxnSpPr/>
          <p:nvPr/>
        </p:nvCxnSpPr>
        <p:spPr>
          <a:xfrm>
            <a:off x="326556" y="620688"/>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764704"/>
            <a:ext cx="4069965" cy="2523768"/>
          </a:xfrm>
          <a:prstGeom prst="rect">
            <a:avLst/>
          </a:prstGeom>
          <a:noFill/>
          <a:ln>
            <a:noFill/>
          </a:ln>
        </p:spPr>
        <p:txBody>
          <a:bodyPr wrap="square" rtlCol="0">
            <a:spAutoFit/>
          </a:bodyPr>
          <a:lstStyle/>
          <a:p>
            <a:pPr fontAlgn="auto">
              <a:spcBef>
                <a:spcPts val="0"/>
              </a:spcBef>
              <a:spcAft>
                <a:spcPts val="0"/>
              </a:spcAft>
            </a:pPr>
            <a:r>
              <a:rPr lang="en-IE" b="1" dirty="0" smtClean="0">
                <a:solidFill>
                  <a:schemeClr val="bg1"/>
                </a:solidFill>
                <a:latin typeface="Calibri"/>
              </a:rPr>
              <a:t>Laboratory analyses</a:t>
            </a:r>
          </a:p>
          <a:p>
            <a:pPr fontAlgn="auto">
              <a:spcBef>
                <a:spcPts val="0"/>
              </a:spcBef>
              <a:spcAft>
                <a:spcPts val="0"/>
              </a:spcAft>
            </a:pPr>
            <a:endParaRPr lang="en-IE" sz="1000" dirty="0" smtClean="0">
              <a:solidFill>
                <a:schemeClr val="bg1"/>
              </a:solidFill>
              <a:latin typeface="Calibri"/>
            </a:endParaRPr>
          </a:p>
          <a:p>
            <a:pPr fontAlgn="auto">
              <a:spcBef>
                <a:spcPts val="0"/>
              </a:spcBef>
              <a:spcAft>
                <a:spcPts val="0"/>
              </a:spcAft>
            </a:pPr>
            <a:r>
              <a:rPr lang="en-IE" dirty="0" smtClean="0">
                <a:solidFill>
                  <a:schemeClr val="bg1"/>
                </a:solidFill>
                <a:latin typeface="Calibri"/>
              </a:rPr>
              <a:t>Influent </a:t>
            </a:r>
            <a:r>
              <a:rPr lang="en-IE" dirty="0" smtClean="0">
                <a:solidFill>
                  <a:schemeClr val="bg1"/>
                </a:solidFill>
                <a:latin typeface="Calibri"/>
              </a:rPr>
              <a:t>&amp; effluent samples tested for:-</a:t>
            </a:r>
          </a:p>
          <a:p>
            <a:pPr fontAlgn="auto">
              <a:spcBef>
                <a:spcPts val="0"/>
              </a:spcBef>
              <a:spcAft>
                <a:spcPts val="0"/>
              </a:spcAft>
            </a:pPr>
            <a:endParaRPr lang="en-IE" sz="1000" dirty="0" smtClean="0">
              <a:solidFill>
                <a:schemeClr val="bg1"/>
              </a:solidFill>
              <a:latin typeface="Calibri"/>
            </a:endParaRPr>
          </a:p>
          <a:p>
            <a:pPr marL="285750" indent="-285750" fontAlgn="auto">
              <a:spcBef>
                <a:spcPts val="0"/>
              </a:spcBef>
              <a:spcAft>
                <a:spcPts val="0"/>
              </a:spcAft>
              <a:buFont typeface="Arial" panose="020B0604020202020204" pitchFamily="34" charset="0"/>
              <a:buChar char="•"/>
            </a:pPr>
            <a:r>
              <a:rPr lang="en-IE" dirty="0" err="1" smtClean="0">
                <a:solidFill>
                  <a:schemeClr val="bg1"/>
                </a:solidFill>
                <a:latin typeface="Calibri"/>
              </a:rPr>
              <a:t>COD</a:t>
            </a:r>
            <a:r>
              <a:rPr lang="en-IE" baseline="-25000" dirty="0" err="1" smtClean="0">
                <a:solidFill>
                  <a:schemeClr val="bg1"/>
                </a:solidFill>
                <a:latin typeface="Calibri"/>
              </a:rPr>
              <a:t>t</a:t>
            </a:r>
            <a:r>
              <a:rPr lang="en-IE" dirty="0" smtClean="0">
                <a:solidFill>
                  <a:schemeClr val="bg1"/>
                </a:solidFill>
                <a:latin typeface="Calibri"/>
              </a:rPr>
              <a:t>, </a:t>
            </a:r>
            <a:r>
              <a:rPr lang="en-IE" dirty="0" err="1" smtClean="0">
                <a:solidFill>
                  <a:schemeClr val="bg1"/>
                </a:solidFill>
                <a:latin typeface="Calibri"/>
              </a:rPr>
              <a:t>COD</a:t>
            </a:r>
            <a:r>
              <a:rPr lang="en-IE" baseline="-25000" dirty="0" err="1" smtClean="0">
                <a:solidFill>
                  <a:schemeClr val="bg1"/>
                </a:solidFill>
                <a:latin typeface="Calibri"/>
              </a:rPr>
              <a:t>f</a:t>
            </a:r>
            <a:r>
              <a:rPr lang="en-IE" dirty="0" smtClean="0">
                <a:solidFill>
                  <a:schemeClr val="bg1"/>
                </a:solidFill>
                <a:latin typeface="Calibri"/>
              </a:rPr>
              <a:t>, TOC, TIC;</a:t>
            </a:r>
          </a:p>
          <a:p>
            <a:pPr marL="285750" indent="-285750" fontAlgn="auto">
              <a:spcBef>
                <a:spcPts val="0"/>
              </a:spcBef>
              <a:spcAft>
                <a:spcPts val="0"/>
              </a:spcAft>
              <a:buFont typeface="Arial" panose="020B0604020202020204" pitchFamily="34" charset="0"/>
              <a:buChar char="•"/>
            </a:pPr>
            <a:endParaRPr lang="en-IE" sz="1000" dirty="0" smtClean="0">
              <a:solidFill>
                <a:schemeClr val="bg1"/>
              </a:solidFill>
              <a:latin typeface="Calibri"/>
            </a:endParaRPr>
          </a:p>
          <a:p>
            <a:pPr marL="285750" indent="-285750" fontAlgn="auto">
              <a:spcBef>
                <a:spcPts val="0"/>
              </a:spcBef>
              <a:spcAft>
                <a:spcPts val="0"/>
              </a:spcAft>
              <a:buFont typeface="Arial" panose="020B0604020202020204" pitchFamily="34" charset="0"/>
              <a:buChar char="•"/>
            </a:pPr>
            <a:r>
              <a:rPr lang="en-IE" dirty="0" smtClean="0">
                <a:solidFill>
                  <a:schemeClr val="bg1"/>
                </a:solidFill>
                <a:latin typeface="Calibri"/>
              </a:rPr>
              <a:t>SS, pH, DM;</a:t>
            </a:r>
          </a:p>
          <a:p>
            <a:pPr marL="285750" indent="-285750" fontAlgn="auto">
              <a:spcBef>
                <a:spcPts val="0"/>
              </a:spcBef>
              <a:spcAft>
                <a:spcPts val="0"/>
              </a:spcAft>
              <a:buFont typeface="Arial" panose="020B0604020202020204" pitchFamily="34" charset="0"/>
              <a:buChar char="•"/>
            </a:pPr>
            <a:endParaRPr lang="en-IE" sz="1000" dirty="0" smtClean="0">
              <a:solidFill>
                <a:schemeClr val="bg1"/>
              </a:solidFill>
              <a:latin typeface="Calibri"/>
            </a:endParaRPr>
          </a:p>
          <a:p>
            <a:pPr marL="285750" indent="-285750" fontAlgn="auto">
              <a:spcBef>
                <a:spcPts val="0"/>
              </a:spcBef>
              <a:spcAft>
                <a:spcPts val="0"/>
              </a:spcAft>
              <a:buFont typeface="Arial" panose="020B0604020202020204" pitchFamily="34" charset="0"/>
              <a:buChar char="•"/>
            </a:pPr>
            <a:r>
              <a:rPr lang="en-IE" dirty="0" err="1" smtClean="0">
                <a:solidFill>
                  <a:schemeClr val="bg1"/>
                </a:solidFill>
                <a:latin typeface="Calibri"/>
              </a:rPr>
              <a:t>TN</a:t>
            </a:r>
            <a:r>
              <a:rPr lang="en-IE" baseline="-25000" dirty="0" err="1" smtClean="0">
                <a:solidFill>
                  <a:schemeClr val="bg1"/>
                </a:solidFill>
                <a:latin typeface="Calibri"/>
              </a:rPr>
              <a:t>t</a:t>
            </a:r>
            <a:r>
              <a:rPr lang="en-IE" dirty="0" smtClean="0">
                <a:solidFill>
                  <a:schemeClr val="bg1"/>
                </a:solidFill>
                <a:latin typeface="Calibri"/>
              </a:rPr>
              <a:t>, </a:t>
            </a:r>
            <a:r>
              <a:rPr lang="en-IE" dirty="0" err="1" smtClean="0">
                <a:solidFill>
                  <a:schemeClr val="bg1"/>
                </a:solidFill>
                <a:latin typeface="Calibri"/>
              </a:rPr>
              <a:t>TN</a:t>
            </a:r>
            <a:r>
              <a:rPr lang="en-IE" baseline="-25000" dirty="0" err="1" smtClean="0">
                <a:solidFill>
                  <a:schemeClr val="bg1"/>
                </a:solidFill>
                <a:latin typeface="Calibri"/>
              </a:rPr>
              <a:t>f</a:t>
            </a:r>
            <a:r>
              <a:rPr lang="en-IE" dirty="0" smtClean="0">
                <a:solidFill>
                  <a:schemeClr val="bg1"/>
                </a:solidFill>
                <a:latin typeface="Calibri"/>
              </a:rPr>
              <a:t>, NH</a:t>
            </a:r>
            <a:r>
              <a:rPr lang="en-IE" baseline="-25000" dirty="0" smtClean="0">
                <a:solidFill>
                  <a:schemeClr val="bg1"/>
                </a:solidFill>
                <a:latin typeface="Calibri"/>
              </a:rPr>
              <a:t>4</a:t>
            </a:r>
            <a:r>
              <a:rPr lang="en-IE" dirty="0" smtClean="0">
                <a:solidFill>
                  <a:schemeClr val="bg1"/>
                </a:solidFill>
                <a:latin typeface="Calibri"/>
              </a:rPr>
              <a:t>-N, NO</a:t>
            </a:r>
            <a:r>
              <a:rPr lang="en-IE" baseline="-25000" dirty="0" smtClean="0">
                <a:solidFill>
                  <a:schemeClr val="bg1"/>
                </a:solidFill>
                <a:latin typeface="Calibri"/>
              </a:rPr>
              <a:t>2</a:t>
            </a:r>
            <a:r>
              <a:rPr lang="en-IE" dirty="0" smtClean="0">
                <a:solidFill>
                  <a:schemeClr val="bg1"/>
                </a:solidFill>
                <a:latin typeface="Calibri"/>
              </a:rPr>
              <a:t>-N, NO</a:t>
            </a:r>
            <a:r>
              <a:rPr lang="en-IE" baseline="-25000" dirty="0" smtClean="0">
                <a:solidFill>
                  <a:schemeClr val="bg1"/>
                </a:solidFill>
                <a:latin typeface="Calibri"/>
              </a:rPr>
              <a:t>3</a:t>
            </a:r>
            <a:r>
              <a:rPr lang="en-IE" dirty="0" smtClean="0">
                <a:solidFill>
                  <a:schemeClr val="bg1"/>
                </a:solidFill>
                <a:latin typeface="Calibri"/>
              </a:rPr>
              <a:t>-N;</a:t>
            </a:r>
          </a:p>
          <a:p>
            <a:pPr marL="285750" indent="-285750" fontAlgn="auto">
              <a:spcBef>
                <a:spcPts val="0"/>
              </a:spcBef>
              <a:spcAft>
                <a:spcPts val="0"/>
              </a:spcAft>
              <a:buFont typeface="Arial" panose="020B0604020202020204" pitchFamily="34" charset="0"/>
              <a:buChar char="•"/>
            </a:pPr>
            <a:endParaRPr lang="en-IE" sz="1000" dirty="0" smtClean="0">
              <a:solidFill>
                <a:schemeClr val="bg1"/>
              </a:solidFill>
              <a:latin typeface="Calibri"/>
            </a:endParaRPr>
          </a:p>
          <a:p>
            <a:pPr marL="285750" indent="-285750" fontAlgn="auto">
              <a:spcBef>
                <a:spcPts val="0"/>
              </a:spcBef>
              <a:spcAft>
                <a:spcPts val="0"/>
              </a:spcAft>
              <a:buFont typeface="Arial" panose="020B0604020202020204" pitchFamily="34" charset="0"/>
              <a:buChar char="•"/>
            </a:pPr>
            <a:r>
              <a:rPr lang="en-IE" dirty="0" smtClean="0">
                <a:solidFill>
                  <a:schemeClr val="bg1"/>
                </a:solidFill>
                <a:latin typeface="Calibri"/>
              </a:rPr>
              <a:t>TP, TDP, PO</a:t>
            </a:r>
            <a:r>
              <a:rPr lang="en-IE" baseline="-25000" dirty="0" smtClean="0">
                <a:solidFill>
                  <a:schemeClr val="bg1"/>
                </a:solidFill>
                <a:latin typeface="Calibri"/>
              </a:rPr>
              <a:t>4</a:t>
            </a:r>
            <a:r>
              <a:rPr lang="en-IE" dirty="0" smtClean="0">
                <a:solidFill>
                  <a:schemeClr val="bg1"/>
                </a:solidFill>
                <a:latin typeface="Calibri"/>
              </a:rPr>
              <a:t>-P, DUP</a:t>
            </a:r>
            <a:endParaRPr lang="en-IE" dirty="0">
              <a:solidFill>
                <a:schemeClr val="bg1"/>
              </a:solidFill>
              <a:latin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8382">
            <a:off x="4332170" y="811920"/>
            <a:ext cx="3659262" cy="27448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0136">
            <a:off x="5348064" y="2975682"/>
            <a:ext cx="2568633" cy="34248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4866">
            <a:off x="1577451" y="3688531"/>
            <a:ext cx="3660925" cy="2733225"/>
          </a:xfrm>
          <a:prstGeom prst="rect">
            <a:avLst/>
          </a:prstGeom>
        </p:spPr>
      </p:pic>
    </p:spTree>
    <p:extLst>
      <p:ext uri="{BB962C8B-B14F-4D97-AF65-F5344CB8AC3E}">
        <p14:creationId xmlns:p14="http://schemas.microsoft.com/office/powerpoint/2010/main" val="41826362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1171289586"/>
              </p:ext>
            </p:extLst>
          </p:nvPr>
        </p:nvGraphicFramePr>
        <p:xfrm>
          <a:off x="179512" y="1440452"/>
          <a:ext cx="8208912" cy="443682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media depth </a:t>
            </a:r>
            <a:r>
              <a:rPr lang="en-US" sz="1600" dirty="0" smtClean="0"/>
              <a:t>(woodchip 600  mm  v  1000 mm;  average  OLR  = 120  </a:t>
            </a:r>
            <a:r>
              <a:rPr lang="en-IE" sz="1600" spc="0" dirty="0">
                <a:ln>
                  <a:noFill/>
                </a:ln>
                <a:solidFill>
                  <a:srgbClr val="000000"/>
                </a:solidFill>
                <a:cs typeface="+mn-cs"/>
              </a:rPr>
              <a:t>g COD/m</a:t>
            </a:r>
            <a:r>
              <a:rPr lang="en-IE" sz="1600" spc="0" baseline="30000" dirty="0">
                <a:ln>
                  <a:noFill/>
                </a:ln>
                <a:solidFill>
                  <a:srgbClr val="000000"/>
                </a:solidFill>
                <a:cs typeface="+mn-cs"/>
              </a:rPr>
              <a:t>2</a:t>
            </a:r>
            <a:r>
              <a:rPr lang="en-IE" sz="1600" spc="0" dirty="0">
                <a:ln>
                  <a:noFill/>
                </a:ln>
                <a:solidFill>
                  <a:srgbClr val="000000"/>
                </a:solidFill>
                <a:cs typeface="+mn-cs"/>
              </a:rPr>
              <a:t>/d)</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043444"/>
            <a:ext cx="8280919"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a:pPr>
            <a:r>
              <a:rPr lang="en-IE" dirty="0" smtClean="0">
                <a:solidFill>
                  <a:schemeClr val="bg1"/>
                </a:solidFill>
                <a:latin typeface="Calibri"/>
              </a:rPr>
              <a:t>Suspended solids</a:t>
            </a:r>
            <a:endParaRPr lang="en-IE" sz="1600" dirty="0">
              <a:solidFill>
                <a:schemeClr val="bg1"/>
              </a:solidFill>
              <a:latin typeface="Calibri"/>
            </a:endParaRPr>
          </a:p>
        </p:txBody>
      </p:sp>
      <p:sp>
        <p:nvSpPr>
          <p:cNvPr id="13" name="TextBox 12"/>
          <p:cNvSpPr txBox="1"/>
          <p:nvPr/>
        </p:nvSpPr>
        <p:spPr>
          <a:xfrm>
            <a:off x="1043608" y="6084004"/>
            <a:ext cx="6480720" cy="369332"/>
          </a:xfrm>
          <a:prstGeom prst="rect">
            <a:avLst/>
          </a:prstGeom>
          <a:noFill/>
          <a:ln w="19050">
            <a:solidFill>
              <a:srgbClr val="00FFCC"/>
            </a:solidFill>
            <a:prstDash val="solid"/>
          </a:ln>
        </p:spPr>
        <p:txBody>
          <a:bodyPr wrap="square" rtlCol="0">
            <a:spAutoFit/>
          </a:bodyPr>
          <a:lstStyle/>
          <a:p>
            <a:pPr fontAlgn="auto">
              <a:spcBef>
                <a:spcPts val="0"/>
              </a:spcBef>
              <a:spcAft>
                <a:spcPts val="0"/>
              </a:spcAft>
            </a:pPr>
            <a:r>
              <a:rPr lang="en-IE" dirty="0" smtClean="0">
                <a:solidFill>
                  <a:schemeClr val="bg1"/>
                </a:solidFill>
                <a:latin typeface="Calibri"/>
              </a:rPr>
              <a:t>Higher average SS removals for deeper (1000 mm) woodchip media</a:t>
            </a:r>
          </a:p>
        </p:txBody>
      </p:sp>
      <p:sp>
        <p:nvSpPr>
          <p:cNvPr id="15" name="Rectangle 14"/>
          <p:cNvSpPr/>
          <p:nvPr/>
        </p:nvSpPr>
        <p:spPr bwMode="auto">
          <a:xfrm>
            <a:off x="899592" y="5085184"/>
            <a:ext cx="6480720" cy="484892"/>
          </a:xfrm>
          <a:prstGeom prst="rect">
            <a:avLst/>
          </a:prstGeom>
          <a:solidFill>
            <a:srgbClr val="00FFC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2051720" y="4221088"/>
            <a:ext cx="792088" cy="261610"/>
          </a:xfrm>
          <a:prstGeom prst="rect">
            <a:avLst/>
          </a:prstGeom>
          <a:noFill/>
          <a:ln w="12700">
            <a:solidFill>
              <a:srgbClr val="FF0000"/>
            </a:solidFill>
            <a:prstDash val="solid"/>
          </a:ln>
        </p:spPr>
        <p:txBody>
          <a:bodyPr wrap="square" rtlCol="0">
            <a:spAutoFit/>
          </a:bodyPr>
          <a:lstStyle/>
          <a:p>
            <a:pPr algn="ctr"/>
            <a:r>
              <a:rPr lang="en-IE" sz="1100" dirty="0" smtClean="0">
                <a:solidFill>
                  <a:schemeClr val="bg1"/>
                </a:solidFill>
              </a:rPr>
              <a:t>SS↓54%</a:t>
            </a:r>
          </a:p>
        </p:txBody>
      </p:sp>
      <p:sp>
        <p:nvSpPr>
          <p:cNvPr id="11" name="TextBox 10"/>
          <p:cNvSpPr txBox="1"/>
          <p:nvPr/>
        </p:nvSpPr>
        <p:spPr>
          <a:xfrm>
            <a:off x="4067944" y="4679558"/>
            <a:ext cx="792088" cy="261610"/>
          </a:xfrm>
          <a:prstGeom prst="rect">
            <a:avLst/>
          </a:prstGeom>
          <a:noFill/>
          <a:ln w="12700">
            <a:solidFill>
              <a:srgbClr val="0033CC"/>
            </a:solidFill>
            <a:prstDash val="solid"/>
          </a:ln>
        </p:spPr>
        <p:txBody>
          <a:bodyPr wrap="square" rtlCol="0">
            <a:spAutoFit/>
          </a:bodyPr>
          <a:lstStyle/>
          <a:p>
            <a:pPr algn="ctr"/>
            <a:r>
              <a:rPr lang="en-IE" sz="1100" dirty="0" smtClean="0">
                <a:solidFill>
                  <a:schemeClr val="bg1"/>
                </a:solidFill>
              </a:rPr>
              <a:t>SS↓</a:t>
            </a:r>
            <a:r>
              <a:rPr lang="en-IE" sz="1100" dirty="0">
                <a:solidFill>
                  <a:schemeClr val="bg1"/>
                </a:solidFill>
              </a:rPr>
              <a:t>9</a:t>
            </a:r>
            <a:r>
              <a:rPr lang="en-IE" sz="1100" dirty="0" smtClean="0">
                <a:solidFill>
                  <a:schemeClr val="bg1"/>
                </a:solidFill>
              </a:rPr>
              <a:t>4%</a:t>
            </a:r>
          </a:p>
        </p:txBody>
      </p:sp>
      <p:cxnSp>
        <p:nvCxnSpPr>
          <p:cNvPr id="12" name="Elbow Connector 11"/>
          <p:cNvCxnSpPr/>
          <p:nvPr/>
        </p:nvCxnSpPr>
        <p:spPr>
          <a:xfrm rot="16200000" flipH="1">
            <a:off x="4781417" y="4934561"/>
            <a:ext cx="373252" cy="216025"/>
          </a:xfrm>
          <a:prstGeom prst="bentConnector3">
            <a:avLst/>
          </a:prstGeom>
          <a:noFill/>
          <a:ln w="12700">
            <a:solidFill>
              <a:srgbClr val="0033CC"/>
            </a:solidFill>
            <a:prstDash val="solid"/>
            <a:tailEnd type="stealth" w="med" len="lg"/>
          </a:ln>
        </p:spPr>
      </p:cxnSp>
    </p:spTree>
    <p:extLst>
      <p:ext uri="{BB962C8B-B14F-4D97-AF65-F5344CB8AC3E}">
        <p14:creationId xmlns:p14="http://schemas.microsoft.com/office/powerpoint/2010/main" val="5106395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257626721"/>
              </p:ext>
            </p:extLst>
          </p:nvPr>
        </p:nvGraphicFramePr>
        <p:xfrm>
          <a:off x="326556" y="1268760"/>
          <a:ext cx="8277891"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58532" y="188640"/>
            <a:ext cx="8382000" cy="1231106"/>
          </a:xfrm>
        </p:spPr>
        <p:txBody>
          <a:bodyPr/>
          <a:lstStyle/>
          <a:p>
            <a:pPr lvl="0" defTabSz="914400">
              <a:lnSpc>
                <a:spcPct val="100000"/>
              </a:lnSpc>
              <a:spcBef>
                <a:spcPts val="0"/>
              </a:spcBef>
            </a:pPr>
            <a:r>
              <a:rPr lang="en-US" sz="2800" dirty="0" smtClean="0"/>
              <a:t>Key Results</a:t>
            </a:r>
            <a:br>
              <a:rPr lang="en-US" sz="2800" dirty="0" smtClean="0"/>
            </a:br>
            <a:r>
              <a:rPr lang="en-US" sz="2400" dirty="0" smtClean="0"/>
              <a:t>Impact of media depth </a:t>
            </a:r>
            <a:r>
              <a:rPr lang="en-US" sz="1600" dirty="0" smtClean="0"/>
              <a:t>(woodchip 600  mm  v  1000 mm;  average  OLR  = 120  </a:t>
            </a:r>
            <a:r>
              <a:rPr lang="en-IE" sz="1600" spc="0" dirty="0">
                <a:ln>
                  <a:noFill/>
                </a:ln>
                <a:solidFill>
                  <a:srgbClr val="000000"/>
                </a:solidFill>
                <a:cs typeface="+mn-cs"/>
              </a:rPr>
              <a:t>g COD/m</a:t>
            </a:r>
            <a:r>
              <a:rPr lang="en-IE" sz="1600" spc="0" baseline="30000" dirty="0">
                <a:ln>
                  <a:noFill/>
                </a:ln>
                <a:solidFill>
                  <a:srgbClr val="000000"/>
                </a:solidFill>
                <a:cs typeface="+mn-cs"/>
              </a:rPr>
              <a:t>2</a:t>
            </a:r>
            <a:r>
              <a:rPr lang="en-IE" sz="1600" spc="0" dirty="0">
                <a:ln>
                  <a:noFill/>
                </a:ln>
                <a:solidFill>
                  <a:srgbClr val="000000"/>
                </a:solidFill>
                <a:cs typeface="+mn-cs"/>
              </a:rPr>
              <a:t>/d)</a:t>
            </a:r>
            <a:br>
              <a:rPr lang="en-IE" sz="1600" spc="0" dirty="0">
                <a:ln>
                  <a:noFill/>
                </a:ln>
                <a:solidFill>
                  <a:srgbClr val="000000"/>
                </a:solidFill>
                <a:cs typeface="+mn-cs"/>
              </a:rPr>
            </a:br>
            <a:endParaRPr lang="en-US" sz="2800" dirty="0"/>
          </a:p>
        </p:txBody>
      </p:sp>
      <p:cxnSp>
        <p:nvCxnSpPr>
          <p:cNvPr id="4" name="Straight Connector 3"/>
          <p:cNvCxnSpPr/>
          <p:nvPr/>
        </p:nvCxnSpPr>
        <p:spPr>
          <a:xfrm>
            <a:off x="326556" y="1052736"/>
            <a:ext cx="8277891"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043444"/>
            <a:ext cx="8280919" cy="369332"/>
          </a:xfrm>
          <a:prstGeom prst="rect">
            <a:avLst/>
          </a:prstGeom>
          <a:noFill/>
          <a:ln>
            <a:noFill/>
          </a:ln>
        </p:spPr>
        <p:txBody>
          <a:bodyPr wrap="square" rtlCol="0">
            <a:spAutoFit/>
          </a:bodyPr>
          <a:lstStyle/>
          <a:p>
            <a:pPr marL="342900" indent="-342900" fontAlgn="auto">
              <a:spcBef>
                <a:spcPts val="0"/>
              </a:spcBef>
              <a:spcAft>
                <a:spcPts val="0"/>
              </a:spcAft>
              <a:buFont typeface="+mj-lt"/>
              <a:buAutoNum type="alphaLcParenR" startAt="2"/>
            </a:pPr>
            <a:r>
              <a:rPr lang="en-IE" dirty="0" smtClean="0">
                <a:solidFill>
                  <a:schemeClr val="bg1"/>
                </a:solidFill>
                <a:latin typeface="Calibri"/>
              </a:rPr>
              <a:t>Ammonium</a:t>
            </a:r>
            <a:endParaRPr lang="en-IE" sz="1600" dirty="0">
              <a:solidFill>
                <a:schemeClr val="bg1"/>
              </a:solidFill>
              <a:latin typeface="Calibri"/>
            </a:endParaRPr>
          </a:p>
        </p:txBody>
      </p:sp>
      <p:sp>
        <p:nvSpPr>
          <p:cNvPr id="15" name="Rectangle 14"/>
          <p:cNvSpPr/>
          <p:nvPr/>
        </p:nvSpPr>
        <p:spPr bwMode="auto">
          <a:xfrm>
            <a:off x="971600" y="4869160"/>
            <a:ext cx="6624736" cy="648072"/>
          </a:xfrm>
          <a:prstGeom prst="rect">
            <a:avLst/>
          </a:prstGeom>
          <a:solidFill>
            <a:srgbClr val="FF000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E"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971600" y="5951021"/>
            <a:ext cx="7272808" cy="646331"/>
          </a:xfrm>
          <a:prstGeom prst="rect">
            <a:avLst/>
          </a:prstGeom>
          <a:noFill/>
          <a:ln w="19050">
            <a:solidFill>
              <a:srgbClr val="00FFCC"/>
            </a:solidFill>
            <a:prstDash val="solid"/>
          </a:ln>
        </p:spPr>
        <p:txBody>
          <a:bodyPr wrap="square" rtlCol="0">
            <a:spAutoFit/>
          </a:bodyPr>
          <a:lstStyle>
            <a:defPPr>
              <a:defRPr lang="en-US"/>
            </a:defPPr>
            <a:lvl1pPr fontAlgn="auto">
              <a:spcBef>
                <a:spcPts val="0"/>
              </a:spcBef>
              <a:spcAft>
                <a:spcPts val="0"/>
              </a:spcAft>
              <a:defRPr>
                <a:solidFill>
                  <a:schemeClr val="bg1"/>
                </a:solidFill>
                <a:latin typeface="Calibri"/>
              </a:defRPr>
            </a:lvl1pPr>
          </a:lstStyle>
          <a:p>
            <a:pPr marL="285750" indent="-285750">
              <a:buFont typeface="Arial" panose="020B0604020202020204" pitchFamily="34" charset="0"/>
              <a:buChar char="•"/>
            </a:pPr>
            <a:r>
              <a:rPr lang="en-IE" dirty="0"/>
              <a:t>Higher average NH</a:t>
            </a:r>
            <a:r>
              <a:rPr lang="en-IE" baseline="-25000" dirty="0"/>
              <a:t>4</a:t>
            </a:r>
            <a:r>
              <a:rPr lang="en-IE" dirty="0"/>
              <a:t>-N removals for deeper (1000 mm) woodchip media;</a:t>
            </a:r>
          </a:p>
          <a:p>
            <a:pPr marL="285750" indent="-285750">
              <a:buFont typeface="Arial" panose="020B0604020202020204" pitchFamily="34" charset="0"/>
              <a:buChar char="•"/>
            </a:pPr>
            <a:r>
              <a:rPr lang="en-IE" dirty="0"/>
              <a:t>No nitrification - both depths</a:t>
            </a:r>
            <a:endParaRPr lang="en-IE" dirty="0"/>
          </a:p>
        </p:txBody>
      </p:sp>
      <p:sp>
        <p:nvSpPr>
          <p:cNvPr id="12" name="TextBox 11"/>
          <p:cNvSpPr txBox="1"/>
          <p:nvPr/>
        </p:nvSpPr>
        <p:spPr>
          <a:xfrm>
            <a:off x="1475656" y="1871246"/>
            <a:ext cx="936104" cy="261610"/>
          </a:xfrm>
          <a:prstGeom prst="rect">
            <a:avLst/>
          </a:prstGeom>
          <a:noFill/>
          <a:ln w="12700">
            <a:solidFill>
              <a:srgbClr val="FF0000"/>
            </a:solidFill>
            <a:prstDash val="solid"/>
          </a:ln>
        </p:spPr>
        <p:txBody>
          <a:bodyPr wrap="square" rtlCol="0">
            <a:spAutoFit/>
          </a:bodyPr>
          <a:lstStyle/>
          <a:p>
            <a:pPr algn="ctr"/>
            <a:r>
              <a:rPr lang="en-IE" sz="1100" dirty="0" smtClean="0">
                <a:solidFill>
                  <a:schemeClr val="bg1"/>
                </a:solidFill>
              </a:rPr>
              <a:t>No reduction</a:t>
            </a:r>
          </a:p>
        </p:txBody>
      </p:sp>
      <p:sp>
        <p:nvSpPr>
          <p:cNvPr id="14" name="TextBox 13"/>
          <p:cNvSpPr txBox="1"/>
          <p:nvPr/>
        </p:nvSpPr>
        <p:spPr>
          <a:xfrm>
            <a:off x="3347864" y="4463534"/>
            <a:ext cx="936104" cy="261610"/>
          </a:xfrm>
          <a:prstGeom prst="rect">
            <a:avLst/>
          </a:prstGeom>
          <a:noFill/>
          <a:ln w="12700">
            <a:solidFill>
              <a:srgbClr val="0033CC"/>
            </a:solidFill>
            <a:prstDash val="solid"/>
          </a:ln>
        </p:spPr>
        <p:txBody>
          <a:bodyPr wrap="square" rtlCol="0">
            <a:spAutoFit/>
          </a:bodyPr>
          <a:lstStyle/>
          <a:p>
            <a:pPr algn="ctr"/>
            <a:r>
              <a:rPr lang="en-IE" sz="1100" dirty="0" smtClean="0">
                <a:solidFill>
                  <a:schemeClr val="bg1"/>
                </a:solidFill>
              </a:rPr>
              <a:t>NH</a:t>
            </a:r>
            <a:r>
              <a:rPr lang="en-IE" sz="1100" baseline="-25000" dirty="0" smtClean="0">
                <a:solidFill>
                  <a:schemeClr val="bg1"/>
                </a:solidFill>
              </a:rPr>
              <a:t>4</a:t>
            </a:r>
            <a:r>
              <a:rPr lang="en-IE" sz="1100" dirty="0" smtClean="0">
                <a:solidFill>
                  <a:schemeClr val="bg1"/>
                </a:solidFill>
              </a:rPr>
              <a:t>-N↓82%</a:t>
            </a:r>
          </a:p>
        </p:txBody>
      </p:sp>
      <p:cxnSp>
        <p:nvCxnSpPr>
          <p:cNvPr id="16" name="Elbow Connector 15"/>
          <p:cNvCxnSpPr/>
          <p:nvPr/>
        </p:nvCxnSpPr>
        <p:spPr>
          <a:xfrm rot="16200000" flipH="1">
            <a:off x="4205355" y="4718537"/>
            <a:ext cx="373252" cy="216025"/>
          </a:xfrm>
          <a:prstGeom prst="bentConnector3">
            <a:avLst/>
          </a:prstGeom>
          <a:noFill/>
          <a:ln w="12700">
            <a:solidFill>
              <a:srgbClr val="0033CC"/>
            </a:solidFill>
            <a:prstDash val="solid"/>
            <a:tailEnd type="stealth" w="med" len="lg"/>
          </a:ln>
        </p:spPr>
      </p:cxnSp>
      <p:cxnSp>
        <p:nvCxnSpPr>
          <p:cNvPr id="17" name="Straight Arrow Connector 16"/>
          <p:cNvCxnSpPr>
            <a:stCxn id="12" idx="3"/>
          </p:cNvCxnSpPr>
          <p:nvPr/>
        </p:nvCxnSpPr>
        <p:spPr>
          <a:xfrm>
            <a:off x="2411760" y="2002051"/>
            <a:ext cx="288032" cy="274821"/>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82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 Grey Segoe 4X3">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A227CC-187E-49A8-8CC3-1CC75B026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Grey Segoe 4X3</Template>
  <TotalTime>1811</TotalTime>
  <Words>2531</Words>
  <Application>Microsoft Office PowerPoint</Application>
  <PresentationFormat>On-screen Show (4:3)</PresentationFormat>
  <Paragraphs>282</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1_Light Grey Segoe 4X3</vt:lpstr>
      <vt:lpstr>White with Courier font for code slides</vt:lpstr>
      <vt:lpstr>Comparison of intermittently loaded laboratory filter systems to treat dairy soiled water</vt:lpstr>
      <vt:lpstr>PowerPoint Presentation</vt:lpstr>
      <vt:lpstr>Study Aim</vt:lpstr>
      <vt:lpstr>Materials and Methods</vt:lpstr>
      <vt:lpstr>Materials and Methods</vt:lpstr>
      <vt:lpstr>Materials and Methods</vt:lpstr>
      <vt:lpstr>Materials and Methods</vt:lpstr>
      <vt:lpstr>Key Results Impact of media depth (woodchip 600  mm  v  1000 mm;  average  OLR  = 120  g COD/m2/d) </vt:lpstr>
      <vt:lpstr>Key Results Impact of media depth (woodchip 600  mm  v  1000 mm;  average  OLR  = 120  g COD/m2/d) </vt:lpstr>
      <vt:lpstr>Key Results Impact of media depth (woodchip 600  mm  v  1000 mm;  average  OLR  = 120  g COD/m2/d) </vt:lpstr>
      <vt:lpstr>Key Results Impact of OLR (1000 mm woodchip  media;  average  OLR’s  = 52 v 127  g COD/m2/d) </vt:lpstr>
      <vt:lpstr>Key Results Impact of media type (woodchip  v  sand;  depth 1000 mm;  average OLR  =  35 g COD/m2/d) </vt:lpstr>
      <vt:lpstr>Key Results Impact of media type (woodchip  v  sand;  depth = 1000 mm; average OLR = 35 g COD/m2/d) </vt:lpstr>
      <vt:lpstr>Key Results Impact of media type (woodchip  v  sand;  1000 mm; average OLR = 35 g COD/m2/d) </vt:lpstr>
      <vt:lpstr>Summary of key findings</vt:lpstr>
      <vt:lpstr>Implications for on-farm treatment</vt:lpstr>
    </vt:vector>
  </TitlesOfParts>
  <Company>University of Limerick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dc:title>
  <dc:creator>John.Murnane</dc:creator>
  <cp:lastModifiedBy>John.Murnane</cp:lastModifiedBy>
  <cp:revision>153</cp:revision>
  <cp:lastPrinted>2016-03-21T10:51:10Z</cp:lastPrinted>
  <dcterms:created xsi:type="dcterms:W3CDTF">2014-02-22T18:28:03Z</dcterms:created>
  <dcterms:modified xsi:type="dcterms:W3CDTF">2016-03-21T11:03:46Z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TC102867549990</vt:lpwstr>
  </property>
</Properties>
</file>