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3" r:id="rId3"/>
    <p:sldId id="324" r:id="rId4"/>
    <p:sldId id="322" r:id="rId5"/>
    <p:sldId id="317" r:id="rId6"/>
    <p:sldId id="351" r:id="rId7"/>
    <p:sldId id="352" r:id="rId8"/>
    <p:sldId id="353" r:id="rId9"/>
    <p:sldId id="335" r:id="rId10"/>
    <p:sldId id="330" r:id="rId11"/>
    <p:sldId id="355" r:id="rId12"/>
    <p:sldId id="370" r:id="rId13"/>
    <p:sldId id="371" r:id="rId14"/>
    <p:sldId id="358" r:id="rId15"/>
    <p:sldId id="372" r:id="rId16"/>
    <p:sldId id="360" r:id="rId17"/>
    <p:sldId id="280" r:id="rId18"/>
    <p:sldId id="345" r:id="rId19"/>
    <p:sldId id="297" r:id="rId20"/>
    <p:sldId id="373" r:id="rId21"/>
    <p:sldId id="364" r:id="rId22"/>
    <p:sldId id="363" r:id="rId23"/>
    <p:sldId id="349" r:id="rId24"/>
    <p:sldId id="300" r:id="rId25"/>
    <p:sldId id="318" r:id="rId26"/>
    <p:sldId id="361" r:id="rId27"/>
    <p:sldId id="277" r:id="rId28"/>
    <p:sldId id="3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0000FF"/>
    <a:srgbClr val="FF99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2" autoAdjust="0"/>
    <p:restoredTop sz="94660"/>
  </p:normalViewPr>
  <p:slideViewPr>
    <p:cSldViewPr>
      <p:cViewPr varScale="1">
        <p:scale>
          <a:sx n="86" d="100"/>
          <a:sy n="86" d="100"/>
        </p:scale>
        <p:origin x="-6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99608138\Downloads\Biomass%20and%20elements%20spreadsheet%2010Nov2016%20(2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99608138\Dropbox\nutrient%20uptake\Biomass%20and%20elements%20spreadsheet%2010Nov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99608138\Downloads\Biomass%20and%20elements%20spreadsheet%2010Nov2016%20(2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99608138\Dropbox\nutrient%20uptake\Biomass%20and%20elements%20spreadsheet%2010Nov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99608138\Downloads\Biomass%20and%20elements%20spreadsheet%2010Nov2016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839117629427821"/>
          <c:y val="0.18385925448111345"/>
          <c:w val="0.6936751628902138"/>
          <c:h val="0.68823440266909364"/>
        </c:manualLayout>
      </c:layout>
      <c:barChart>
        <c:barDir val="col"/>
        <c:grouping val="clustered"/>
        <c:ser>
          <c:idx val="1"/>
          <c:order val="0"/>
          <c:tx>
            <c:v>AG average</c:v>
          </c:tx>
          <c:spPr>
            <a:solidFill>
              <a:srgbClr val="92D050"/>
            </a:solidFill>
            <a:ln>
              <a:solidFill>
                <a:prstClr val="black"/>
              </a:solidFill>
            </a:ln>
          </c:spPr>
          <c:errBars>
            <c:errBarType val="both"/>
            <c:errValType val="cust"/>
            <c:plus>
              <c:numRef>
                <c:f>Nitrogen!$W$15:$AD$15</c:f>
                <c:numCache>
                  <c:formatCode>General</c:formatCode>
                  <c:ptCount val="8"/>
                  <c:pt idx="0">
                    <c:v>141.42135623730951</c:v>
                  </c:pt>
                  <c:pt idx="1">
                    <c:v>689.42911165688383</c:v>
                  </c:pt>
                  <c:pt idx="2">
                    <c:v>2245.0640302672882</c:v>
                  </c:pt>
                  <c:pt idx="3">
                    <c:v>3341.0795411064369</c:v>
                  </c:pt>
                  <c:pt idx="4">
                    <c:v>1697.0562748477141</c:v>
                  </c:pt>
                  <c:pt idx="5">
                    <c:v>247.48737341529164</c:v>
                  </c:pt>
                  <c:pt idx="6">
                    <c:v>1166.7261889578035</c:v>
                  </c:pt>
                  <c:pt idx="7">
                    <c:v>335.87572106361006</c:v>
                  </c:pt>
                </c:numCache>
              </c:numRef>
            </c:plus>
            <c:minus>
              <c:numRef>
                <c:f>Nitrogen!$W$15:$AD$15</c:f>
                <c:numCache>
                  <c:formatCode>General</c:formatCode>
                  <c:ptCount val="8"/>
                  <c:pt idx="0">
                    <c:v>141.42135623730951</c:v>
                  </c:pt>
                  <c:pt idx="1">
                    <c:v>689.42911165688383</c:v>
                  </c:pt>
                  <c:pt idx="2">
                    <c:v>2245.0640302672882</c:v>
                  </c:pt>
                  <c:pt idx="3">
                    <c:v>3341.0795411064369</c:v>
                  </c:pt>
                  <c:pt idx="4">
                    <c:v>1697.0562748477141</c:v>
                  </c:pt>
                  <c:pt idx="5">
                    <c:v>247.48737341529164</c:v>
                  </c:pt>
                  <c:pt idx="6">
                    <c:v>1166.7261889578035</c:v>
                  </c:pt>
                  <c:pt idx="7">
                    <c:v>335.87572106361006</c:v>
                  </c:pt>
                </c:numCache>
              </c:numRef>
            </c:minus>
          </c:errBars>
          <c:cat>
            <c:strRef>
              <c:f>Nitrogen!$W$33:$AD$33</c:f>
              <c:strCache>
                <c:ptCount val="8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</c:strCache>
            </c:strRef>
          </c:cat>
          <c:val>
            <c:numRef>
              <c:f>Nitrogen!$W$14:$AD$14</c:f>
              <c:numCache>
                <c:formatCode>0.00</c:formatCode>
                <c:ptCount val="8"/>
                <c:pt idx="0">
                  <c:v>10775</c:v>
                </c:pt>
                <c:pt idx="1">
                  <c:v>10087.5</c:v>
                </c:pt>
                <c:pt idx="2">
                  <c:v>25337.5</c:v>
                </c:pt>
                <c:pt idx="3">
                  <c:v>19887.5</c:v>
                </c:pt>
                <c:pt idx="4">
                  <c:v>18950</c:v>
                </c:pt>
                <c:pt idx="5">
                  <c:v>11950</c:v>
                </c:pt>
                <c:pt idx="6">
                  <c:v>9700</c:v>
                </c:pt>
                <c:pt idx="7">
                  <c:v>9462.5</c:v>
                </c:pt>
              </c:numCache>
            </c:numRef>
          </c:val>
        </c:ser>
        <c:axId val="38327040"/>
        <c:axId val="38328960"/>
      </c:barChart>
      <c:catAx>
        <c:axId val="3832704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8328960"/>
        <c:crosses val="autoZero"/>
        <c:auto val="1"/>
        <c:lblAlgn val="ctr"/>
        <c:lblOffset val="100"/>
      </c:catAx>
      <c:valAx>
        <c:axId val="38328960"/>
        <c:scaling>
          <c:orientation val="minMax"/>
          <c:max val="35000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8327040"/>
        <c:crosses val="autoZero"/>
        <c:crossBetween val="between"/>
        <c:majorUnit val="5000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autoTitleDeleted val="1"/>
    <c:plotArea>
      <c:layout>
        <c:manualLayout>
          <c:layoutTarget val="inner"/>
          <c:xMode val="edge"/>
          <c:yMode val="edge"/>
          <c:x val="0.14442220383921317"/>
          <c:y val="7.2258836319773992E-2"/>
          <c:w val="0.81744389512276416"/>
          <c:h val="0.74460377418382151"/>
        </c:manualLayout>
      </c:layout>
      <c:barChart>
        <c:barDir val="col"/>
        <c:grouping val="clustered"/>
        <c:ser>
          <c:idx val="0"/>
          <c:order val="0"/>
          <c:tx>
            <c:strRef>
              <c:f>Biomass!$A$4</c:f>
              <c:strCache>
                <c:ptCount val="1"/>
                <c:pt idx="0">
                  <c:v>AG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errBars>
            <c:errBarType val="both"/>
            <c:errValType val="cust"/>
            <c:plus>
              <c:numRef>
                <c:f>Biomass!$B$5:$I$5</c:f>
                <c:numCache>
                  <c:formatCode>General</c:formatCode>
                  <c:ptCount val="8"/>
                  <c:pt idx="0">
                    <c:v>462.24274538076196</c:v>
                  </c:pt>
                  <c:pt idx="1">
                    <c:v>547.69416898745294</c:v>
                  </c:pt>
                  <c:pt idx="2">
                    <c:v>340.75849910792516</c:v>
                  </c:pt>
                  <c:pt idx="3">
                    <c:v>375.37786509063238</c:v>
                  </c:pt>
                  <c:pt idx="4">
                    <c:v>506.70712589085531</c:v>
                  </c:pt>
                  <c:pt idx="5">
                    <c:v>247.93111946667744</c:v>
                  </c:pt>
                  <c:pt idx="6">
                    <c:v>223.34459422924954</c:v>
                  </c:pt>
                  <c:pt idx="7">
                    <c:v>108.13446655503991</c:v>
                  </c:pt>
                </c:numCache>
              </c:numRef>
            </c:plus>
            <c:minus>
              <c:numRef>
                <c:f>Biomass!$B$5:$I$5</c:f>
                <c:numCache>
                  <c:formatCode>General</c:formatCode>
                  <c:ptCount val="8"/>
                  <c:pt idx="0">
                    <c:v>462.24274538076196</c:v>
                  </c:pt>
                  <c:pt idx="1">
                    <c:v>547.69416898745294</c:v>
                  </c:pt>
                  <c:pt idx="2">
                    <c:v>340.75849910792516</c:v>
                  </c:pt>
                  <c:pt idx="3">
                    <c:v>375.37786509063238</c:v>
                  </c:pt>
                  <c:pt idx="4">
                    <c:v>506.70712589085531</c:v>
                  </c:pt>
                  <c:pt idx="5">
                    <c:v>247.93111946667744</c:v>
                  </c:pt>
                  <c:pt idx="6">
                    <c:v>223.34459422924954</c:v>
                  </c:pt>
                  <c:pt idx="7">
                    <c:v>108.13446655503991</c:v>
                  </c:pt>
                </c:numCache>
              </c:numRef>
            </c:minus>
          </c:errBars>
          <c:cat>
            <c:strRef>
              <c:f>Biomass!$B$3:$I$3</c:f>
              <c:strCache>
                <c:ptCount val="8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</c:strCache>
            </c:strRef>
          </c:cat>
          <c:val>
            <c:numRef>
              <c:f>Biomass!$B$4:$I$4</c:f>
              <c:numCache>
                <c:formatCode>0.00</c:formatCode>
                <c:ptCount val="8"/>
                <c:pt idx="0">
                  <c:v>1384.1</c:v>
                </c:pt>
                <c:pt idx="1">
                  <c:v>1475.53</c:v>
                </c:pt>
                <c:pt idx="2">
                  <c:v>834.73500000000001</c:v>
                </c:pt>
                <c:pt idx="3">
                  <c:v>1372.87</c:v>
                </c:pt>
                <c:pt idx="4">
                  <c:v>1635.91</c:v>
                </c:pt>
                <c:pt idx="5">
                  <c:v>1371.7</c:v>
                </c:pt>
                <c:pt idx="6">
                  <c:v>1271.46</c:v>
                </c:pt>
                <c:pt idx="7">
                  <c:v>1346.3</c:v>
                </c:pt>
              </c:numCache>
            </c:numRef>
          </c:val>
        </c:ser>
        <c:axId val="110406656"/>
        <c:axId val="110658304"/>
      </c:barChart>
      <c:catAx>
        <c:axId val="11040665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10658304"/>
        <c:crosses val="autoZero"/>
        <c:auto val="1"/>
        <c:lblAlgn val="ctr"/>
        <c:lblOffset val="100"/>
      </c:catAx>
      <c:valAx>
        <c:axId val="11065830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10406656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839117629427818"/>
          <c:y val="0.18385925448111329"/>
          <c:w val="0.6936751628902138"/>
          <c:h val="0.68823440266909286"/>
        </c:manualLayout>
      </c:layout>
      <c:barChart>
        <c:barDir val="col"/>
        <c:grouping val="clustered"/>
        <c:ser>
          <c:idx val="1"/>
          <c:order val="1"/>
          <c:tx>
            <c:v>AG average</c:v>
          </c:tx>
          <c:spPr>
            <a:solidFill>
              <a:srgbClr val="92D050"/>
            </a:solidFill>
            <a:ln>
              <a:solidFill>
                <a:prstClr val="black"/>
              </a:solidFill>
            </a:ln>
          </c:spPr>
          <c:errBars>
            <c:errBarType val="both"/>
            <c:errValType val="cust"/>
            <c:plus>
              <c:numRef>
                <c:f>Nitrogen!$W$15:$AD$15</c:f>
                <c:numCache>
                  <c:formatCode>General</c:formatCode>
                  <c:ptCount val="8"/>
                  <c:pt idx="0">
                    <c:v>141.42135623730951</c:v>
                  </c:pt>
                  <c:pt idx="1">
                    <c:v>689.42911165688383</c:v>
                  </c:pt>
                  <c:pt idx="2">
                    <c:v>2245.0640302672882</c:v>
                  </c:pt>
                  <c:pt idx="3">
                    <c:v>3341.0795411064369</c:v>
                  </c:pt>
                  <c:pt idx="4">
                    <c:v>1697.0562748477141</c:v>
                  </c:pt>
                  <c:pt idx="5">
                    <c:v>247.48737341529164</c:v>
                  </c:pt>
                  <c:pt idx="6">
                    <c:v>1166.7261889578035</c:v>
                  </c:pt>
                  <c:pt idx="7">
                    <c:v>335.87572106361006</c:v>
                  </c:pt>
                </c:numCache>
              </c:numRef>
            </c:plus>
            <c:minus>
              <c:numRef>
                <c:f>Nitrogen!$W$15:$AD$15</c:f>
                <c:numCache>
                  <c:formatCode>General</c:formatCode>
                  <c:ptCount val="8"/>
                  <c:pt idx="0">
                    <c:v>141.42135623730951</c:v>
                  </c:pt>
                  <c:pt idx="1">
                    <c:v>689.42911165688383</c:v>
                  </c:pt>
                  <c:pt idx="2">
                    <c:v>2245.0640302672882</c:v>
                  </c:pt>
                  <c:pt idx="3">
                    <c:v>3341.0795411064369</c:v>
                  </c:pt>
                  <c:pt idx="4">
                    <c:v>1697.0562748477141</c:v>
                  </c:pt>
                  <c:pt idx="5">
                    <c:v>247.48737341529164</c:v>
                  </c:pt>
                  <c:pt idx="6">
                    <c:v>1166.7261889578035</c:v>
                  </c:pt>
                  <c:pt idx="7">
                    <c:v>335.87572106361006</c:v>
                  </c:pt>
                </c:numCache>
              </c:numRef>
            </c:minus>
          </c:errBars>
          <c:cat>
            <c:strRef>
              <c:f>Nitrogen!$W$33:$AD$33</c:f>
              <c:strCache>
                <c:ptCount val="8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</c:strCache>
            </c:strRef>
          </c:cat>
          <c:val>
            <c:numRef>
              <c:f>Nitrogen!$W$14:$AD$14</c:f>
              <c:numCache>
                <c:formatCode>0.00</c:formatCode>
                <c:ptCount val="8"/>
                <c:pt idx="0">
                  <c:v>10775</c:v>
                </c:pt>
                <c:pt idx="1">
                  <c:v>10087.5</c:v>
                </c:pt>
                <c:pt idx="2">
                  <c:v>25337.5</c:v>
                </c:pt>
                <c:pt idx="3">
                  <c:v>19887.5</c:v>
                </c:pt>
                <c:pt idx="4">
                  <c:v>18950</c:v>
                </c:pt>
                <c:pt idx="5">
                  <c:v>11950</c:v>
                </c:pt>
                <c:pt idx="6">
                  <c:v>9700</c:v>
                </c:pt>
                <c:pt idx="7">
                  <c:v>9462.5</c:v>
                </c:pt>
              </c:numCache>
            </c:numRef>
          </c:val>
        </c:ser>
        <c:axId val="125914112"/>
        <c:axId val="125920384"/>
      </c:barChart>
      <c:lineChart>
        <c:grouping val="standard"/>
        <c:ser>
          <c:idx val="0"/>
          <c:order val="0"/>
          <c:tx>
            <c:v>AG average standing stock</c:v>
          </c:tx>
          <c:spPr>
            <a:ln w="38100">
              <a:solidFill>
                <a:srgbClr val="00B0F0"/>
              </a:solidFill>
              <a:prstDash val="dash"/>
            </a:ln>
          </c:spPr>
          <c:marker>
            <c:symbol val="none"/>
          </c:marker>
          <c:errBars>
            <c:errDir val="y"/>
            <c:errBarType val="both"/>
            <c:errValType val="cust"/>
            <c:plus>
              <c:numRef>
                <c:f>Nitrogen!$W$24:$AD$24</c:f>
                <c:numCache>
                  <c:formatCode>General</c:formatCode>
                  <c:ptCount val="8"/>
                  <c:pt idx="0">
                    <c:v>5301.3980345509417</c:v>
                  </c:pt>
                  <c:pt idx="1">
                    <c:v>5618.9314057105685</c:v>
                  </c:pt>
                  <c:pt idx="2">
                    <c:v>3789.306044419217</c:v>
                  </c:pt>
                  <c:pt idx="3">
                    <c:v>7599.8670115741124</c:v>
                  </c:pt>
                  <c:pt idx="4">
                    <c:v>810.53882560465092</c:v>
                  </c:pt>
                  <c:pt idx="5">
                    <c:v>3772.4288197658498</c:v>
                  </c:pt>
                  <c:pt idx="6">
                    <c:v>1783.8175697925237</c:v>
                  </c:pt>
                  <c:pt idx="7">
                    <c:v>499.89621002768382</c:v>
                  </c:pt>
                </c:numCache>
              </c:numRef>
            </c:plus>
            <c:minus>
              <c:numRef>
                <c:f>Nitrogen!$W$24:$AD$24</c:f>
                <c:numCache>
                  <c:formatCode>General</c:formatCode>
                  <c:ptCount val="8"/>
                  <c:pt idx="0">
                    <c:v>5301.3980345509417</c:v>
                  </c:pt>
                  <c:pt idx="1">
                    <c:v>5618.9314057105685</c:v>
                  </c:pt>
                  <c:pt idx="2">
                    <c:v>3789.306044419217</c:v>
                  </c:pt>
                  <c:pt idx="3">
                    <c:v>7599.8670115741124</c:v>
                  </c:pt>
                  <c:pt idx="4">
                    <c:v>810.53882560465092</c:v>
                  </c:pt>
                  <c:pt idx="5">
                    <c:v>3772.4288197658498</c:v>
                  </c:pt>
                  <c:pt idx="6">
                    <c:v>1783.8175697925237</c:v>
                  </c:pt>
                  <c:pt idx="7">
                    <c:v>499.89621002768382</c:v>
                  </c:pt>
                </c:numCache>
              </c:numRef>
            </c:minus>
          </c:errBars>
          <c:cat>
            <c:strRef>
              <c:f>Nitrogen!$W$33:$AD$33</c:f>
              <c:strCache>
                <c:ptCount val="8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</c:strCache>
            </c:strRef>
          </c:cat>
          <c:val>
            <c:numRef>
              <c:f>Nitrogen!$W$23:$AD$23</c:f>
              <c:numCache>
                <c:formatCode>General</c:formatCode>
                <c:ptCount val="8"/>
                <c:pt idx="0">
                  <c:v>14507.2405</c:v>
                </c:pt>
                <c:pt idx="1">
                  <c:v>15177.736500000001</c:v>
                </c:pt>
                <c:pt idx="2">
                  <c:v>20989.651999999998</c:v>
                </c:pt>
                <c:pt idx="3">
                  <c:v>32599.499500000002</c:v>
                </c:pt>
                <c:pt idx="4">
                  <c:v>30650.414499999999</c:v>
                </c:pt>
                <c:pt idx="5">
                  <c:v>16489.900000000001</c:v>
                </c:pt>
                <c:pt idx="6">
                  <c:v>12348.280500000001</c:v>
                </c:pt>
                <c:pt idx="7">
                  <c:v>12703.609999999999</c:v>
                </c:pt>
              </c:numCache>
            </c:numRef>
          </c:val>
        </c:ser>
        <c:marker val="1"/>
        <c:axId val="125956864"/>
        <c:axId val="125921920"/>
      </c:lineChart>
      <c:catAx>
        <c:axId val="12591411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25920384"/>
        <c:crosses val="autoZero"/>
        <c:auto val="1"/>
        <c:lblAlgn val="ctr"/>
        <c:lblOffset val="100"/>
      </c:catAx>
      <c:valAx>
        <c:axId val="125920384"/>
        <c:scaling>
          <c:orientation val="minMax"/>
          <c:max val="35000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25914112"/>
        <c:crosses val="autoZero"/>
        <c:crossBetween val="between"/>
        <c:majorUnit val="5000"/>
      </c:valAx>
      <c:valAx>
        <c:axId val="125921920"/>
        <c:scaling>
          <c:orientation val="minMax"/>
          <c:max val="50000"/>
        </c:scaling>
        <c:axPos val="r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25956864"/>
        <c:crosses val="max"/>
        <c:crossBetween val="between"/>
      </c:valAx>
      <c:catAx>
        <c:axId val="125956864"/>
        <c:scaling>
          <c:orientation val="minMax"/>
        </c:scaling>
        <c:delete val="1"/>
        <c:axPos val="b"/>
        <c:tickLblPos val="none"/>
        <c:crossAx val="125921920"/>
        <c:crosses val="autoZero"/>
        <c:auto val="1"/>
        <c:lblAlgn val="ctr"/>
        <c:lblOffset val="100"/>
      </c:catAx>
    </c:plotArea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autoTitleDeleted val="1"/>
    <c:plotArea>
      <c:layout>
        <c:manualLayout>
          <c:layoutTarget val="inner"/>
          <c:xMode val="edge"/>
          <c:yMode val="edge"/>
          <c:x val="0.14442220383921325"/>
          <c:y val="7.2258836319773992E-2"/>
          <c:w val="0.81744389512276416"/>
          <c:h val="0.74460377418382184"/>
        </c:manualLayout>
      </c:layout>
      <c:barChart>
        <c:barDir val="col"/>
        <c:grouping val="clustered"/>
        <c:ser>
          <c:idx val="0"/>
          <c:order val="0"/>
          <c:tx>
            <c:strRef>
              <c:f>Biomass!$A$4</c:f>
              <c:strCache>
                <c:ptCount val="1"/>
                <c:pt idx="0">
                  <c:v>AG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errBars>
            <c:errBarType val="both"/>
            <c:errValType val="cust"/>
            <c:plus>
              <c:numRef>
                <c:f>Biomass!$B$5:$I$5</c:f>
                <c:numCache>
                  <c:formatCode>General</c:formatCode>
                  <c:ptCount val="8"/>
                  <c:pt idx="0">
                    <c:v>462.24274538076213</c:v>
                  </c:pt>
                  <c:pt idx="1">
                    <c:v>547.69416898745294</c:v>
                  </c:pt>
                  <c:pt idx="2">
                    <c:v>340.75849910792516</c:v>
                  </c:pt>
                  <c:pt idx="3">
                    <c:v>375.37786509063238</c:v>
                  </c:pt>
                  <c:pt idx="4">
                    <c:v>506.70712589085531</c:v>
                  </c:pt>
                  <c:pt idx="5">
                    <c:v>247.93111946667744</c:v>
                  </c:pt>
                  <c:pt idx="6">
                    <c:v>223.34459422924942</c:v>
                  </c:pt>
                  <c:pt idx="7">
                    <c:v>108.13446655503991</c:v>
                  </c:pt>
                </c:numCache>
              </c:numRef>
            </c:plus>
            <c:minus>
              <c:numRef>
                <c:f>Biomass!$B$5:$I$5</c:f>
                <c:numCache>
                  <c:formatCode>General</c:formatCode>
                  <c:ptCount val="8"/>
                  <c:pt idx="0">
                    <c:v>462.24274538076213</c:v>
                  </c:pt>
                  <c:pt idx="1">
                    <c:v>547.69416898745294</c:v>
                  </c:pt>
                  <c:pt idx="2">
                    <c:v>340.75849910792516</c:v>
                  </c:pt>
                  <c:pt idx="3">
                    <c:v>375.37786509063238</c:v>
                  </c:pt>
                  <c:pt idx="4">
                    <c:v>506.70712589085531</c:v>
                  </c:pt>
                  <c:pt idx="5">
                    <c:v>247.93111946667744</c:v>
                  </c:pt>
                  <c:pt idx="6">
                    <c:v>223.34459422924942</c:v>
                  </c:pt>
                  <c:pt idx="7">
                    <c:v>108.13446655503991</c:v>
                  </c:pt>
                </c:numCache>
              </c:numRef>
            </c:minus>
          </c:errBars>
          <c:cat>
            <c:strRef>
              <c:f>Biomass!$B$3:$I$3</c:f>
              <c:strCache>
                <c:ptCount val="8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</c:strCache>
            </c:strRef>
          </c:cat>
          <c:val>
            <c:numRef>
              <c:f>Biomass!$B$4:$I$4</c:f>
              <c:numCache>
                <c:formatCode>0.00</c:formatCode>
                <c:ptCount val="8"/>
                <c:pt idx="0">
                  <c:v>1384.1</c:v>
                </c:pt>
                <c:pt idx="1">
                  <c:v>1475.53</c:v>
                </c:pt>
                <c:pt idx="2">
                  <c:v>834.73500000000001</c:v>
                </c:pt>
                <c:pt idx="3">
                  <c:v>1372.87</c:v>
                </c:pt>
                <c:pt idx="4">
                  <c:v>1635.91</c:v>
                </c:pt>
                <c:pt idx="5">
                  <c:v>1371.7</c:v>
                </c:pt>
                <c:pt idx="6">
                  <c:v>1271.46</c:v>
                </c:pt>
                <c:pt idx="7">
                  <c:v>1346.3</c:v>
                </c:pt>
              </c:numCache>
            </c:numRef>
          </c:val>
        </c:ser>
        <c:axId val="38337920"/>
        <c:axId val="38487552"/>
      </c:barChart>
      <c:catAx>
        <c:axId val="3833792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8487552"/>
        <c:crosses val="autoZero"/>
        <c:auto val="1"/>
        <c:lblAlgn val="ctr"/>
        <c:lblOffset val="100"/>
      </c:catAx>
      <c:valAx>
        <c:axId val="3848755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8337920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title>
      <c:tx>
        <c:rich>
          <a:bodyPr/>
          <a:lstStyle/>
          <a:p>
            <a:pPr>
              <a:defRPr/>
            </a:pPr>
            <a:r>
              <a:rPr lang="en-US"/>
              <a:t>P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1"/>
          <c:tx>
            <c:v>AG average</c:v>
          </c:tx>
          <c:spPr>
            <a:solidFill>
              <a:srgbClr val="92D050"/>
            </a:solidFill>
            <a:ln>
              <a:solidFill>
                <a:prstClr val="black"/>
              </a:solidFill>
            </a:ln>
          </c:spPr>
          <c:errBars>
            <c:errBarType val="both"/>
            <c:errValType val="cust"/>
            <c:plus>
              <c:numRef>
                <c:f>Phosphorus!$W$13:$AD$13</c:f>
                <c:numCache>
                  <c:formatCode>General</c:formatCode>
                  <c:ptCount val="8"/>
                  <c:pt idx="0">
                    <c:v>228.04193693266157</c:v>
                  </c:pt>
                  <c:pt idx="1">
                    <c:v>77.781745930520231</c:v>
                  </c:pt>
                  <c:pt idx="2">
                    <c:v>152.02795795510772</c:v>
                  </c:pt>
                  <c:pt idx="3">
                    <c:v>116.67261889578035</c:v>
                  </c:pt>
                  <c:pt idx="4">
                    <c:v>229.80970388562795</c:v>
                  </c:pt>
                  <c:pt idx="5">
                    <c:v>243.9518395093589</c:v>
                  </c:pt>
                  <c:pt idx="6">
                    <c:v>30.052038200428271</c:v>
                  </c:pt>
                  <c:pt idx="7">
                    <c:v>159.0990257669732</c:v>
                  </c:pt>
                </c:numCache>
              </c:numRef>
            </c:plus>
            <c:minus>
              <c:numRef>
                <c:f>Phosphorus!$W$13:$AD$13</c:f>
                <c:numCache>
                  <c:formatCode>General</c:formatCode>
                  <c:ptCount val="8"/>
                  <c:pt idx="0">
                    <c:v>228.04193693266157</c:v>
                  </c:pt>
                  <c:pt idx="1">
                    <c:v>77.781745930520231</c:v>
                  </c:pt>
                  <c:pt idx="2">
                    <c:v>152.02795795510772</c:v>
                  </c:pt>
                  <c:pt idx="3">
                    <c:v>116.67261889578035</c:v>
                  </c:pt>
                  <c:pt idx="4">
                    <c:v>229.80970388562795</c:v>
                  </c:pt>
                  <c:pt idx="5">
                    <c:v>243.9518395093589</c:v>
                  </c:pt>
                  <c:pt idx="6">
                    <c:v>30.052038200428271</c:v>
                  </c:pt>
                  <c:pt idx="7">
                    <c:v>159.0990257669732</c:v>
                  </c:pt>
                </c:numCache>
              </c:numRef>
            </c:minus>
          </c:errBars>
          <c:cat>
            <c:strRef>
              <c:f>Phosphorus!$W$3:$AD$3</c:f>
              <c:strCache>
                <c:ptCount val="8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</c:strCache>
            </c:strRef>
          </c:cat>
          <c:val>
            <c:numRef>
              <c:f>Phosphorus!$W$12:$AD$12</c:f>
              <c:numCache>
                <c:formatCode>0.0</c:formatCode>
                <c:ptCount val="8"/>
                <c:pt idx="0">
                  <c:v>881.25</c:v>
                </c:pt>
                <c:pt idx="1">
                  <c:v>785</c:v>
                </c:pt>
                <c:pt idx="2">
                  <c:v>3157.5</c:v>
                </c:pt>
                <c:pt idx="3">
                  <c:v>2460</c:v>
                </c:pt>
                <c:pt idx="4">
                  <c:v>2210</c:v>
                </c:pt>
                <c:pt idx="5">
                  <c:v>1755</c:v>
                </c:pt>
                <c:pt idx="6">
                  <c:v>948.75</c:v>
                </c:pt>
                <c:pt idx="7">
                  <c:v>767.5</c:v>
                </c:pt>
              </c:numCache>
            </c:numRef>
          </c:val>
        </c:ser>
        <c:axId val="108876544"/>
        <c:axId val="108878080"/>
      </c:barChart>
      <c:lineChart>
        <c:grouping val="standard"/>
        <c:ser>
          <c:idx val="0"/>
          <c:order val="0"/>
          <c:tx>
            <c:v>AG average standing stock</c:v>
          </c:tx>
          <c:spPr>
            <a:ln w="38100">
              <a:solidFill>
                <a:srgbClr val="00B0F0"/>
              </a:solidFill>
              <a:prstDash val="dash"/>
            </a:ln>
          </c:spPr>
          <c:marker>
            <c:symbol val="none"/>
          </c:marker>
          <c:errBars>
            <c:errDir val="y"/>
            <c:errBarType val="both"/>
            <c:errValType val="cust"/>
            <c:plus>
              <c:numRef>
                <c:f>Phosphorus!$W$23:$AD$23</c:f>
                <c:numCache>
                  <c:formatCode>General</c:formatCode>
                  <c:ptCount val="8"/>
                  <c:pt idx="0">
                    <c:v>708.32887383647187</c:v>
                  </c:pt>
                  <c:pt idx="1">
                    <c:v>200.57204056509357</c:v>
                  </c:pt>
                  <c:pt idx="2">
                    <c:v>315.93622907296611</c:v>
                  </c:pt>
                  <c:pt idx="3">
                    <c:v>618.07765337311764</c:v>
                  </c:pt>
                  <c:pt idx="4">
                    <c:v>424.85641206252711</c:v>
                  </c:pt>
                  <c:pt idx="5">
                    <c:v>846.49237700082222</c:v>
                  </c:pt>
                  <c:pt idx="6">
                    <c:v>6.2516017631187708</c:v>
                  </c:pt>
                  <c:pt idx="7">
                    <c:v>205.21865135630358</c:v>
                  </c:pt>
                </c:numCache>
              </c:numRef>
            </c:plus>
            <c:minus>
              <c:numRef>
                <c:f>Phosphorus!$W$23:$AD$23</c:f>
                <c:numCache>
                  <c:formatCode>General</c:formatCode>
                  <c:ptCount val="8"/>
                  <c:pt idx="0">
                    <c:v>708.32887383647187</c:v>
                  </c:pt>
                  <c:pt idx="1">
                    <c:v>200.57204056509357</c:v>
                  </c:pt>
                  <c:pt idx="2">
                    <c:v>315.93622907296611</c:v>
                  </c:pt>
                  <c:pt idx="3">
                    <c:v>618.07765337311764</c:v>
                  </c:pt>
                  <c:pt idx="4">
                    <c:v>424.85641206252711</c:v>
                  </c:pt>
                  <c:pt idx="5">
                    <c:v>846.49237700082222</c:v>
                  </c:pt>
                  <c:pt idx="6">
                    <c:v>6.2516017631187708</c:v>
                  </c:pt>
                  <c:pt idx="7">
                    <c:v>205.21865135630358</c:v>
                  </c:pt>
                </c:numCache>
              </c:numRef>
            </c:minus>
          </c:errBars>
          <c:cat>
            <c:strRef>
              <c:f>Phosphorus!$W$3:$AD$3</c:f>
              <c:strCache>
                <c:ptCount val="8"/>
                <c:pt idx="0">
                  <c:v>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</c:strCache>
            </c:strRef>
          </c:cat>
          <c:val>
            <c:numRef>
              <c:f>Phosphorus!$W$22:$AD$22</c:f>
              <c:numCache>
                <c:formatCode>0.0</c:formatCode>
                <c:ptCount val="8"/>
                <c:pt idx="0">
                  <c:v>1224.2329500000001</c:v>
                </c:pt>
                <c:pt idx="1">
                  <c:v>1182.2180499999999</c:v>
                </c:pt>
                <c:pt idx="2">
                  <c:v>2644.1923500000003</c:v>
                </c:pt>
                <c:pt idx="3">
                  <c:v>3339.5475000000001</c:v>
                </c:pt>
                <c:pt idx="4">
                  <c:v>3355.57035</c:v>
                </c:pt>
                <c:pt idx="5">
                  <c:v>2454.7674999999999</c:v>
                </c:pt>
                <c:pt idx="6">
                  <c:v>1218.4925500000002</c:v>
                </c:pt>
                <c:pt idx="7">
                  <c:v>1023.2135000000002</c:v>
                </c:pt>
              </c:numCache>
            </c:numRef>
          </c:val>
        </c:ser>
        <c:marker val="1"/>
        <c:axId val="109847296"/>
        <c:axId val="108893696"/>
      </c:lineChart>
      <c:catAx>
        <c:axId val="108876544"/>
        <c:scaling>
          <c:orientation val="minMax"/>
        </c:scaling>
        <c:axPos val="b"/>
        <c:tickLblPos val="nextTo"/>
        <c:crossAx val="108878080"/>
        <c:crosses val="autoZero"/>
        <c:auto val="1"/>
        <c:lblAlgn val="ctr"/>
        <c:lblOffset val="100"/>
      </c:catAx>
      <c:valAx>
        <c:axId val="108878080"/>
        <c:scaling>
          <c:orientation val="minMax"/>
          <c:max val="5000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0"/>
        <c:tickLblPos val="nextTo"/>
        <c:crossAx val="108876544"/>
        <c:crosses val="autoZero"/>
        <c:crossBetween val="between"/>
        <c:majorUnit val="1000"/>
      </c:valAx>
      <c:valAx>
        <c:axId val="108893696"/>
        <c:scaling>
          <c:orientation val="minMax"/>
          <c:max val="6000"/>
        </c:scaling>
        <c:axPos val="r"/>
        <c:numFmt formatCode="0" sourceLinked="0"/>
        <c:tickLblPos val="nextTo"/>
        <c:crossAx val="109847296"/>
        <c:crosses val="max"/>
        <c:crossBetween val="between"/>
        <c:majorUnit val="1000"/>
      </c:valAx>
      <c:catAx>
        <c:axId val="109847296"/>
        <c:scaling>
          <c:orientation val="minMax"/>
        </c:scaling>
        <c:delete val="1"/>
        <c:axPos val="b"/>
        <c:tickLblPos val="none"/>
        <c:crossAx val="108893696"/>
        <c:crosses val="autoZero"/>
        <c:auto val="1"/>
        <c:lblAlgn val="ctr"/>
        <c:lblOffset val="100"/>
      </c:catAx>
    </c:plotArea>
    <c:plotVisOnly val="1"/>
    <c:dispBlanksAs val="gap"/>
  </c:chart>
  <c:spPr>
    <a:ln>
      <a:noFill/>
    </a:ln>
  </c:spPr>
  <c:txPr>
    <a:bodyPr/>
    <a:lstStyle/>
    <a:p>
      <a:pPr>
        <a:defRPr sz="2000" b="1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0.37681</cdr:x>
      <cdr:y>0</cdr:y>
    </cdr:from>
    <cdr:to>
      <cdr:x>0.66667</cdr:x>
      <cdr:y>0.1491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872208" y="0"/>
          <a:ext cx="14401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IE" sz="2400" b="1" dirty="0" smtClean="0"/>
            <a:t>Biomass</a:t>
          </a:r>
          <a:endParaRPr lang="en-IE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0.37681</cdr:x>
      <cdr:y>0</cdr:y>
    </cdr:from>
    <cdr:to>
      <cdr:x>0.66667</cdr:x>
      <cdr:y>0.1491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1872208" y="0"/>
          <a:ext cx="14401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IE" sz="2400" b="1" dirty="0" smtClean="0"/>
            <a:t>Biomass</a:t>
          </a:r>
          <a:endParaRPr lang="en-IE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2E92A-1F5C-4682-82B9-FB3F8F0E9C9F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6F142-7D09-43CD-AAF9-D1A7F760FD1D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DCE0-EB63-4F25-8CF5-D6199A6207FA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6672-DF59-4EF7-92CF-1955397955F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DCE0-EB63-4F25-8CF5-D6199A6207FA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6672-DF59-4EF7-92CF-1955397955F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DCE0-EB63-4F25-8CF5-D6199A6207FA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6672-DF59-4EF7-92CF-1955397955F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DCE0-EB63-4F25-8CF5-D6199A6207FA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6672-DF59-4EF7-92CF-1955397955F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DCE0-EB63-4F25-8CF5-D6199A6207FA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6672-DF59-4EF7-92CF-1955397955F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DCE0-EB63-4F25-8CF5-D6199A6207FA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6672-DF59-4EF7-92CF-1955397955F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DCE0-EB63-4F25-8CF5-D6199A6207FA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6672-DF59-4EF7-92CF-1955397955F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DCE0-EB63-4F25-8CF5-D6199A6207FA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6672-DF59-4EF7-92CF-1955397955F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DCE0-EB63-4F25-8CF5-D6199A6207FA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6672-DF59-4EF7-92CF-1955397955F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DCE0-EB63-4F25-8CF5-D6199A6207FA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6672-DF59-4EF7-92CF-1955397955F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9DCE0-EB63-4F25-8CF5-D6199A6207FA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6672-DF59-4EF7-92CF-1955397955FA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DCE0-EB63-4F25-8CF5-D6199A6207FA}" type="datetimeFigureOut">
              <a:rPr lang="en-IE" smtClean="0"/>
              <a:pPr/>
              <a:t>22/09/2017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6672-DF59-4EF7-92CF-1955397955FA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010543"/>
          </a:xfrm>
        </p:spPr>
        <p:txBody>
          <a:bodyPr>
            <a:normAutofit fontScale="90000"/>
          </a:bodyPr>
          <a:lstStyle/>
          <a:p>
            <a:r>
              <a:rPr lang="en-IE" sz="4900" dirty="0" smtClean="0"/>
              <a:t>The Power of Plants in </a:t>
            </a:r>
            <a:br>
              <a:rPr lang="en-IE" sz="4900" dirty="0" smtClean="0"/>
            </a:br>
            <a:r>
              <a:rPr lang="en-IE" sz="4900" dirty="0" smtClean="0"/>
              <a:t>Constructed Wetlands 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 </a:t>
            </a:r>
            <a:br>
              <a:rPr lang="en-IE" dirty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8280920" cy="1752600"/>
          </a:xfrm>
        </p:spPr>
        <p:txBody>
          <a:bodyPr>
            <a:noAutofit/>
          </a:bodyPr>
          <a:lstStyle/>
          <a:p>
            <a:r>
              <a:rPr lang="en-I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C.J.Mulkeen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I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C.D.Williams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I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M.J.Gormally</a:t>
            </a:r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I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M.G.Healy</a:t>
            </a:r>
            <a:endParaRPr lang="en-I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I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Applied Ecology Unit, NUI Galway, Ireland</a:t>
            </a:r>
          </a:p>
          <a:p>
            <a:r>
              <a:rPr lang="en-I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Civil Engineering, NUI Galway, Ireland</a:t>
            </a:r>
          </a:p>
          <a:p>
            <a:endParaRPr lang="en-I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IE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IPC 2017, Montréal</a:t>
            </a:r>
          </a:p>
          <a:p>
            <a:endParaRPr lang="en-IE" sz="2400" dirty="0" smtClean="0"/>
          </a:p>
          <a:p>
            <a:endParaRPr lang="en-IE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6117408"/>
            <a:ext cx="2016224" cy="61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nuigalway.ie/applied_ecology_unit/images/Applied_Ecology_Unit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021288"/>
            <a:ext cx="699592" cy="699592"/>
          </a:xfrm>
          <a:prstGeom prst="rect">
            <a:avLst/>
          </a:prstGeom>
          <a:noFill/>
        </p:spPr>
      </p:pic>
      <p:pic>
        <p:nvPicPr>
          <p:cNvPr id="19460" name="Picture 4" descr="GEN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036868"/>
            <a:ext cx="1152128" cy="821131"/>
          </a:xfrm>
          <a:prstGeom prst="rect">
            <a:avLst/>
          </a:prstGeom>
          <a:noFill/>
        </p:spPr>
      </p:pic>
      <p:pic>
        <p:nvPicPr>
          <p:cNvPr id="19462" name="Picture 6" descr="http://www.epa.ie/media/EPA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462" y="5949280"/>
            <a:ext cx="1381883" cy="79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 the laboratory</a:t>
            </a:r>
            <a:endParaRPr lang="en-IE" dirty="0"/>
          </a:p>
        </p:txBody>
      </p:sp>
      <p:pic>
        <p:nvPicPr>
          <p:cNvPr id="5" name="Picture 2" descr="C:\Users\99608138\Pictures\2015-07-14\23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144683" cy="4608512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123728" y="1772816"/>
            <a:ext cx="2520280" cy="4176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75656" y="0"/>
            <a:ext cx="576064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In the laboratory</a:t>
            </a:r>
            <a:endParaRPr kumimoji="0" lang="en-I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99608138\Dropbox\photos\Various\DSCN9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2538282" cy="3384376"/>
          </a:xfrm>
          <a:prstGeom prst="rect">
            <a:avLst/>
          </a:prstGeom>
          <a:noFill/>
        </p:spPr>
      </p:pic>
      <p:pic>
        <p:nvPicPr>
          <p:cNvPr id="6" name="Picture 3" descr="C:\Users\99608138\Dropbox\photos\Various\DSCN9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058" y="1412776"/>
            <a:ext cx="3552397" cy="2664296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995936" y="2492896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899592" y="494116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/>
              <a:t>Nutrients – N, P</a:t>
            </a:r>
          </a:p>
          <a:p>
            <a:endParaRPr lang="en-IE" sz="3200" dirty="0" smtClean="0"/>
          </a:p>
          <a:p>
            <a:pPr>
              <a:lnSpc>
                <a:spcPct val="150000"/>
              </a:lnSpc>
            </a:pPr>
            <a:r>
              <a:rPr lang="en-IE" sz="3200" dirty="0" smtClean="0"/>
              <a:t>Metals  -  Zn, Cu, Ni, Cr, </a:t>
            </a:r>
            <a:r>
              <a:rPr lang="en-IE" sz="3200" dirty="0" err="1" smtClean="0"/>
              <a:t>Cd</a:t>
            </a:r>
            <a:r>
              <a:rPr lang="en-IE" sz="3200" dirty="0" smtClean="0"/>
              <a:t>, </a:t>
            </a:r>
            <a:r>
              <a:rPr lang="en-IE" sz="3200" dirty="0" err="1" smtClean="0"/>
              <a:t>Pb</a:t>
            </a:r>
            <a:endParaRPr lang="en-IE" sz="3200" dirty="0" smtClean="0"/>
          </a:p>
          <a:p>
            <a:endParaRPr lang="en-I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63688" y="3501008"/>
          <a:ext cx="518457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60493" y="4849125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Concentration (mg kg </a:t>
            </a:r>
            <a:r>
              <a:rPr lang="en-IE" sz="2000" baseline="30000" dirty="0" smtClean="0"/>
              <a:t>-1 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47864" y="3501008"/>
            <a:ext cx="36004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691680" y="188640"/>
          <a:ext cx="49685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4860032" y="332656"/>
            <a:ext cx="72008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295508" y="1024716"/>
            <a:ext cx="1784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Biomass (g m</a:t>
            </a:r>
            <a:r>
              <a:rPr lang="en-IE" sz="2000" baseline="30000" dirty="0" smtClean="0"/>
              <a:t>-2</a:t>
            </a:r>
            <a:r>
              <a:rPr lang="en-US" sz="2000" dirty="0" smtClean="0"/>
              <a:t>)</a:t>
            </a:r>
            <a:endParaRPr lang="en-IE" sz="20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1763688" y="3212976"/>
          <a:ext cx="5784156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 rot="16200000">
            <a:off x="5613840" y="4187361"/>
            <a:ext cx="494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000" dirty="0" smtClean="0"/>
              <a:t>Aboveground average standing stock (mg m</a:t>
            </a:r>
            <a:r>
              <a:rPr lang="en-IE" sz="2000" baseline="30000" dirty="0" smtClean="0"/>
              <a:t>-2</a:t>
            </a:r>
            <a:r>
              <a:rPr lang="en-IE" sz="2000" dirty="0" smtClean="0"/>
              <a:t>)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7" grpId="0">
        <p:bldAsOne/>
      </p:bldGraphic>
      <p:bldP spid="13" grpId="0"/>
      <p:bldGraphic spid="14" grpId="0">
        <p:bldAsOne/>
      </p:bldGraphic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1691680" y="188640"/>
          <a:ext cx="49685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4860032" y="332656"/>
            <a:ext cx="72008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295508" y="1024716"/>
            <a:ext cx="1784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Biomass (g m</a:t>
            </a:r>
            <a:r>
              <a:rPr lang="en-IE" sz="2000" baseline="30000" dirty="0" smtClean="0"/>
              <a:t>-2</a:t>
            </a:r>
            <a:r>
              <a:rPr lang="en-US" sz="2000" dirty="0" smtClean="0"/>
              <a:t>)</a:t>
            </a:r>
            <a:endParaRPr lang="en-IE" sz="20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619672" y="3071813"/>
          <a:ext cx="5691186" cy="37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5253801" y="4187361"/>
            <a:ext cx="494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000" dirty="0" smtClean="0"/>
              <a:t>Aboveground average standing stock (mg m</a:t>
            </a:r>
            <a:r>
              <a:rPr lang="en-IE" sz="2000" baseline="30000" dirty="0" smtClean="0"/>
              <a:t>-2</a:t>
            </a:r>
            <a:r>
              <a:rPr lang="en-IE" sz="2000" dirty="0" smtClean="0"/>
              <a:t>)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60493" y="4849125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Concentration (mg kg </a:t>
            </a:r>
            <a:r>
              <a:rPr lang="en-IE" sz="2000" baseline="30000" dirty="0" smtClean="0"/>
              <a:t>-1 </a:t>
            </a:r>
            <a:r>
              <a:rPr lang="en-IE" sz="2000" dirty="0" smtClean="0"/>
              <a:t>)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1255494" y="331634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Concentration (mg kg </a:t>
            </a:r>
            <a:r>
              <a:rPr lang="en-IE" baseline="30000" dirty="0" smtClean="0"/>
              <a:t>-1 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388514" y="310031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Concentration (mg kg </a:t>
            </a:r>
            <a:r>
              <a:rPr lang="en-IE" baseline="30000" dirty="0" smtClean="0"/>
              <a:t>-1 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056367" y="3352346"/>
            <a:ext cx="453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Aboveground average standing stock (mg m</a:t>
            </a:r>
            <a:r>
              <a:rPr lang="en-IE" baseline="30000" dirty="0" smtClean="0"/>
              <a:t>-2</a:t>
            </a:r>
            <a:r>
              <a:rPr lang="en-IE" dirty="0" smtClean="0"/>
              <a:t>) 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691081" y="3424355"/>
            <a:ext cx="453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Aboveground average standing stock (mg m</a:t>
            </a:r>
            <a:r>
              <a:rPr lang="en-IE" baseline="30000" dirty="0" smtClean="0"/>
              <a:t>-2</a:t>
            </a:r>
            <a:r>
              <a:rPr lang="en-IE" dirty="0" smtClean="0"/>
              <a:t>) 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83750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5"/>
            <a:ext cx="3600400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3314936" cy="248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21088"/>
            <a:ext cx="3810372" cy="243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Metals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E" sz="5400" dirty="0" smtClean="0"/>
              <a:t>Research Question 1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Harvest in Autumn</a:t>
            </a:r>
            <a:endParaRPr lang="en-IE" dirty="0" smtClean="0"/>
          </a:p>
          <a:p>
            <a:r>
              <a:rPr lang="en-IE" dirty="0" smtClean="0"/>
              <a:t>Implications for industrial settings</a:t>
            </a:r>
            <a:endParaRPr lang="en-IE" dirty="0" smtClean="0"/>
          </a:p>
          <a:p>
            <a:r>
              <a:rPr lang="en-IE" dirty="0" smtClean="0"/>
              <a:t>Further studies required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3"/>
            <a:ext cx="8784975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Question 2</a:t>
            </a:r>
            <a:endParaRPr kumimoji="0" lang="en-IE" sz="5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4482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biodiversity value of constructed wetlands?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87923"/>
            <a:ext cx="8748464" cy="517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2" descr="http://georgeandholdt.com/yahoo_site_admin/assets/images/Wetland-pond.621002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8436" name="AutoShape 4" descr="http://georgeandholdt.com/yahoo_site_admin/assets/images/Wetland-pond.621002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2" name="Picture 4" descr="http://d2ouvy59p0dg6k.cloudfront.net/img/39353_352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746487" cy="11521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55576" y="14847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Development</a:t>
            </a:r>
            <a:endParaRPr lang="en-IE" dirty="0"/>
          </a:p>
        </p:txBody>
      </p:sp>
      <p:pic>
        <p:nvPicPr>
          <p:cNvPr id="14" name="Picture 8" descr="https://globalvoicesonline.org/wp-content/uploads/2008/07/talab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16633"/>
            <a:ext cx="2160240" cy="12961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79912" y="14127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         Infilling</a:t>
            </a:r>
            <a:endParaRPr lang="en-IE" dirty="0"/>
          </a:p>
        </p:txBody>
      </p:sp>
      <p:pic>
        <p:nvPicPr>
          <p:cNvPr id="16" name="Picture 2" descr="https://upload.wikimedia.org/wikipedia/commons/2/20/Ditch_draining_arable_land,_Bevington_Waste_-_geograph.org.uk_-_1640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1"/>
            <a:ext cx="1944216" cy="129411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452320" y="119675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                 Agriculture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58436" y="4057038"/>
            <a:ext cx="3672409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n-IE" sz="2000" b="1" dirty="0" smtClean="0"/>
              <a:t>Relative extent (1970 = 1)</a:t>
            </a:r>
            <a:endParaRPr lang="en-IE" sz="2000" b="1" dirty="0"/>
          </a:p>
        </p:txBody>
      </p:sp>
      <p:pic>
        <p:nvPicPr>
          <p:cNvPr id="13313" name="Picture 1" descr="C:\Users\99608138\AppData\Local\Microsoft\Windows\Temporary Internet Files\Content.IE5\1N7JYLEV\newt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2251">
            <a:off x="7563858" y="5995006"/>
            <a:ext cx="1556798" cy="41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nimalspot.net/wp-content/uploads/2012/03/Smooth-Newt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2701528" cy="1800200"/>
          </a:xfrm>
          <a:prstGeom prst="rect">
            <a:avLst/>
          </a:prstGeom>
          <a:ln w="1079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187624" y="42930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Adult</a:t>
            </a:r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7784" y="0"/>
            <a:ext cx="3250704" cy="1143000"/>
          </a:xfrm>
        </p:spPr>
        <p:txBody>
          <a:bodyPr/>
          <a:lstStyle/>
          <a:p>
            <a:r>
              <a:rPr lang="en-IE" dirty="0" smtClean="0"/>
              <a:t>Life cycle</a:t>
            </a:r>
            <a:endParaRPr lang="en-IE" dirty="0"/>
          </a:p>
        </p:txBody>
      </p:sp>
      <p:pic>
        <p:nvPicPr>
          <p:cNvPr id="5" name="Picture 14" descr="http://norfolkwildlifeservices.co.uk/dev/wordpress/wp-content/uploads/2015/03/GCN-p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3563888" cy="2009054"/>
          </a:xfrm>
          <a:prstGeom prst="rect">
            <a:avLst/>
          </a:prstGeom>
          <a:ln w="1079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cxnSp>
        <p:nvCxnSpPr>
          <p:cNvPr id="6" name="Straight Arrow Connector 5"/>
          <p:cNvCxnSpPr/>
          <p:nvPr/>
        </p:nvCxnSpPr>
        <p:spPr>
          <a:xfrm flipV="1">
            <a:off x="3347864" y="1988840"/>
            <a:ext cx="1656184" cy="64807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940152" y="270892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dirty="0" smtClean="0">
                <a:solidFill>
                  <a:prstClr val="black"/>
                </a:solidFill>
              </a:rPr>
              <a:t>Breeding water bodies</a:t>
            </a:r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8" name="Picture 2" descr="http://www.froglife.org/wp-content/uploads/2013/09/37-Smooth-newt-egg-Kees-Marijnissen-1024x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21088"/>
            <a:ext cx="2432270" cy="1368152"/>
          </a:xfrm>
          <a:prstGeom prst="rect">
            <a:avLst/>
          </a:prstGeom>
          <a:ln w="1079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9" name="Picture 8" descr="http://www.bexleywildlife.org/wp-content/uploads/2014/06/IMG_5579-Smooth-Newt-web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373216"/>
            <a:ext cx="3225485" cy="1080120"/>
          </a:xfrm>
          <a:prstGeom prst="rect">
            <a:avLst/>
          </a:prstGeom>
          <a:ln w="1079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cxnSp>
        <p:nvCxnSpPr>
          <p:cNvPr id="10" name="Straight Arrow Connector 9"/>
          <p:cNvCxnSpPr/>
          <p:nvPr/>
        </p:nvCxnSpPr>
        <p:spPr>
          <a:xfrm>
            <a:off x="7236296" y="3140968"/>
            <a:ext cx="0" cy="93610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6256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Egg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64886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Newt larvae</a:t>
            </a:r>
            <a:endParaRPr lang="en-IE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619672" y="4581128"/>
            <a:ext cx="288032" cy="64807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76056" y="5733256"/>
            <a:ext cx="1080120" cy="216024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http://www.woodlandrestoration.ie/photos/full/castletaylor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32656"/>
            <a:ext cx="2615347" cy="1962387"/>
          </a:xfrm>
          <a:prstGeom prst="rect">
            <a:avLst/>
          </a:prstGeom>
          <a:ln w="1079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7" name="Oval 16"/>
          <p:cNvSpPr/>
          <p:nvPr/>
        </p:nvSpPr>
        <p:spPr>
          <a:xfrm>
            <a:off x="107504" y="116632"/>
            <a:ext cx="2952328" cy="4536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Study sites</a:t>
            </a:r>
            <a:endParaRPr lang="en-IE" dirty="0"/>
          </a:p>
        </p:txBody>
      </p:sp>
      <p:pic>
        <p:nvPicPr>
          <p:cNvPr id="4" name="Picture 8" descr="http://www.midlandrenewables.ie/wp-content/uploads/2013/06/ireland-blank-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960440" cy="5118311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131840" y="2564904"/>
            <a:ext cx="1728192" cy="15841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Constructed </a:t>
            </a:r>
            <a:r>
              <a:rPr lang="en-IE" dirty="0" smtClean="0"/>
              <a:t>wetlands (CWs)</a:t>
            </a:r>
            <a:endParaRPr lang="en-IE" dirty="0"/>
          </a:p>
        </p:txBody>
      </p:sp>
      <p:pic>
        <p:nvPicPr>
          <p:cNvPr id="6" name="Picture 2" descr="C:\Users\99608138\Dropbox\Wetlands study\Photos_video\Mayo\Constructed wetlands\Hollymount\IMG_2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744416" cy="2808312"/>
          </a:xfrm>
          <a:prstGeom prst="rect">
            <a:avLst/>
          </a:prstGeom>
          <a:noFill/>
        </p:spPr>
      </p:pic>
      <p:pic>
        <p:nvPicPr>
          <p:cNvPr id="23554" name="Picture 2" descr="Image result for picture of pipe and dirty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2966730" cy="1671397"/>
          </a:xfrm>
          <a:prstGeom prst="rect">
            <a:avLst/>
          </a:prstGeom>
          <a:noFill/>
        </p:spPr>
      </p:pic>
      <p:pic>
        <p:nvPicPr>
          <p:cNvPr id="23556" name="Picture 4" descr="http://www.lismoretidytowns.com/wp-content/uploads/2012/04/biodivers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132856"/>
            <a:ext cx="523646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Habitat mapping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Mapped using </a:t>
            </a:r>
            <a:r>
              <a:rPr lang="en-IE" dirty="0" err="1" smtClean="0"/>
              <a:t>Fossitt</a:t>
            </a:r>
            <a:r>
              <a:rPr lang="en-IE" dirty="0" smtClean="0"/>
              <a:t> (2000)</a:t>
            </a:r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Applied a Habitat Suitability Index (Oldham et al., 2000)</a:t>
            </a:r>
            <a:endParaRPr lang="en-IE" dirty="0"/>
          </a:p>
        </p:txBody>
      </p:sp>
      <p:pic>
        <p:nvPicPr>
          <p:cNvPr id="46082" name="Picture 2" descr="C:\Users\99608138\AppData\Local\Microsoft\Windows\Temporary Internet Files\Content.IE5\1N7JYLEV\new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013176"/>
            <a:ext cx="5452175" cy="145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0178" name="Picture 2" descr="C:\Users\99608138\Desktop\moycull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4877481" cy="5449061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3707904" y="2420888"/>
            <a:ext cx="2664296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44208" y="2132856"/>
            <a:ext cx="223224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Constructed wetland</a:t>
            </a:r>
            <a:endParaRPr lang="en-IE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11960" y="4077072"/>
            <a:ext cx="2664296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627784" y="4077072"/>
            <a:ext cx="424847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48264" y="3861048"/>
            <a:ext cx="151216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Bare ground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9154" name="Picture 2" descr="C:\Users\99608138\Desktop\cf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468" y="585390"/>
            <a:ext cx="7259064" cy="5687219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2411760" y="3573016"/>
            <a:ext cx="1728192" cy="2808312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31640" y="6381328"/>
            <a:ext cx="252028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Constructed wetland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6555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483768" y="3356992"/>
            <a:ext cx="1800200" cy="28803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9592" y="6309320"/>
            <a:ext cx="21602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Constructed wetland</a:t>
            </a:r>
            <a:endParaRPr lang="en-IE" dirty="0"/>
          </a:p>
        </p:txBody>
      </p:sp>
      <p:cxnSp>
        <p:nvCxnSpPr>
          <p:cNvPr id="15" name="Straight Arrow Connector 14"/>
          <p:cNvCxnSpPr>
            <a:stCxn id="19" idx="2"/>
          </p:cNvCxnSpPr>
          <p:nvPr/>
        </p:nvCxnSpPr>
        <p:spPr>
          <a:xfrm>
            <a:off x="539552" y="1062028"/>
            <a:ext cx="2808312" cy="20789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12" y="692696"/>
            <a:ext cx="7200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Scrub</a:t>
            </a:r>
            <a:endParaRPr lang="en-IE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076056" y="4149080"/>
            <a:ext cx="360040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67944" y="6381328"/>
            <a:ext cx="15121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Grassy verge</a:t>
            </a:r>
            <a:endParaRPr lang="en-IE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652120" y="3645024"/>
            <a:ext cx="1224136" cy="26642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56176" y="6381328"/>
            <a:ext cx="26997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Buildings/artificial surfaces</a:t>
            </a:r>
            <a:endParaRPr lang="en-IE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699792" y="692696"/>
            <a:ext cx="1152128" cy="18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03648" y="260648"/>
            <a:ext cx="31683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Improved agricultural grassland</a:t>
            </a:r>
            <a:endParaRPr lang="en-IE" dirty="0"/>
          </a:p>
        </p:txBody>
      </p:sp>
      <p:sp>
        <p:nvSpPr>
          <p:cNvPr id="39" name="TextBox 38"/>
          <p:cNvSpPr txBox="1"/>
          <p:nvPr/>
        </p:nvSpPr>
        <p:spPr>
          <a:xfrm>
            <a:off x="5292080" y="548680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Amenity grassland</a:t>
            </a:r>
            <a:endParaRPr lang="en-IE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292080" y="1124744"/>
            <a:ext cx="216024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8" grpId="0" animBg="1"/>
      <p:bldP spid="33" grpId="1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dirty="0" smtClean="0"/>
              <a:t>Features</a:t>
            </a:r>
            <a:endParaRPr lang="en-IE" sz="5400" dirty="0"/>
          </a:p>
        </p:txBody>
      </p:sp>
      <p:pic>
        <p:nvPicPr>
          <p:cNvPr id="11268" name="Picture 4" descr="http://arbtalk.co.uk/forum/attachments/fungi-pictures/46239d1283594227-when-woodland-floor-erupts-img_6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952328" cy="2214246"/>
          </a:xfrm>
          <a:prstGeom prst="rect">
            <a:avLst/>
          </a:prstGeom>
          <a:noFill/>
        </p:spPr>
      </p:pic>
      <p:pic>
        <p:nvPicPr>
          <p:cNvPr id="11274" name="Picture 10" descr="http://www.hawk-hill.com/wp-content/uploads/2014/06/HH_mushroom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077711" cy="216024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3"/>
            <a:ext cx="856895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Invertebrates</a:t>
            </a:r>
            <a:endParaRPr lang="en-IE" dirty="0"/>
          </a:p>
        </p:txBody>
      </p:sp>
      <p:pic>
        <p:nvPicPr>
          <p:cNvPr id="12" name="Picture 2" descr="ds42025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1628800"/>
            <a:ext cx="3024336" cy="2016224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r>
              <a:rPr lang="en-IE" dirty="0" err="1" smtClean="0"/>
              <a:t>Diptera</a:t>
            </a:r>
            <a:r>
              <a:rPr lang="en-IE" dirty="0" smtClean="0"/>
              <a:t>: </a:t>
            </a:r>
            <a:r>
              <a:rPr lang="en-IE" dirty="0" err="1" smtClean="0"/>
              <a:t>Sciomyzidae</a:t>
            </a:r>
            <a:endParaRPr lang="en-IE" dirty="0"/>
          </a:p>
        </p:txBody>
      </p:sp>
      <p:pic>
        <p:nvPicPr>
          <p:cNvPr id="12290" name="Picture 2" descr="2002-dip-sciomyzidae-tetanocera-freyi-vs-silvatica-female-groednerjoch-240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62669"/>
            <a:ext cx="3024336" cy="20162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3284984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600" dirty="0" smtClean="0"/>
              <a:t>36% </a:t>
            </a:r>
          </a:p>
          <a:p>
            <a:pPr algn="ctr"/>
            <a:r>
              <a:rPr lang="en-IE" sz="6600" dirty="0" smtClean="0"/>
              <a:t>Irish fauna</a:t>
            </a:r>
            <a:endParaRPr lang="en-IE" sz="6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364502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i="1" dirty="0" err="1" smtClean="0"/>
              <a:t>Sciomyza</a:t>
            </a:r>
            <a:r>
              <a:rPr lang="en-IE" sz="1600" i="1" dirty="0" smtClean="0"/>
              <a:t> </a:t>
            </a:r>
            <a:r>
              <a:rPr lang="en-IE" sz="1600" i="1" dirty="0" err="1" smtClean="0"/>
              <a:t>dryomyzina</a:t>
            </a:r>
            <a:endParaRPr lang="en-IE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630932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i="1" dirty="0" err="1" smtClean="0"/>
              <a:t>Tetanocera</a:t>
            </a:r>
            <a:r>
              <a:rPr lang="en-IE" sz="1600" i="1" dirty="0" smtClean="0"/>
              <a:t> </a:t>
            </a:r>
            <a:r>
              <a:rPr lang="en-IE" sz="1600" i="1" dirty="0" err="1" smtClean="0"/>
              <a:t>freyi</a:t>
            </a:r>
            <a:endParaRPr lang="en-IE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Autumn </a:t>
            </a:r>
            <a:r>
              <a:rPr lang="en-IE" dirty="0" smtClean="0"/>
              <a:t>harvest is best for nutrient and metal removal!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CWs </a:t>
            </a:r>
            <a:r>
              <a:rPr lang="en-IE" dirty="0" smtClean="0"/>
              <a:t>can act as a haven for the smooth newt!</a:t>
            </a:r>
            <a:endParaRPr lang="en-IE" dirty="0" smtClean="0"/>
          </a:p>
          <a:p>
            <a:pPr>
              <a:buNone/>
            </a:pPr>
            <a:endParaRPr lang="en-IE" dirty="0" smtClean="0"/>
          </a:p>
          <a:p>
            <a:r>
              <a:rPr lang="en-IE" dirty="0" smtClean="0"/>
              <a:t>Early research indicates the i</a:t>
            </a:r>
            <a:r>
              <a:rPr lang="en-IE" dirty="0" smtClean="0"/>
              <a:t>mportance of CWs for aerial </a:t>
            </a:r>
            <a:r>
              <a:rPr lang="en-IE" dirty="0" smtClean="0"/>
              <a:t>invertebrates</a:t>
            </a: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6117408"/>
            <a:ext cx="2016224" cy="61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nuigalway.ie/applied_ecology_unit/images/Applied_Ecology_Unit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021288"/>
            <a:ext cx="699592" cy="699592"/>
          </a:xfrm>
          <a:prstGeom prst="rect">
            <a:avLst/>
          </a:prstGeom>
          <a:noFill/>
        </p:spPr>
      </p:pic>
      <p:pic>
        <p:nvPicPr>
          <p:cNvPr id="6" name="Picture 4" descr="GEN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036868"/>
            <a:ext cx="1152128" cy="821131"/>
          </a:xfrm>
          <a:prstGeom prst="rect">
            <a:avLst/>
          </a:prstGeom>
          <a:noFill/>
        </p:spPr>
      </p:pic>
      <p:pic>
        <p:nvPicPr>
          <p:cNvPr id="7" name="Picture 6" descr="http://www.epa.ie/media/EPA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462" y="5949280"/>
            <a:ext cx="1381883" cy="79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Acknowledgements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Environmental Protection </a:t>
            </a:r>
            <a:r>
              <a:rPr lang="en-IE" dirty="0" smtClean="0"/>
              <a:t>Agency</a:t>
            </a:r>
          </a:p>
          <a:p>
            <a:r>
              <a:rPr lang="en-IE" dirty="0" smtClean="0"/>
              <a:t>NUI</a:t>
            </a:r>
            <a:r>
              <a:rPr lang="en-IE" dirty="0" smtClean="0"/>
              <a:t>, Galway</a:t>
            </a:r>
          </a:p>
          <a:p>
            <a:endParaRPr lang="en-IE" dirty="0" smtClean="0"/>
          </a:p>
          <a:p>
            <a:r>
              <a:rPr lang="en-IE" dirty="0" smtClean="0"/>
              <a:t>Galway, Mayo, Roscommon &amp; Leitrim local authorities</a:t>
            </a:r>
          </a:p>
          <a:p>
            <a:pPr>
              <a:buNone/>
            </a:pPr>
            <a:endParaRPr lang="en-IE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76872"/>
            <a:ext cx="2016224" cy="61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nuigalway.ie/applied_ecology_unit/images/Applied_Ecology_Unit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021288"/>
            <a:ext cx="699592" cy="699592"/>
          </a:xfrm>
          <a:prstGeom prst="rect">
            <a:avLst/>
          </a:prstGeom>
          <a:noFill/>
        </p:spPr>
      </p:pic>
      <p:pic>
        <p:nvPicPr>
          <p:cNvPr id="7" name="Picture 4" descr="GEN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6036869"/>
            <a:ext cx="1152128" cy="821131"/>
          </a:xfrm>
          <a:prstGeom prst="rect">
            <a:avLst/>
          </a:prstGeom>
          <a:noFill/>
        </p:spPr>
      </p:pic>
      <p:pic>
        <p:nvPicPr>
          <p:cNvPr id="8" name="Picture 6" descr="http://www.epa.ie/media/EPA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484784"/>
            <a:ext cx="1381883" cy="792087"/>
          </a:xfrm>
          <a:prstGeom prst="rect">
            <a:avLst/>
          </a:prstGeom>
          <a:noFill/>
        </p:spPr>
      </p:pic>
      <p:pic>
        <p:nvPicPr>
          <p:cNvPr id="9" name="Picture 10" descr="Coat of arms or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365104"/>
            <a:ext cx="1157114" cy="1157114"/>
          </a:xfrm>
          <a:prstGeom prst="rect">
            <a:avLst/>
          </a:prstGeom>
          <a:noFill/>
        </p:spPr>
      </p:pic>
      <p:pic>
        <p:nvPicPr>
          <p:cNvPr id="10" name="Picture 4" descr="Coat of arms or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221088"/>
            <a:ext cx="936104" cy="1365888"/>
          </a:xfrm>
          <a:prstGeom prst="rect">
            <a:avLst/>
          </a:prstGeom>
          <a:noFill/>
        </p:spPr>
      </p:pic>
      <p:pic>
        <p:nvPicPr>
          <p:cNvPr id="11" name="Picture 8" descr="Coat of arms or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365104"/>
            <a:ext cx="1157114" cy="1157114"/>
          </a:xfrm>
          <a:prstGeom prst="rect">
            <a:avLst/>
          </a:prstGeom>
          <a:noFill/>
        </p:spPr>
      </p:pic>
      <p:pic>
        <p:nvPicPr>
          <p:cNvPr id="12" name="Picture 6" descr="Coat of arms or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4437112"/>
            <a:ext cx="112474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457200" y="1600200"/>
          <a:ext cx="822960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648072"/>
                <a:gridCol w="6347048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Category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HSI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Criteria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Good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1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area of habitat that offers good opportunities for foraging and shelter completely surrounds pond (e.g. rough grassland, scrub or woodland).</a:t>
                      </a:r>
                      <a:endParaRPr lang="en-I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Moderate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0.67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Habitat that offers opportunities for foraging and shelter, but may not be extensive in area and does not completely surround pond.</a:t>
                      </a:r>
                      <a:endParaRPr lang="en-I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Poor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0.33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Habitat with poor structure that offers limited opportunities for foraging and shelter (e.g. amenity grassland).</a:t>
                      </a:r>
                      <a:endParaRPr lang="en-I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None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smtClean="0"/>
                        <a:t>0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Clearly no suitable habitat around pond (e.g. centre of large expanse of bare habitat).</a:t>
                      </a:r>
                      <a:endParaRPr lang="en-IE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Habitat Suitability Index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99608138\Dropbox\photos\Various\DSCN96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836712"/>
            <a:ext cx="7704856" cy="5778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99608138\Dropbox\wetlands study\photos_video\galway\constructed wetlands\williamstown\Williamstown\DSCN2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658"/>
            <a:ext cx="787287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26369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 smtClean="0"/>
              <a:t>Vegetation</a:t>
            </a:r>
            <a:endParaRPr lang="en-IE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08104" y="1772816"/>
            <a:ext cx="1224136" cy="100811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92080" y="3717032"/>
            <a:ext cx="936104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411760" y="2204864"/>
            <a:ext cx="936104" cy="64807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195736" y="4077072"/>
            <a:ext cx="1296144" cy="100811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1628800"/>
            <a:ext cx="2160240" cy="8640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000000"/>
                </a:solidFill>
              </a:rPr>
              <a:t>Nutrient &amp; metal uptake</a:t>
            </a:r>
            <a:endParaRPr lang="en-IE" sz="2800" dirty="0"/>
          </a:p>
        </p:txBody>
      </p:sp>
      <p:sp>
        <p:nvSpPr>
          <p:cNvPr id="24" name="Rectangle 23"/>
          <p:cNvSpPr/>
          <p:nvPr/>
        </p:nvSpPr>
        <p:spPr>
          <a:xfrm>
            <a:off x="6012160" y="5949280"/>
            <a:ext cx="208823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000000"/>
                </a:solidFill>
              </a:rPr>
              <a:t>Insulation</a:t>
            </a:r>
            <a:endParaRPr lang="en-IE" sz="2800" dirty="0"/>
          </a:p>
        </p:txBody>
      </p:sp>
      <p:sp>
        <p:nvSpPr>
          <p:cNvPr id="25" name="Rectangle 24"/>
          <p:cNvSpPr/>
          <p:nvPr/>
        </p:nvSpPr>
        <p:spPr>
          <a:xfrm>
            <a:off x="6372200" y="3356992"/>
            <a:ext cx="2592288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000000"/>
                </a:solidFill>
              </a:rPr>
              <a:t>Flow resistance</a:t>
            </a:r>
            <a:endParaRPr lang="en-IE" sz="2800" dirty="0"/>
          </a:p>
        </p:txBody>
      </p:sp>
      <p:sp>
        <p:nvSpPr>
          <p:cNvPr id="26" name="Rectangle 25"/>
          <p:cNvSpPr/>
          <p:nvPr/>
        </p:nvSpPr>
        <p:spPr>
          <a:xfrm>
            <a:off x="6372200" y="764704"/>
            <a:ext cx="2592288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000000"/>
                </a:solidFill>
              </a:rPr>
              <a:t>Particulate trapping</a:t>
            </a:r>
            <a:endParaRPr lang="en-IE" sz="2800" dirty="0"/>
          </a:p>
        </p:txBody>
      </p:sp>
      <p:sp>
        <p:nvSpPr>
          <p:cNvPr id="27" name="Rectangle 26"/>
          <p:cNvSpPr/>
          <p:nvPr/>
        </p:nvSpPr>
        <p:spPr>
          <a:xfrm>
            <a:off x="539552" y="5301208"/>
            <a:ext cx="2592288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000000"/>
                </a:solidFill>
              </a:rPr>
              <a:t>Surface area for microbes</a:t>
            </a:r>
            <a:endParaRPr lang="en-IE" sz="28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076056" y="4653136"/>
            <a:ext cx="792088" cy="108012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27984" y="1484784"/>
            <a:ext cx="0" cy="115212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31840" y="476672"/>
            <a:ext cx="2160240" cy="8640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rgbClr val="000000"/>
                </a:solidFill>
              </a:rPr>
              <a:t>Biodiversity</a:t>
            </a:r>
            <a:endParaRPr lang="en-IE" sz="2800" dirty="0"/>
          </a:p>
        </p:txBody>
      </p:sp>
      <p:sp>
        <p:nvSpPr>
          <p:cNvPr id="19" name="Oval 18"/>
          <p:cNvSpPr/>
          <p:nvPr/>
        </p:nvSpPr>
        <p:spPr>
          <a:xfrm>
            <a:off x="2771800" y="332656"/>
            <a:ext cx="273630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0" y="1484784"/>
            <a:ext cx="2483768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3554" name="Picture 2" descr="https://www.minnesotawildflowers.info/udata/r9ndp23q/grass/phragmites-australis-australis_0913_115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1571328" cy="1178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1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E" sz="5400" dirty="0" smtClean="0"/>
              <a:t>Research Question 1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E" sz="4400" dirty="0" smtClean="0"/>
          </a:p>
          <a:p>
            <a:pPr algn="ctr">
              <a:buNone/>
            </a:pPr>
            <a:r>
              <a:rPr lang="en-IE" sz="4400" dirty="0" smtClean="0"/>
              <a:t>What are the seasonal patterns of nutrients and metals in </a:t>
            </a:r>
          </a:p>
          <a:p>
            <a:pPr algn="ctr">
              <a:buNone/>
            </a:pPr>
            <a:r>
              <a:rPr lang="en-IE" sz="4400" i="1" dirty="0" err="1" smtClean="0"/>
              <a:t>Phragmites</a:t>
            </a:r>
            <a:r>
              <a:rPr lang="en-IE" sz="4400" i="1" dirty="0" smtClean="0"/>
              <a:t> </a:t>
            </a:r>
            <a:r>
              <a:rPr lang="en-IE" sz="4400" i="1" dirty="0" err="1" smtClean="0"/>
              <a:t>australis</a:t>
            </a:r>
            <a:r>
              <a:rPr lang="en-IE" sz="4400" i="1" dirty="0" smtClean="0"/>
              <a:t>?</a:t>
            </a:r>
            <a:endParaRPr lang="en-IE" sz="4400" dirty="0" smtClean="0"/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nnual rainfall map ire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5434"/>
            <a:ext cx="5832648" cy="653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E" sz="5400" dirty="0" smtClean="0"/>
              <a:t>Research Question 2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E" sz="4400" dirty="0" smtClean="0"/>
          </a:p>
          <a:p>
            <a:pPr algn="ctr">
              <a:buNone/>
            </a:pPr>
            <a:r>
              <a:rPr lang="en-IE" sz="4400" dirty="0" smtClean="0"/>
              <a:t>What is the biodiversity value of constructed wetlands?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4" name="Picture 4" descr="https://granthamecology.files.wordpress.com/2012/03/img_0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221088"/>
            <a:ext cx="5213328" cy="2046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What are the seasonal patterns of nutrients and metals in </a:t>
            </a:r>
            <a:br>
              <a:rPr lang="en-IE" dirty="0" smtClean="0"/>
            </a:br>
            <a:r>
              <a:rPr lang="en-IE" i="1" dirty="0" err="1" smtClean="0"/>
              <a:t>Phragmites</a:t>
            </a:r>
            <a:r>
              <a:rPr lang="en-IE" i="1" dirty="0" smtClean="0"/>
              <a:t> </a:t>
            </a:r>
            <a:r>
              <a:rPr lang="en-IE" i="1" dirty="0" err="1" smtClean="0"/>
              <a:t>australis</a:t>
            </a:r>
            <a:r>
              <a:rPr lang="en-IE" i="1" dirty="0" smtClean="0"/>
              <a:t>?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13" name="Picture 2" descr="C:\Users\99608138\Downloads\DSC_057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2348880"/>
            <a:ext cx="2734887" cy="4102331"/>
          </a:xfrm>
          <a:prstGeom prst="rect">
            <a:avLst/>
          </a:prstGeom>
          <a:noFill/>
        </p:spPr>
      </p:pic>
      <p:pic>
        <p:nvPicPr>
          <p:cNvPr id="14" name="Picture 2" descr="C:\Users\99608138\Downloads\DSC_05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8064" y="2348880"/>
            <a:ext cx="273630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5589</TotalTime>
  <Words>426</Words>
  <Application>Microsoft Office PowerPoint</Application>
  <PresentationFormat>On-screen Show (4:3)</PresentationFormat>
  <Paragraphs>109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Power of Plants in  Constructed Wetlands    </vt:lpstr>
      <vt:lpstr>Constructed wetlands (CWs)</vt:lpstr>
      <vt:lpstr>Slide 3</vt:lpstr>
      <vt:lpstr>Slide 4</vt:lpstr>
      <vt:lpstr>Slide 5</vt:lpstr>
      <vt:lpstr>Research Question 1</vt:lpstr>
      <vt:lpstr>Slide 7</vt:lpstr>
      <vt:lpstr>Research Question 2</vt:lpstr>
      <vt:lpstr> What are the seasonal patterns of nutrients and metals in  Phragmites australis? </vt:lpstr>
      <vt:lpstr>In the laboratory</vt:lpstr>
      <vt:lpstr>Slide 11</vt:lpstr>
      <vt:lpstr>Slide 12</vt:lpstr>
      <vt:lpstr>Slide 13</vt:lpstr>
      <vt:lpstr>Metals</vt:lpstr>
      <vt:lpstr>Research Question 1</vt:lpstr>
      <vt:lpstr>Slide 16</vt:lpstr>
      <vt:lpstr>Slide 17</vt:lpstr>
      <vt:lpstr>Life cycle</vt:lpstr>
      <vt:lpstr>Study sites</vt:lpstr>
      <vt:lpstr>Habitat mapping</vt:lpstr>
      <vt:lpstr>Slide 21</vt:lpstr>
      <vt:lpstr>Slide 22</vt:lpstr>
      <vt:lpstr>Slide 23</vt:lpstr>
      <vt:lpstr>Features</vt:lpstr>
      <vt:lpstr>Invertebrates</vt:lpstr>
      <vt:lpstr>Conclusions</vt:lpstr>
      <vt:lpstr>Acknowledgements</vt:lpstr>
      <vt:lpstr>Habitat Suitability Index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 suitability assessment of constructed wetlands for the Smooth Newt (Lissotriton vulgaris): a comparison with natural wetlands</dc:title>
  <dc:creator>99608138</dc:creator>
  <cp:lastModifiedBy>99608138</cp:lastModifiedBy>
  <cp:revision>1789</cp:revision>
  <dcterms:created xsi:type="dcterms:W3CDTF">2016-06-13T15:00:32Z</dcterms:created>
  <dcterms:modified xsi:type="dcterms:W3CDTF">2017-09-22T16:00:27Z</dcterms:modified>
</cp:coreProperties>
</file>