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7" r:id="rId2"/>
    <p:sldMasterId id="2147483661" r:id="rId3"/>
    <p:sldMasterId id="2147483673" r:id="rId4"/>
    <p:sldMasterId id="2147483675" r:id="rId5"/>
    <p:sldMasterId id="2147483677" r:id="rId6"/>
    <p:sldMasterId id="2147483648" r:id="rId7"/>
    <p:sldMasterId id="2147483663" r:id="rId8"/>
    <p:sldMasterId id="2147483669" r:id="rId9"/>
    <p:sldMasterId id="2147483665" r:id="rId10"/>
    <p:sldMasterId id="2147483679" r:id="rId11"/>
    <p:sldMasterId id="2147483686" r:id="rId12"/>
  </p:sldMasterIdLst>
  <p:notesMasterIdLst>
    <p:notesMasterId r:id="rId41"/>
  </p:notesMasterIdLst>
  <p:handoutMasterIdLst>
    <p:handoutMasterId r:id="rId42"/>
  </p:handoutMasterIdLst>
  <p:sldIdLst>
    <p:sldId id="409" r:id="rId13"/>
    <p:sldId id="507" r:id="rId14"/>
    <p:sldId id="458" r:id="rId15"/>
    <p:sldId id="483" r:id="rId16"/>
    <p:sldId id="460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478" r:id="rId35"/>
    <p:sldId id="502" r:id="rId36"/>
    <p:sldId id="506" r:id="rId37"/>
    <p:sldId id="505" r:id="rId38"/>
    <p:sldId id="441" r:id="rId39"/>
    <p:sldId id="450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1592" autoAdjust="0"/>
  </p:normalViewPr>
  <p:slideViewPr>
    <p:cSldViewPr snapToGrid="0" snapToObjects="1">
      <p:cViewPr varScale="1">
        <p:scale>
          <a:sx n="134" d="100"/>
          <a:sy n="134" d="100"/>
        </p:scale>
        <p:origin x="25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2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70AC-8B9A-4BC3-ACAC-23456374039D}" type="datetimeFigureOut">
              <a:rPr lang="en-IE" smtClean="0"/>
              <a:t>31/03/2022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769C-DE1F-4D94-ACA7-3B200BCC90C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7810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50771-447A-4679-949E-DBDDF602ECD5}" type="datetimeFigureOut">
              <a:rPr lang="en-IE" smtClean="0"/>
              <a:t>31/03/2022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37251-94E1-43A1-ABE7-E67AC83289A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419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37251-94E1-43A1-ABE7-E67AC83289AF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365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1025525"/>
            <a:ext cx="7710487" cy="4679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672272"/>
            <a:ext cx="7710487" cy="395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Sub-Heading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79438" y="2286000"/>
            <a:ext cx="5475287" cy="487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By Joe </a:t>
            </a:r>
            <a:r>
              <a:rPr lang="en-US" dirty="0" err="1" smtClean="0"/>
              <a:t>Bloggs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769360" y="766628"/>
            <a:ext cx="4968240" cy="284659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ample-Image-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66628"/>
            <a:ext cx="3086672" cy="2846597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Image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66627"/>
            <a:ext cx="3086672" cy="28465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69360" y="766628"/>
            <a:ext cx="4968240" cy="284659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884238"/>
            <a:ext cx="8331200" cy="3098800"/>
          </a:xfrm>
          <a:prstGeom prst="rect">
            <a:avLst/>
          </a:prstGeom>
        </p:spPr>
        <p:txBody>
          <a:bodyPr vert="horz"/>
          <a:lstStyle>
            <a:lvl1pPr>
              <a:defRPr sz="2000" baseline="0">
                <a:solidFill>
                  <a:schemeClr val="tx2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Bullet List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Sub list one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Sub list two</a:t>
            </a:r>
          </a:p>
          <a:p>
            <a:pPr lvl="0"/>
            <a:r>
              <a:rPr lang="en-US" dirty="0" smtClean="0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8208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2772" y="1595120"/>
            <a:ext cx="7894639" cy="31791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IE" sz="200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57200" y="1669312"/>
            <a:ext cx="8229600" cy="29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ga-IE" altLang="en-US" dirty="0"/>
              <a:t>Click to edit Master text styles</a:t>
            </a:r>
          </a:p>
          <a:p>
            <a:pPr lvl="1"/>
            <a:r>
              <a:rPr lang="ga-IE" altLang="en-US" dirty="0"/>
              <a:t>Second level</a:t>
            </a:r>
          </a:p>
          <a:p>
            <a:pPr lvl="2"/>
            <a:r>
              <a:rPr lang="ga-IE" altLang="en-US" dirty="0"/>
              <a:t>Third </a:t>
            </a:r>
            <a:r>
              <a:rPr lang="ga-IE" altLang="en-US" dirty="0" smtClean="0"/>
              <a:t>level</a:t>
            </a:r>
            <a:endParaRPr lang="ga-IE" altLang="en-US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672" y="1004657"/>
            <a:ext cx="78851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0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142933"/>
            <a:ext cx="9144000" cy="60610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5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6560" y="1960563"/>
            <a:ext cx="3484563" cy="10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ga-IE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 Imag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72063"/>
            <a:ext cx="8336954" cy="14950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69360" y="2387600"/>
            <a:ext cx="4968240" cy="174752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2387600"/>
            <a:ext cx="3051175" cy="17475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 smtClean="0"/>
              <a:t>PLACE HOLDER COPY PLACE HOLDER COPY PLACE HOLDER COPY PLACE HOLDER COPY </a:t>
            </a:r>
            <a:r>
              <a:rPr lang="en-US" dirty="0" smtClean="0"/>
              <a:t> </a:t>
            </a:r>
            <a:r>
              <a:rPr lang="ga-IE" dirty="0" smtClean="0"/>
              <a:t>PLACE HOLDER COPY PLACE HOLDER COPY PLACE HOLDER COPY PLACE HOLDER COPY PLACE HOLDER COPY PLACE HOLDER COPY PLACE HOLDER COPY PLACE HOLDER COPY PLACE HOLDER COPY PLACE HOLDER COPY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 Image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72063"/>
            <a:ext cx="8336954" cy="14950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69360" y="2387600"/>
            <a:ext cx="4968240" cy="174752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2387600"/>
            <a:ext cx="3051175" cy="17475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 smtClean="0"/>
              <a:t>PLACE HOLDER COPY PLACE HOLDER COPY PLACE HOLDER COPY PLACE HOLDER COPY </a:t>
            </a:r>
            <a:r>
              <a:rPr lang="en-US" dirty="0" smtClean="0"/>
              <a:t> </a:t>
            </a:r>
            <a:r>
              <a:rPr lang="ga-IE" dirty="0" smtClean="0"/>
              <a:t>PLACE HOLDER COPY PLACE HOLDER COPY PLACE HOLDER COPY PLACE HOLDER COPY PLACE HOLDER COPY PLACE HOLDER COPY PLACE HOLDER COPY PLACE HOLDER COPY PLACE HOLDER COPY PLACE HOLDER COPY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9360" y="766628"/>
            <a:ext cx="4968240" cy="284659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ample Imag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66627"/>
            <a:ext cx="3086672" cy="2846598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1025525"/>
            <a:ext cx="7710487" cy="4679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672272"/>
            <a:ext cx="7710487" cy="395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Sub-Heading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79438" y="2286000"/>
            <a:ext cx="5475287" cy="487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By Joe </a:t>
            </a:r>
            <a:r>
              <a:rPr lang="en-US" dirty="0" err="1" smtClean="0"/>
              <a:t>Bloggs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769360" y="766628"/>
            <a:ext cx="4968240" cy="284659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ample-Image-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66628"/>
            <a:ext cx="3086672" cy="2846597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Image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66627"/>
            <a:ext cx="3086672" cy="28465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69360" y="766628"/>
            <a:ext cx="4968240" cy="284659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884238"/>
            <a:ext cx="8331200" cy="3098800"/>
          </a:xfrm>
          <a:prstGeom prst="rect">
            <a:avLst/>
          </a:prstGeom>
        </p:spPr>
        <p:txBody>
          <a:bodyPr vert="horz"/>
          <a:lstStyle>
            <a:lvl1pPr>
              <a:defRPr sz="2000" baseline="0">
                <a:solidFill>
                  <a:schemeClr val="tx2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Bullet List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Sub list one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Sub list two</a:t>
            </a:r>
          </a:p>
          <a:p>
            <a:pPr lvl="0"/>
            <a:r>
              <a:rPr lang="en-US" dirty="0" smtClean="0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42767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7" y="250141"/>
            <a:ext cx="8229600" cy="61317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0" y="681339"/>
            <a:ext cx="8230135" cy="4877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3107" y="1214550"/>
            <a:ext cx="8229600" cy="33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ga-IE" altLang="en-US" dirty="0"/>
              <a:t>Click to edit Master text styles</a:t>
            </a:r>
          </a:p>
          <a:p>
            <a:pPr lvl="1"/>
            <a:r>
              <a:rPr lang="ga-IE" altLang="en-US" dirty="0"/>
              <a:t>Second level</a:t>
            </a:r>
          </a:p>
          <a:p>
            <a:pPr lvl="2"/>
            <a:r>
              <a:rPr lang="ga-IE" altLang="en-US" dirty="0"/>
              <a:t>Third </a:t>
            </a:r>
            <a:r>
              <a:rPr lang="ga-IE" altLang="en-US" dirty="0" smtClean="0"/>
              <a:t>level</a:t>
            </a:r>
            <a:endParaRPr lang="ga-IE" alt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54D899FC-B095-4BEA-A619-07F8D474A4BF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D48D-2045-445C-8970-192910057FDD}" type="datetimeFigureOut">
              <a:rPr lang="en-US" altLang="en-US"/>
              <a:pPr>
                <a:defRPr/>
              </a:pPr>
              <a:t>3/31/2022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6B23-9F58-42F1-8AEE-87B4D61FBE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985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31826" y="334566"/>
            <a:ext cx="78851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idx="1"/>
          </p:nvPr>
        </p:nvSpPr>
        <p:spPr bwMode="auto">
          <a:xfrm>
            <a:off x="622300" y="1193006"/>
            <a:ext cx="789463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24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 Imag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72063"/>
            <a:ext cx="8336954" cy="14950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69360" y="2387600"/>
            <a:ext cx="4968240" cy="174752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2387600"/>
            <a:ext cx="3051175" cy="17475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 smtClean="0"/>
              <a:t>PLACE HOLDER COPY PLACE HOLDER COPY PLACE HOLDER COPY PLACE HOLDER COPY </a:t>
            </a:r>
            <a:r>
              <a:rPr lang="en-US" dirty="0" smtClean="0"/>
              <a:t> </a:t>
            </a:r>
            <a:r>
              <a:rPr lang="ga-IE" dirty="0" smtClean="0"/>
              <a:t>PLACE HOLDER COPY PLACE HOLDER COPY PLACE HOLDER COPY PLACE HOLDER COPY PLACE HOLDER COPY PLACE HOLDER COPY PLACE HOLDER COPY PLACE HOLDER COPY PLACE HOLDER COPY PLACE HOLDER COPY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 Image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72063"/>
            <a:ext cx="8336954" cy="14950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69360" y="2387600"/>
            <a:ext cx="4968240" cy="174752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2387600"/>
            <a:ext cx="3051175" cy="17475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 smtClean="0"/>
              <a:t>PLACE HOLDER COPY PLACE HOLDER COPY PLACE HOLDER COPY PLACE HOLDER COPY </a:t>
            </a:r>
            <a:r>
              <a:rPr lang="en-US" dirty="0" smtClean="0"/>
              <a:t> </a:t>
            </a:r>
            <a:r>
              <a:rPr lang="ga-IE" dirty="0" smtClean="0"/>
              <a:t>PLACE HOLDER COPY PLACE HOLDER COPY PLACE HOLDER COPY PLACE HOLDER COPY PLACE HOLDER COPY PLACE HOLDER COPY PLACE HOLDER COPY PLACE HOLDER COPY PLACE HOLDER COPY PLACE HOLDER COPY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9360" y="766628"/>
            <a:ext cx="4968240" cy="284659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ample Imag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66627"/>
            <a:ext cx="3086672" cy="2846598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769360" y="766628"/>
            <a:ext cx="4968240" cy="284659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ample-Image-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66628"/>
            <a:ext cx="3086672" cy="2846597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1025525"/>
            <a:ext cx="7710487" cy="4679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672272"/>
            <a:ext cx="7710487" cy="395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Sub-Heading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79438" y="2286000"/>
            <a:ext cx="5475287" cy="487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By Joe </a:t>
            </a:r>
            <a:r>
              <a:rPr lang="en-US" dirty="0" err="1" smtClean="0"/>
              <a:t>Bloggs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Image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66627"/>
            <a:ext cx="3086672" cy="28465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69360" y="766628"/>
            <a:ext cx="4968240" cy="284659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884238"/>
            <a:ext cx="8331200" cy="3098800"/>
          </a:xfrm>
          <a:prstGeom prst="rect">
            <a:avLst/>
          </a:prstGeom>
        </p:spPr>
        <p:txBody>
          <a:bodyPr vert="horz"/>
          <a:lstStyle>
            <a:lvl1pPr>
              <a:defRPr sz="2000" baseline="0">
                <a:solidFill>
                  <a:schemeClr val="tx2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Bullet List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Sub list one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Sub list two</a:t>
            </a:r>
          </a:p>
          <a:p>
            <a:pPr lvl="0"/>
            <a:r>
              <a:rPr lang="en-US" dirty="0" smtClean="0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38593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1025525"/>
            <a:ext cx="7710487" cy="4679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672272"/>
            <a:ext cx="7710487" cy="395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Sub-Heading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79438" y="2286000"/>
            <a:ext cx="5475287" cy="487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By Joe </a:t>
            </a:r>
            <a:r>
              <a:rPr lang="en-US" dirty="0" err="1" smtClean="0"/>
              <a:t>Bloggs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1025525"/>
            <a:ext cx="7710487" cy="4679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672272"/>
            <a:ext cx="7710487" cy="395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Sub-Heading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79438" y="2286000"/>
            <a:ext cx="5475287" cy="487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By Joe </a:t>
            </a:r>
            <a:r>
              <a:rPr lang="en-US" dirty="0" err="1" smtClean="0"/>
              <a:t>Bloggs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1025525"/>
            <a:ext cx="7710487" cy="4679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672272"/>
            <a:ext cx="7710487" cy="395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Sub-Heading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79438" y="2286000"/>
            <a:ext cx="5475287" cy="487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By Joe </a:t>
            </a:r>
            <a:r>
              <a:rPr lang="en-US" dirty="0" err="1" smtClean="0"/>
              <a:t>Bloggs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 Imag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72063"/>
            <a:ext cx="8336954" cy="14950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69360" y="2387600"/>
            <a:ext cx="4968240" cy="174752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2387600"/>
            <a:ext cx="3051175" cy="17475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 smtClean="0"/>
              <a:t>PLACE HOLDER COPY PLACE HOLDER COPY PLACE HOLDER COPY PLACE HOLDER COPY </a:t>
            </a:r>
            <a:r>
              <a:rPr lang="en-US" dirty="0" smtClean="0"/>
              <a:t> </a:t>
            </a:r>
            <a:r>
              <a:rPr lang="ga-IE" dirty="0" smtClean="0"/>
              <a:t>PLACE HOLDER COPY PLACE HOLDER COPY PLACE HOLDER COPY PLACE HOLDER COPY PLACE HOLDER COPY PLACE HOLDER COPY PLACE HOLDER COPY PLACE HOLDER COPY PLACE HOLDER COPY PLACE HOLDER COPY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 Image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72063"/>
            <a:ext cx="8336954" cy="14950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69360" y="2387600"/>
            <a:ext cx="4968240" cy="174752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2387600"/>
            <a:ext cx="3051175" cy="17475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 smtClean="0"/>
              <a:t>PLACE HOLDER COPY PLACE HOLDER COPY PLACE HOLDER COPY PLACE HOLDER COPY </a:t>
            </a:r>
            <a:r>
              <a:rPr lang="en-US" dirty="0" smtClean="0"/>
              <a:t> </a:t>
            </a:r>
            <a:r>
              <a:rPr lang="ga-IE" dirty="0" smtClean="0"/>
              <a:t>PLACE HOLDER COPY PLACE HOLDER COPY PLACE HOLDER COPY PLACE HOLDER COPY PLACE HOLDER COPY PLACE HOLDER COPY PLACE HOLDER COPY PLACE HOLDER COPY PLACE HOLDER COPY PLACE HOLDER COPY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9360" y="766628"/>
            <a:ext cx="4968240" cy="284659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ample Imag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" y="766627"/>
            <a:ext cx="3086672" cy="2846598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1784" y="142875"/>
            <a:ext cx="8425815" cy="4525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713792"/>
            <a:ext cx="9144000" cy="222535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New Ireland - Securing Your Future Logo White (CMYK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29" y="4036637"/>
            <a:ext cx="3316504" cy="1138354"/>
          </a:xfrm>
          <a:prstGeom prst="rect">
            <a:avLst/>
          </a:prstGeom>
        </p:spPr>
      </p:pic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4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Ireland---Securing-Your-Future-Logo-(CMYK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81" y="234288"/>
            <a:ext cx="3772883" cy="1295001"/>
          </a:xfrm>
          <a:prstGeom prst="rect">
            <a:avLst/>
          </a:prstGeom>
        </p:spPr>
      </p:pic>
      <p:pic>
        <p:nvPicPr>
          <p:cNvPr id="8" name="Picture 7" descr="Closing-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148"/>
            <a:ext cx="9144000" cy="3384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880" y="3697442"/>
            <a:ext cx="3550948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en-GB" sz="1000" b="0" i="0" u="none" strike="noStrike" kern="1200" baseline="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New Ireland Assurance Company plc.</a:t>
            </a:r>
          </a:p>
          <a:p>
            <a:pPr rtl="0">
              <a:lnSpc>
                <a:spcPct val="120000"/>
              </a:lnSpc>
            </a:pPr>
            <a:r>
              <a:rPr lang="en-GB" sz="1000" b="0" i="0" u="none" strike="noStrike" kern="1200" baseline="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5-9 South Frederick Street, Dublin 2.</a:t>
            </a:r>
          </a:p>
          <a:p>
            <a:pPr rtl="0">
              <a:lnSpc>
                <a:spcPct val="120000"/>
              </a:lnSpc>
            </a:pPr>
            <a:r>
              <a:rPr lang="pt-BR" sz="1000" b="0" i="0" u="none" strike="noStrike" kern="1200" baseline="0" dirty="0" err="1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T</a:t>
            </a:r>
            <a:r>
              <a:rPr lang="pt-BR" sz="1000" b="0" i="0" u="none" strike="noStrike" kern="1200" baseline="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: 01 617 2000   </a:t>
            </a:r>
            <a:r>
              <a:rPr lang="pt-BR" sz="1000" b="0" i="0" u="none" strike="noStrike" kern="1200" baseline="0" dirty="0" err="1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F</a:t>
            </a:r>
            <a:r>
              <a:rPr lang="pt-BR" sz="1000" b="0" i="0" u="none" strike="noStrike" kern="1200" baseline="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: 01 617 2075</a:t>
            </a:r>
          </a:p>
          <a:p>
            <a:pPr rtl="0">
              <a:lnSpc>
                <a:spcPct val="120000"/>
              </a:lnSpc>
            </a:pPr>
            <a:r>
              <a:rPr lang="pt-BR" sz="1000" b="0" i="0" u="none" strike="noStrike" kern="1200" baseline="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E: </a:t>
            </a:r>
            <a:r>
              <a:rPr lang="pt-BR" sz="1000" b="0" i="0" u="none" strike="noStrike" kern="1200" baseline="0" dirty="0" err="1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info@newireland.ie</a:t>
            </a:r>
            <a:r>
              <a:rPr lang="pt-BR" sz="1000" b="0" i="0" u="none" strike="noStrike" kern="1200" baseline="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   W: </a:t>
            </a:r>
            <a:r>
              <a:rPr lang="pt-BR" sz="1000" b="0" i="0" u="none" strike="noStrike" kern="1200" baseline="0" dirty="0" err="1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www.newireland.ie</a:t>
            </a:r>
            <a:endParaRPr lang="en-US" sz="1000" b="0" i="0" baseline="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880" y="4714240"/>
            <a:ext cx="7416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New Ireland Assurance Company plc is regulated by the Central Bank of Ireland. A member of Bank of Ireland Group.</a:t>
            </a:r>
          </a:p>
          <a:p>
            <a:endParaRPr lang="en-US" dirty="0"/>
          </a:p>
        </p:txBody>
      </p:sp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Ireland---Securing-Your-Future-Logo-(CMYK)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7" y="4185890"/>
            <a:ext cx="1786313" cy="6131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5288"/>
            <a:ext cx="9144000" cy="168212"/>
          </a:xfrm>
          <a:prstGeom prst="rect">
            <a:avLst/>
          </a:prstGeom>
          <a:solidFill>
            <a:srgbClr val="144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442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25048"/>
            <a:ext cx="9144000" cy="50240"/>
          </a:xfrm>
          <a:prstGeom prst="rect">
            <a:avLst/>
          </a:prstGeom>
          <a:solidFill>
            <a:srgbClr val="AAC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7954" y="4925048"/>
            <a:ext cx="398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E1F5DA4-B127-DF42-B19F-FA5A9288F6C7}" type="slidenum">
              <a:rPr lang="en-US" sz="1000" smtClean="0">
                <a:solidFill>
                  <a:prstClr val="white"/>
                </a:solidFill>
                <a:latin typeface="DIN-Light"/>
                <a:cs typeface="DIN-Light"/>
              </a:rPr>
              <a:pPr/>
              <a:t>‹#›</a:t>
            </a:fld>
            <a:endParaRPr lang="en-US" sz="1000" dirty="0">
              <a:solidFill>
                <a:prstClr val="white"/>
              </a:solidFill>
              <a:latin typeface="DIN-Light"/>
              <a:cs typeface="DIN-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3523" y="587501"/>
            <a:ext cx="8336954" cy="71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4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97" r:id="rId7"/>
    <p:sldLayoutId id="2147483698" r:id="rId8"/>
    <p:sldLayoutId id="2147483701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Ireland---Securing-Your-Future-Logo-(CMYK)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7" y="4185890"/>
            <a:ext cx="1786313" cy="6131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5288"/>
            <a:ext cx="9144000" cy="168212"/>
          </a:xfrm>
          <a:prstGeom prst="rect">
            <a:avLst/>
          </a:prstGeom>
          <a:solidFill>
            <a:srgbClr val="144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442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25048"/>
            <a:ext cx="9144000" cy="50240"/>
          </a:xfrm>
          <a:prstGeom prst="rect">
            <a:avLst/>
          </a:prstGeom>
          <a:solidFill>
            <a:srgbClr val="AAC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7954" y="4925048"/>
            <a:ext cx="398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E1F5DA4-B127-DF42-B19F-FA5A9288F6C7}" type="slidenum">
              <a:rPr lang="en-US" sz="1000" smtClean="0">
                <a:solidFill>
                  <a:prstClr val="white"/>
                </a:solidFill>
                <a:latin typeface="DIN-Light"/>
                <a:cs typeface="DIN-Light"/>
              </a:rPr>
              <a:pPr/>
              <a:t>‹#›</a:t>
            </a:fld>
            <a:endParaRPr lang="en-US" sz="1000" dirty="0">
              <a:solidFill>
                <a:prstClr val="white"/>
              </a:solidFill>
              <a:latin typeface="DIN-Light"/>
              <a:cs typeface="DIN-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3523" y="587501"/>
            <a:ext cx="8336954" cy="71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13792"/>
            <a:ext cx="9144000" cy="2225351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ew Ireland - Securing Your Future Logo White (CMYK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29" y="4036637"/>
            <a:ext cx="3316504" cy="1138354"/>
          </a:xfrm>
          <a:prstGeom prst="rect">
            <a:avLst/>
          </a:prstGeom>
        </p:spPr>
      </p:pic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8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Imag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13792"/>
            <a:ext cx="9144000" cy="222535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ew Ireland - Securing Your Future Logo White (CMYK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29" y="4036637"/>
            <a:ext cx="3316504" cy="1138354"/>
          </a:xfrm>
          <a:prstGeom prst="rect">
            <a:avLst/>
          </a:prstGeom>
        </p:spPr>
      </p:pic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3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Imag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13792"/>
            <a:ext cx="9144000" cy="222535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New-Ireland---Securing-Your-Future-Logo-(CMYK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89" y="4036637"/>
            <a:ext cx="3316504" cy="1138354"/>
          </a:xfrm>
          <a:prstGeom prst="rect">
            <a:avLst/>
          </a:prstGeom>
        </p:spPr>
      </p:pic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1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Imag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13792"/>
            <a:ext cx="9144000" cy="222535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ew Ireland - Securing Your Future Logo White (CMYK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29" y="4036637"/>
            <a:ext cx="3316504" cy="1138354"/>
          </a:xfrm>
          <a:prstGeom prst="rect">
            <a:avLst/>
          </a:prstGeom>
        </p:spPr>
      </p:pic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Imag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13792"/>
            <a:ext cx="9144000" cy="222535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New-Ireland---Securing-Your-Future-Logo-(CMYK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89" y="4036637"/>
            <a:ext cx="3316504" cy="1138354"/>
          </a:xfrm>
          <a:prstGeom prst="rect">
            <a:avLst/>
          </a:prstGeom>
        </p:spPr>
      </p:pic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5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Ireland---Securing-Your-Future-Logo-(CMYK)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7" y="4185890"/>
            <a:ext cx="1786313" cy="6131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5288"/>
            <a:ext cx="9144000" cy="168212"/>
          </a:xfrm>
          <a:prstGeom prst="rect">
            <a:avLst/>
          </a:prstGeom>
          <a:solidFill>
            <a:srgbClr val="144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442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25048"/>
            <a:ext cx="9144000" cy="50240"/>
          </a:xfrm>
          <a:prstGeom prst="rect">
            <a:avLst/>
          </a:prstGeom>
          <a:solidFill>
            <a:srgbClr val="AAC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17954" y="4925048"/>
            <a:ext cx="398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E1F5DA4-B127-DF42-B19F-FA5A9288F6C7}" type="slidenum">
              <a:rPr lang="en-US" sz="1000" b="0" i="0" smtClean="0">
                <a:solidFill>
                  <a:schemeClr val="bg1"/>
                </a:solidFill>
                <a:latin typeface="DIN-Light"/>
                <a:cs typeface="DIN-Light"/>
              </a:rPr>
              <a:t>‹#›</a:t>
            </a:fld>
            <a:endParaRPr lang="en-US" sz="1000" b="0" i="0" dirty="0">
              <a:solidFill>
                <a:schemeClr val="bg1"/>
              </a:solidFill>
              <a:latin typeface="DIN-Light"/>
              <a:cs typeface="DIN-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3523" y="587501"/>
            <a:ext cx="8336954" cy="71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6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5" r:id="rId4"/>
    <p:sldLayoutId id="2147483656" r:id="rId5"/>
    <p:sldLayoutId id="2147483672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mple-Section-Title-Imag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82319" y="3000103"/>
            <a:ext cx="3179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27120" y="741680"/>
            <a:ext cx="1889760" cy="18897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9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mple-Section-Title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82319" y="3000103"/>
            <a:ext cx="3179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27120" y="741680"/>
            <a:ext cx="1889760" cy="18897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MSIPCMContentMarking" descr="{&quot;HashCode&quot;:1202924176,&quot;Placement&quot;:&quot;Footer&quot;,&quot;Top&quot;:384.343,&quot;Left&quot;:0.0,&quot;SlideWidth&quot;:720,&quot;SlideHeight&quot;:405}"/>
          <p:cNvSpPr txBox="1"/>
          <p:nvPr userDrawn="1"/>
        </p:nvSpPr>
        <p:spPr>
          <a:xfrm>
            <a:off x="0" y="4881156"/>
            <a:ext cx="1892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smtClean="0">
                <a:solidFill>
                  <a:srgbClr val="FF0000"/>
                </a:solidFill>
                <a:latin typeface="Calibri" panose="020F0502020204030204" pitchFamily="34" charset="0"/>
              </a:rPr>
              <a:t>Classified as Confidential (Red)</a:t>
            </a:r>
            <a:endParaRPr lang="en-IE" sz="1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oel.hackett@newireland.ie" TargetMode="External"/><Relationship Id="rId2" Type="http://schemas.openxmlformats.org/officeDocument/2006/relationships/hyperlink" Target="mailto:Pensions@nuigalway.ie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hyperlink" Target="http://www.google.ie/url?sa=i&amp;rct=j&amp;q=&amp;esrc=s&amp;source=images&amp;cd=&amp;cad=rja&amp;uact=8&amp;ved=0ahUKEwj16qCXmLfWAhUrC8AKHTOIDQkQjRwIBw&amp;url=http://www.osec.doc.gov/opog/OG/&amp;psig=AFQjCNEwbSbrtH-gz3eaHkSE7TNovy0Wmg&amp;ust=150611456716162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Noel.hackett@newireland.ie" TargetMode="Externa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undcentre.newireland.ie/" TargetMode="External"/><Relationship Id="rId2" Type="http://schemas.openxmlformats.org/officeDocument/2006/relationships/hyperlink" Target="http://www.newireland.ie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ie/url?sa=i&amp;rct=j&amp;q=&amp;esrc=s&amp;source=images&amp;cd=&amp;cad=rja&amp;uact=8&amp;ved=0ahUKEwj2na-7mfvXAhURaFAKHTRXDjIQjRwIBw&amp;url=http://rotsaertdental.com/index.php/2017/03/06/con-ed-march-28-2017-digital-technology-for-implant-cases/&amp;psig=AOvVaw1igs1arHQ5v6-K3IBVFnht&amp;ust=151284935740455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oel.hackett@newireland.ie" TargetMode="External"/><Relationship Id="rId2" Type="http://schemas.openxmlformats.org/officeDocument/2006/relationships/hyperlink" Target="mailto:Pensions@nuigalway.ie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hyperlink" Target="http://www.google.ie/url?sa=i&amp;rct=j&amp;q=&amp;esrc=s&amp;source=images&amp;cd=&amp;cad=rja&amp;uact=8&amp;ved=0ahUKEwj16qCXmLfWAhUrC8AKHTOIDQkQjRwIBw&amp;url=http://www.osec.doc.gov/opog/OG/&amp;psig=AFQjCNEwbSbrtH-gz3eaHkSE7TNovy0Wmg&amp;ust=150611456716162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oel.hackett@newireland.ie" TargetMode="External"/><Relationship Id="rId2" Type="http://schemas.openxmlformats.org/officeDocument/2006/relationships/hyperlink" Target="mailto:Triona.lydon@nuigalway.ie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e/url?sa=i&amp;rct=j&amp;q=&amp;esrc=s&amp;source=images&amp;cd=&amp;cad=rja&amp;uact=8&amp;ved=0ahUKEwiAhs6djLzWAhXhKcAKHdPfDq8QjRwIBw&amp;url=http://labs.blogs.com/its_alive_in_the_lab/2012/03/plugins-of-the-month-past-present-and-future.html&amp;psig=AFQjCNF9URX2P0bPcDemH1gZIA-uhwVc2g&amp;ust=1506283158770229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ie/url?sa=i&amp;rct=j&amp;q=&amp;esrc=s&amp;source=images&amp;cd=&amp;cad=rja&amp;uact=8&amp;ved=0ahUKEwjY7YD2lLfWAhUFLMAKHR8jCiUQjRwIBw&amp;url=http://blogs.jwatch.org/hiv-id-observations/index.php/unanswerable-questions-in-infectious-diseases-the-positive-culture-for-candida-in-an-icu-patient/2014/01/21/&amp;psig=AFQjCNHEJx0fvuJ3m6n_jaXxLroYvGvkBg&amp;ust=1506113687502403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914400">
              <a:spcBef>
                <a:spcPct val="0"/>
              </a:spcBef>
            </a:pPr>
            <a:r>
              <a:rPr lang="en-IE" altLang="en-US" b="1" dirty="0">
                <a:cs typeface="Arial" pitchFamily="34" charset="0"/>
              </a:rPr>
              <a:t>NUI GALWAY </a:t>
            </a:r>
            <a:r>
              <a:rPr lang="en-IE" altLang="en-US" b="1" dirty="0" smtClean="0">
                <a:cs typeface="Arial" pitchFamily="34" charset="0"/>
              </a:rPr>
              <a:t>PENSION </a:t>
            </a:r>
            <a:r>
              <a:rPr lang="en-IE" altLang="en-US" b="1" dirty="0">
                <a:cs typeface="Arial" pitchFamily="34" charset="0"/>
              </a:rPr>
              <a:t>&amp; RETIREMENT PLANNING </a:t>
            </a:r>
            <a:r>
              <a:rPr lang="en-IE" altLang="en-US" b="1" dirty="0" smtClean="0">
                <a:cs typeface="Arial" pitchFamily="34" charset="0"/>
              </a:rPr>
              <a:t>PRESENTATION - AVCs</a:t>
            </a:r>
            <a:endParaRPr lang="en-IE" altLang="en-US" b="1" dirty="0">
              <a:cs typeface="Arial" pitchFamily="34" charset="0"/>
            </a:endParaRPr>
          </a:p>
        </p:txBody>
      </p:sp>
      <p:pic>
        <p:nvPicPr>
          <p:cNvPr id="7" name="Picture 7" descr="nui_galway_brandmark_d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98" y="3479200"/>
            <a:ext cx="2950166" cy="67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\\fs1-bil.boigroup.net\d055011$\My Pictures\noel hackett 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88" y="1807534"/>
            <a:ext cx="952376" cy="10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9730" y="2225714"/>
            <a:ext cx="7473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IE" altLang="en-US" sz="2400" b="1" i="1" dirty="0" smtClean="0">
                <a:solidFill>
                  <a:schemeClr val="tx2"/>
                </a:solidFill>
                <a:cs typeface="Arial" pitchFamily="34" charset="0"/>
              </a:rPr>
              <a:t>Presenter:</a:t>
            </a:r>
            <a:r>
              <a:rPr lang="en-IE" altLang="en-US" sz="2400" b="1" dirty="0" smtClean="0">
                <a:solidFill>
                  <a:schemeClr val="tx2"/>
                </a:solidFill>
                <a:cs typeface="Arial" pitchFamily="34" charset="0"/>
              </a:rPr>
              <a:t> Noel </a:t>
            </a:r>
            <a:r>
              <a:rPr lang="en-IE" altLang="en-US" sz="2400" b="1" dirty="0">
                <a:solidFill>
                  <a:schemeClr val="tx2"/>
                </a:solidFill>
                <a:cs typeface="Arial" pitchFamily="34" charset="0"/>
              </a:rPr>
              <a:t>Hackett</a:t>
            </a:r>
            <a:r>
              <a:rPr lang="en-IE" altLang="en-US" dirty="0">
                <a:solidFill>
                  <a:schemeClr val="tx2"/>
                </a:solidFill>
                <a:cs typeface="Arial" pitchFamily="34" charset="0"/>
              </a:rPr>
              <a:t> – QFA, RPA, PTP,  Senior  Pension Consultant </a:t>
            </a:r>
          </a:p>
        </p:txBody>
      </p:sp>
    </p:spTree>
    <p:extLst>
      <p:ext uri="{BB962C8B-B14F-4D97-AF65-F5344CB8AC3E}">
        <p14:creationId xmlns:p14="http://schemas.microsoft.com/office/powerpoint/2010/main" val="40676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2"/>
                </a:solidFill>
              </a:rPr>
              <a:t>Early Retirement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IE" altLang="en-US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Was always allowed but only as a deferred pension</a:t>
            </a:r>
          </a:p>
          <a:p>
            <a:endParaRPr lang="en-IE" altLang="en-US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Changes from 2004</a:t>
            </a:r>
          </a:p>
          <a:p>
            <a:pPr lvl="1"/>
            <a:r>
              <a:rPr lang="en-GB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Existing employees from 50</a:t>
            </a:r>
          </a:p>
          <a:p>
            <a:pPr lvl="1"/>
            <a:r>
              <a:rPr lang="en-GB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New entrants from 55</a:t>
            </a:r>
          </a:p>
          <a:p>
            <a:pPr lvl="1"/>
            <a:r>
              <a:rPr lang="en-GB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Immediate pension payable</a:t>
            </a:r>
          </a:p>
          <a:p>
            <a:pPr lvl="1"/>
            <a:r>
              <a:rPr lang="en-GB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Early payment reduction 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3" y="3325313"/>
            <a:ext cx="2044887" cy="1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Bridging the Gap – Making Up the Shortfall Financial Planning </a:t>
            </a:r>
            <a:r>
              <a:rPr lang="en-GB" alt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alt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Purchase </a:t>
            </a:r>
            <a:r>
              <a:rPr lang="en-GB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of Notional Years of Service (Model, JPS Schemes)</a:t>
            </a:r>
          </a:p>
          <a:p>
            <a:pPr lvl="1">
              <a:buFont typeface="Arial" pitchFamily="34" charset="0"/>
              <a:buNone/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Through NUI Galway Pensions Office</a:t>
            </a:r>
          </a:p>
          <a:p>
            <a:pPr lvl="1">
              <a:buFont typeface="Arial" pitchFamily="34" charset="0"/>
              <a:buNone/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lang="en-IE" altLang="en-US" sz="2000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Purchase of </a:t>
            </a:r>
            <a:r>
              <a:rPr lang="en-IE" altLang="en-US" sz="2000" b="1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Referrable</a:t>
            </a:r>
            <a:r>
              <a:rPr lang="en-IE" altLang="en-US" sz="2000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Amounts</a:t>
            </a: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in SPS Pension Scheme</a:t>
            </a:r>
          </a:p>
          <a:p>
            <a:pPr lvl="1">
              <a:buFont typeface="Arial" pitchFamily="34" charset="0"/>
              <a:buNone/>
            </a:pPr>
            <a:endParaRPr lang="en-GB" altLang="en-US" sz="20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AVC </a:t>
            </a:r>
            <a:r>
              <a:rPr lang="en-GB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Scheme</a:t>
            </a:r>
          </a:p>
          <a:p>
            <a:pPr lvl="1">
              <a:buFont typeface="Arial" pitchFamily="34" charset="0"/>
              <a:buNone/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Through New Ireland Assurance</a:t>
            </a:r>
          </a:p>
          <a:p>
            <a:pPr lvl="1">
              <a:buFont typeface="Arial" pitchFamily="34" charset="0"/>
              <a:buNone/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“An Investment in knowledge pays the best interest”-Benjamin Franklin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49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2"/>
                </a:solidFill>
              </a:rPr>
              <a:t>Notional Years Service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Employee can buy “notional years”</a:t>
            </a:r>
          </a:p>
          <a:p>
            <a:pPr>
              <a:lnSpc>
                <a:spcPct val="140000"/>
              </a:lnSpc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Defined Benefit basis</a:t>
            </a:r>
          </a:p>
          <a:p>
            <a:pPr>
              <a:lnSpc>
                <a:spcPct val="140000"/>
              </a:lnSpc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Must buy year with all the “trimmings”</a:t>
            </a:r>
          </a:p>
          <a:p>
            <a:pPr lvl="1"/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Pension</a:t>
            </a:r>
          </a:p>
          <a:p>
            <a:pPr lvl="1"/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Gratuity</a:t>
            </a:r>
          </a:p>
          <a:p>
            <a:pPr lvl="1"/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Spouses Pension</a:t>
            </a:r>
          </a:p>
          <a:p>
            <a:pPr lvl="1"/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Pension Increases</a:t>
            </a:r>
            <a:endParaRPr lang="en-GB" altLang="en-US" sz="20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53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AVC Scheme  Additional  &amp; Voluntary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Tax Relief </a:t>
            </a:r>
          </a:p>
          <a:p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Tax free growth</a:t>
            </a:r>
          </a:p>
          <a:p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Fund Choice</a:t>
            </a:r>
          </a:p>
          <a:p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Flexibility</a:t>
            </a:r>
          </a:p>
          <a:p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Options at retirement</a:t>
            </a:r>
          </a:p>
          <a:p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Inheritance Tax Planning</a:t>
            </a:r>
          </a:p>
          <a:p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Fund for tax free lump sum, taxable lump sum </a:t>
            </a:r>
          </a:p>
        </p:txBody>
      </p:sp>
    </p:spTree>
    <p:extLst>
      <p:ext uri="{BB962C8B-B14F-4D97-AF65-F5344CB8AC3E}">
        <p14:creationId xmlns:p14="http://schemas.microsoft.com/office/powerpoint/2010/main" val="31265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HOW /Where You  CAN YOU “USE” AVCs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IE" sz="1800" dirty="0" smtClean="0"/>
              <a:t>If </a:t>
            </a:r>
            <a:r>
              <a:rPr lang="en-IE" sz="1800" dirty="0"/>
              <a:t>you are </a:t>
            </a:r>
            <a:r>
              <a:rPr lang="en-IE" sz="1800" u="sng" dirty="0">
                <a:solidFill>
                  <a:srgbClr val="C00000"/>
                </a:solidFill>
              </a:rPr>
              <a:t>short Service </a:t>
            </a:r>
            <a:r>
              <a:rPr lang="en-IE" sz="1800" dirty="0"/>
              <a:t>( 40 </a:t>
            </a:r>
            <a:r>
              <a:rPr lang="en-IE" sz="1800" dirty="0" err="1"/>
              <a:t>yrs</a:t>
            </a:r>
            <a:r>
              <a:rPr lang="en-IE" sz="1800" dirty="0"/>
              <a:t>)- this reduces your pension and Retirement lump sum from NUIG. If you have less than 40- you can use AVC or Purchase notional years to tax efficiently improve your benefits at retirement.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IE" sz="1800" dirty="0" smtClean="0"/>
              <a:t>If </a:t>
            </a:r>
            <a:r>
              <a:rPr lang="en-IE" sz="1800" dirty="0"/>
              <a:t>you have </a:t>
            </a:r>
            <a:r>
              <a:rPr lang="en-IE" sz="1800" u="sng" dirty="0">
                <a:solidFill>
                  <a:srgbClr val="C00000"/>
                </a:solidFill>
              </a:rPr>
              <a:t>the options of 60ths only Pension </a:t>
            </a:r>
            <a:r>
              <a:rPr lang="en-IE" sz="1800" dirty="0"/>
              <a:t>from your scheme- you can use an AVC to build up/fund for your TAX FREE LUMP SUM-electing/planning to take Higher Pension Only from NUI Galway Scheme.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IE" sz="1800" dirty="0"/>
              <a:t>     Best of both worlds- Higher 60ths Pension, and tax free lump    sum from AVC- Within Revenue rules, and depending of level of benefits provided by NUI Galway and other preserved/retained benefits.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IE" sz="1800" u="sng" dirty="0" smtClean="0">
                <a:solidFill>
                  <a:srgbClr val="C00000"/>
                </a:solidFill>
              </a:rPr>
              <a:t>SPS </a:t>
            </a:r>
            <a:r>
              <a:rPr lang="en-IE" sz="1800" u="sng" dirty="0">
                <a:solidFill>
                  <a:srgbClr val="C00000"/>
                </a:solidFill>
              </a:rPr>
              <a:t>pension lump sum </a:t>
            </a:r>
            <a:r>
              <a:rPr lang="en-IE" sz="1800" dirty="0"/>
              <a:t>is based on yearly accruals- whereas Revenue will permit 1.5 times your final salary as a Tax free lump sum- thus Gap/shortfall/opportunity to boost TAX FREE LUMP SUMS!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5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Employee Tax Relief Limits (including AVCs)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defTabSz="91440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en-US" dirty="0" smtClean="0">
                <a:latin typeface="Calibri" pitchFamily="34" charset="0"/>
                <a:ea typeface="ＭＳ Ｐゴシック" pitchFamily="34" charset="-128"/>
              </a:rPr>
              <a:t>		</a:t>
            </a:r>
            <a:r>
              <a:rPr lang="en-GB" altLang="en-US" sz="2400" u="sng" dirty="0" smtClean="0">
                <a:latin typeface="Calibri" pitchFamily="34" charset="0"/>
                <a:ea typeface="ＭＳ Ｐゴシック" pitchFamily="34" charset="-128"/>
              </a:rPr>
              <a:t>Age</a:t>
            </a:r>
            <a:r>
              <a:rPr lang="en-GB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		</a:t>
            </a:r>
            <a:r>
              <a:rPr lang="en-GB" altLang="en-US" sz="2400" u="sng" dirty="0">
                <a:latin typeface="Calibri" pitchFamily="34" charset="0"/>
                <a:ea typeface="ＭＳ Ｐゴシック" pitchFamily="34" charset="-128"/>
              </a:rPr>
              <a:t>% of Remuneration</a:t>
            </a:r>
          </a:p>
          <a:p>
            <a:pPr marL="0" indent="0" defTabSz="914400">
              <a:lnSpc>
                <a:spcPct val="80000"/>
              </a:lnSpc>
              <a:defRPr/>
            </a:pPr>
            <a:endParaRPr lang="en-GB" altLang="en-US" sz="2400" u="sng" dirty="0">
              <a:latin typeface="Calibri" pitchFamily="34" charset="0"/>
              <a:ea typeface="ＭＳ Ｐゴシック" pitchFamily="34" charset="-128"/>
            </a:endParaRPr>
          </a:p>
          <a:p>
            <a:pPr marL="0" indent="0" defTabSz="91440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		Up to 30		</a:t>
            </a:r>
            <a:r>
              <a:rPr lang="en-GB" altLang="en-US" sz="2400" dirty="0" smtClean="0">
                <a:latin typeface="Calibri" pitchFamily="34" charset="0"/>
                <a:ea typeface="ＭＳ Ｐゴシック" pitchFamily="34" charset="-128"/>
              </a:rPr>
              <a:t>15</a:t>
            </a: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%</a:t>
            </a:r>
          </a:p>
          <a:p>
            <a:pPr marL="0" indent="0" defTabSz="91440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		30 - 39			20%</a:t>
            </a:r>
          </a:p>
          <a:p>
            <a:pPr marL="0" indent="0" defTabSz="91440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		40 - 49			25%</a:t>
            </a:r>
          </a:p>
          <a:p>
            <a:pPr marL="0" indent="0" defTabSz="91440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		50 - 54			30%</a:t>
            </a:r>
          </a:p>
          <a:p>
            <a:pPr marL="0" indent="0" defTabSz="91440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		55 - 59			35%</a:t>
            </a:r>
          </a:p>
          <a:p>
            <a:pPr marL="0" indent="0" defTabSz="91440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		60 +			40%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727034" y="3983038"/>
            <a:ext cx="8331200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An </a:t>
            </a:r>
            <a:r>
              <a:rPr lang="en-GB" altLang="en-US" sz="1400" dirty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earnings cap of €115,000 (</a:t>
            </a:r>
            <a:r>
              <a:rPr lang="en-GB" altLang="en-US" sz="14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2022 apply </a:t>
            </a:r>
            <a:r>
              <a:rPr lang="en-GB" altLang="en-US" sz="1400" dirty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to Employee Pension Contributions for the purpose of tax relief- unchanged for several years</a:t>
            </a:r>
            <a:r>
              <a:rPr lang="en-GB" altLang="en-US" sz="14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)  </a:t>
            </a:r>
            <a:r>
              <a:rPr lang="en-GB" altLang="en-US" sz="1400" dirty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The above limits include contributions to NUIG Pension Scheme</a:t>
            </a:r>
          </a:p>
        </p:txBody>
      </p:sp>
    </p:spTree>
    <p:extLst>
      <p:ext uri="{BB962C8B-B14F-4D97-AF65-F5344CB8AC3E}">
        <p14:creationId xmlns:p14="http://schemas.microsoft.com/office/powerpoint/2010/main" val="2968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2"/>
                </a:solidFill>
              </a:rPr>
              <a:t>Tax Relief – The Importance!!!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6400" y="884238"/>
            <a:ext cx="8331200" cy="334337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Monthly Contribution  	€100.00 </a:t>
            </a:r>
          </a:p>
          <a:p>
            <a:pPr lvl="4"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b="1" dirty="0">
                <a:solidFill>
                  <a:schemeClr val="tx2"/>
                </a:solidFill>
                <a:ea typeface="ＭＳ Ｐゴシック" pitchFamily="34" charset="-128"/>
              </a:rPr>
              <a:t>		Standard rate		Marginal Rate</a:t>
            </a:r>
          </a:p>
          <a:p>
            <a:pPr>
              <a:lnSpc>
                <a:spcPct val="80000"/>
              </a:lnSpc>
            </a:pP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Tax Relief		</a:t>
            </a:r>
            <a:r>
              <a:rPr lang="en-IE" alt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€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20.00		   	€40.00</a:t>
            </a:r>
          </a:p>
          <a:p>
            <a:pPr>
              <a:lnSpc>
                <a:spcPct val="80000"/>
              </a:lnSpc>
            </a:pP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Net Cost			€80.00		 	€60.00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IE" altLang="en-US" sz="16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Saving in Bank/Credit Union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Earn gross either </a:t>
            </a:r>
            <a:r>
              <a:rPr lang="en-IE" altLang="en-US" sz="16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€120 or €135.00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before PAYE/PRSI/USC/PRD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€100.00 net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invested in Bank/Credit Union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Then 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its subject to DIRT Tax currently  </a:t>
            </a:r>
            <a:r>
              <a:rPr lang="en-IE" alt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33% 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 PRSI 4%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Save €100.00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Pension ( AVC or Purchase </a:t>
            </a:r>
            <a:r>
              <a:rPr lang="en-IE" altLang="en-US" sz="1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Yrs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 that </a:t>
            </a:r>
            <a:r>
              <a:rPr lang="en-IE" altLang="en-US" sz="16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costs you €60.00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or </a:t>
            </a:r>
            <a:r>
              <a:rPr lang="en-IE" altLang="en-US" sz="16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€80.00 or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Save €100.00 that costs you €120.00 or €135.00</a:t>
            </a:r>
          </a:p>
          <a:p>
            <a:pPr>
              <a:lnSpc>
                <a:spcPct val="80000"/>
              </a:lnSpc>
            </a:pPr>
            <a:endParaRPr lang="en-IE" altLang="en-US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IE" alt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Contributions 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 tax relief operated at source</a:t>
            </a:r>
            <a:endParaRPr lang="en-GB" altLang="en-US" sz="16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71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Commuting Salary for LUMP sum.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Decision to Take Tax free Lump sum or Higher Pension on the 60ths Pension Scheme.</a:t>
            </a:r>
          </a:p>
          <a:p>
            <a:pPr>
              <a:defRPr/>
            </a:pP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Case</a:t>
            </a:r>
          </a:p>
          <a:p>
            <a:pPr>
              <a:defRPr/>
            </a:pP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Pension of €12,772 per </a:t>
            </a:r>
            <a:r>
              <a:rPr lang="en-IE" altLang="en-US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annum Or Pension </a:t>
            </a: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€8,122 per annum + €42,239 Lump</a:t>
            </a:r>
          </a:p>
          <a:p>
            <a:pPr>
              <a:defRPr/>
            </a:pPr>
            <a:endParaRPr lang="en-IE" altLang="en-US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By taking lump from Pension You are losing/</a:t>
            </a:r>
            <a:r>
              <a:rPr lang="en-IE" altLang="en-US" sz="14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comuting</a:t>
            </a: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€4,650 per annum Guaranteed for LIFE</a:t>
            </a:r>
          </a:p>
          <a:p>
            <a:pPr>
              <a:defRPr/>
            </a:pP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Divide Lump sum by €4650 and that equals 9.08 YRS</a:t>
            </a:r>
          </a:p>
          <a:p>
            <a:pPr>
              <a:defRPr/>
            </a:pP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  if you were to  live for at least 9 </a:t>
            </a:r>
            <a:r>
              <a:rPr lang="en-IE" altLang="en-US" sz="14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yrs</a:t>
            </a: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post retirement or longer then You need to consider the VALUE, the correct choices to be considered.</a:t>
            </a:r>
          </a:p>
          <a:p>
            <a:pPr>
              <a:defRPr/>
            </a:pP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OR:</a:t>
            </a:r>
          </a:p>
          <a:p>
            <a:pPr>
              <a:defRPr/>
            </a:pPr>
            <a:r>
              <a:rPr lang="en-IE" altLang="en-US" sz="14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Use AVC to fund Tax Free Lump Sum</a:t>
            </a: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and elect to take Higher /Pension Only, 60ths Pension from NUI Galway= THE BEST OF BOTH WORLDS!!</a:t>
            </a:r>
          </a:p>
          <a:p>
            <a:pPr>
              <a:defRPr/>
            </a:pP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PROBABLY????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02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Back-dating AVC Investment  for Tax Year </a:t>
            </a:r>
            <a:r>
              <a:rPr lang="en-IE" altLang="en-US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2021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You can elect to back-date a Lump sum payment into your AVC fund</a:t>
            </a: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This must be with New Ireland, and an RAC letter issued by New Ireland delivered/posted to Revenue before 31</a:t>
            </a:r>
            <a:r>
              <a:rPr lang="en-IE" altLang="en-US" sz="1800" baseline="30000" dirty="0">
                <a:ea typeface="ＭＳ Ｐゴシック" pitchFamily="34" charset="-128"/>
                <a:cs typeface="Arial" pitchFamily="34" charset="0"/>
              </a:rPr>
              <a:t>st</a:t>
            </a:r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 October </a:t>
            </a:r>
            <a:r>
              <a:rPr lang="en-IE" altLang="en-US" sz="1800" dirty="0" smtClean="0">
                <a:ea typeface="ＭＳ Ｐゴシック" pitchFamily="34" charset="-128"/>
                <a:cs typeface="Arial" pitchFamily="34" charset="0"/>
              </a:rPr>
              <a:t>2022</a:t>
            </a:r>
            <a:endParaRPr lang="en-IE" altLang="en-US" sz="1800" dirty="0"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Don’t leave it too late, act early if this mechanism is appropriate for you. Must be done </a:t>
            </a:r>
            <a:r>
              <a:rPr lang="en-IE" altLang="en-US" sz="1800" dirty="0" smtClean="0">
                <a:ea typeface="ＭＳ Ｐゴシック" pitchFamily="34" charset="-128"/>
                <a:cs typeface="Arial" pitchFamily="34" charset="0"/>
              </a:rPr>
              <a:t>before Friday,  21</a:t>
            </a:r>
            <a:r>
              <a:rPr lang="en-IE" altLang="en-US" sz="1800" baseline="30000" dirty="0" smtClean="0">
                <a:ea typeface="ＭＳ Ｐゴシック" pitchFamily="34" charset="-128"/>
                <a:cs typeface="Arial" pitchFamily="34" charset="0"/>
              </a:rPr>
              <a:t>st</a:t>
            </a:r>
            <a:r>
              <a:rPr lang="en-IE" altLang="en-US" sz="1800" dirty="0" smtClean="0"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October </a:t>
            </a:r>
            <a:r>
              <a:rPr lang="en-IE" altLang="en-US" sz="1800" dirty="0" smtClean="0">
                <a:ea typeface="ＭＳ Ｐゴシック" pitchFamily="34" charset="-128"/>
                <a:cs typeface="Arial" pitchFamily="34" charset="0"/>
              </a:rPr>
              <a:t>2022</a:t>
            </a:r>
            <a:endParaRPr lang="en-IE" altLang="en-US" sz="1800" dirty="0"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sz="1800" dirty="0" err="1">
                <a:ea typeface="ＭＳ Ｐゴシック" pitchFamily="34" charset="-128"/>
                <a:cs typeface="Arial" pitchFamily="34" charset="0"/>
              </a:rPr>
              <a:t>Eg</a:t>
            </a:r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: €10,000 Single premium to AVC for </a:t>
            </a:r>
            <a:r>
              <a:rPr lang="en-IE" altLang="en-US" sz="1800" dirty="0" smtClean="0">
                <a:ea typeface="ＭＳ Ｐゴシック" pitchFamily="34" charset="-128"/>
                <a:cs typeface="Arial" pitchFamily="34" charset="0"/>
              </a:rPr>
              <a:t>2021 </a:t>
            </a:r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€10,000.00 (invested )</a:t>
            </a: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Rebate cheque from Revenue @20%or 40% -€4,000 or -€2000  cheque back to you from Local Inspector of Taxes.</a:t>
            </a:r>
          </a:p>
          <a:p>
            <a:endParaRPr lang="en-IE" altLang="en-US" sz="1800" dirty="0"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Net Cost to you is either €6,000 or €8,000.00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7418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ESRI Report to </a:t>
            </a:r>
            <a:r>
              <a:rPr lang="en-IE" altLang="en-US" dirty="0" err="1">
                <a:ea typeface="ＭＳ Ｐゴシック" pitchFamily="34" charset="-128"/>
                <a:cs typeface="Arial" pitchFamily="34" charset="0"/>
              </a:rPr>
              <a:t>Govn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- Pension Reform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20% relief on pension contributions would save €1bn in Tax</a:t>
            </a:r>
          </a:p>
          <a:p>
            <a:endParaRPr lang="en-IE" altLang="en-US" dirty="0"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30% relief on pension contributions would save €420m in Tax</a:t>
            </a:r>
          </a:p>
          <a:p>
            <a:endParaRPr lang="en-IE" altLang="en-US" dirty="0"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Currently relief is at 20% - Standard or 40%- marginal rate.</a:t>
            </a:r>
          </a:p>
          <a:p>
            <a:endParaRPr lang="en-IE" altLang="en-US" dirty="0"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Proposed Cap on Earnings for Pension contributions?</a:t>
            </a:r>
          </a:p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Currently €115,000 </a:t>
            </a:r>
          </a:p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Possibly €57,500???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48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3225" y="2387600"/>
            <a:ext cx="8334374" cy="2301358"/>
          </a:xfrm>
        </p:spPr>
        <p:txBody>
          <a:bodyPr/>
          <a:lstStyle/>
          <a:p>
            <a:pPr marL="0" indent="0">
              <a:buNone/>
            </a:pPr>
            <a:r>
              <a:rPr lang="en-IE" altLang="en-US" sz="2000" b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Noel </a:t>
            </a:r>
            <a:r>
              <a:rPr lang="en-IE" altLang="en-US" sz="2000" b="1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Hackett </a:t>
            </a:r>
            <a:r>
              <a:rPr lang="en-IE" altLang="en-US" sz="2000" dirty="0">
                <a:ea typeface="ＭＳ Ｐゴシック" pitchFamily="34" charset="-128"/>
                <a:cs typeface="Arial" pitchFamily="34" charset="0"/>
              </a:rPr>
              <a:t>will be available </a:t>
            </a:r>
            <a:r>
              <a:rPr lang="en-IE" altLang="en-US" sz="2000" dirty="0" smtClean="0">
                <a:ea typeface="ＭＳ Ｐゴシック" pitchFamily="34" charset="-128"/>
                <a:cs typeface="Arial" pitchFamily="34" charset="0"/>
              </a:rPr>
              <a:t>(08:30-17:00) on selected dates for</a:t>
            </a:r>
            <a:endParaRPr lang="en-IE" altLang="en-US" sz="2000" dirty="0"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IE" altLang="en-US" sz="2000" dirty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IE" altLang="en-US" sz="2000" dirty="0">
                <a:ea typeface="ＭＳ Ｐゴシック" pitchFamily="34" charset="-128"/>
                <a:cs typeface="Arial" pitchFamily="34" charset="0"/>
              </a:rPr>
              <a:t>for Confidential  Individual </a:t>
            </a:r>
            <a:r>
              <a:rPr lang="en-IE" altLang="en-US" sz="2000" dirty="0" smtClean="0">
                <a:ea typeface="ＭＳ Ｐゴシック" pitchFamily="34" charset="-128"/>
                <a:cs typeface="Arial" pitchFamily="34" charset="0"/>
              </a:rPr>
              <a:t>Consultations- contact Pensions office.</a:t>
            </a:r>
          </a:p>
          <a:p>
            <a:pPr>
              <a:buFont typeface="Arial" pitchFamily="34" charset="0"/>
              <a:buNone/>
            </a:pPr>
            <a:r>
              <a:rPr lang="en-IE" altLang="en-US" sz="2000" dirty="0" smtClean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</a:rPr>
              <a:t>Email: </a:t>
            </a:r>
            <a:r>
              <a:rPr lang="en-IE" altLang="en-US" sz="2000" dirty="0" smtClean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  <a:hlinkClick r:id="rId2"/>
              </a:rPr>
              <a:t>Pensions@nuigalway.ie</a:t>
            </a:r>
            <a:r>
              <a:rPr lang="en-IE" altLang="en-US" sz="2000" dirty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IE" altLang="en-US" sz="24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To </a:t>
            </a:r>
            <a:r>
              <a:rPr lang="en-IE" alt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organise a </a:t>
            </a:r>
            <a:r>
              <a:rPr lang="en-IE" altLang="en-US" sz="24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TEAMS </a:t>
            </a:r>
            <a:r>
              <a:rPr lang="en-IE" alt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meeting.</a:t>
            </a:r>
          </a:p>
          <a:p>
            <a:r>
              <a:rPr lang="en-IE" altLang="en-US" dirty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In light of </a:t>
            </a:r>
            <a:r>
              <a:rPr lang="en-IE" altLang="en-US" dirty="0" err="1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Covid</a:t>
            </a:r>
            <a:r>
              <a:rPr lang="en-IE" altLang="en-US" dirty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19 Working restrictions- limited resources as all people working from home, please have a Payslip, and a recent Pension Benefit Statement ( access either  through your Core HR online facility, or use previous one issued by the Pension Office) and email to </a:t>
            </a:r>
            <a:r>
              <a:rPr lang="en-IE" altLang="en-US" dirty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  <a:hlinkClick r:id="rId3"/>
              </a:rPr>
              <a:t>Noel.hackett@newireland.ie</a:t>
            </a:r>
            <a:r>
              <a:rPr lang="en-IE" altLang="en-US" dirty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in advance of a confirmed meeting. </a:t>
            </a:r>
            <a:endParaRPr lang="en-IE" altLang="en-US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Please </a:t>
            </a:r>
            <a:r>
              <a:rPr lang="en-IE" altLang="en-US" dirty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note the Pensions Office will not be able to provide these to you during these times.</a:t>
            </a:r>
            <a:endParaRPr lang="en-IE" altLang="en-US" dirty="0">
              <a:solidFill>
                <a:srgbClr val="1C4477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IE" altLang="en-US" sz="2000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en-IE" altLang="en-US" sz="2000" dirty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Individual ZOOM Consultations Available</a:t>
            </a:r>
            <a:endParaRPr lang="en-IE" altLang="en-US" sz="1800" dirty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43075" y="2726531"/>
            <a:ext cx="184662" cy="5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6" tIns="45703" rIns="91406" bIns="45703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9792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Image result for pl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95" y="237866"/>
            <a:ext cx="1659904" cy="192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ESMA RISK RATING – What is yours?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European Securities Market Authority (ESMA) Jan 2014 </a:t>
            </a:r>
          </a:p>
          <a:p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Guidelines on all investment funds throughout Europe assessed for risk rating</a:t>
            </a:r>
          </a:p>
          <a:p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1-very low 2 -Low risk 3- low to medium 4- medium risk</a:t>
            </a:r>
          </a:p>
          <a:p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5- medium to high 6- high risk 7- very high </a:t>
            </a:r>
            <a:r>
              <a:rPr lang="en-IE" alt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risk</a:t>
            </a:r>
          </a:p>
          <a:p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Questionnaire 15 questions using </a:t>
            </a:r>
            <a:r>
              <a:rPr lang="en-IE" altLang="en-US" sz="1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EValue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ascertain your  Risk profile</a:t>
            </a:r>
          </a:p>
          <a:p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Email 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  <a:hlinkClick r:id="rId2"/>
              </a:rPr>
              <a:t>Noel.hackett@newireland.ie</a:t>
            </a:r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ask for Questionnaire, and your free Report.</a:t>
            </a:r>
          </a:p>
          <a:p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Risk for both regular investing and lump sum investments.</a:t>
            </a:r>
          </a:p>
          <a:p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PRIIPs-Packaged Retail Investment Products Regulation- KID- Key Information Document</a:t>
            </a:r>
          </a:p>
          <a:p>
            <a:r>
              <a:rPr lang="en-IE" alt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Scale like ESMA- but different- based on past 5-7 </a:t>
            </a:r>
            <a:r>
              <a:rPr lang="en-IE" alt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Years</a:t>
            </a:r>
            <a:endParaRPr lang="en-IE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29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AVC Account- Pensions on line Facility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  <a:hlinkClick r:id="rId2"/>
              </a:rPr>
              <a:t>www.newireland.ie</a:t>
            </a:r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 Pension Schemes On Line (PSOL )</a:t>
            </a: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To track your own pension account</a:t>
            </a: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Secure access to your account</a:t>
            </a: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Values updated daily</a:t>
            </a: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NEW enhancements to On Line Facility-Annual Benefit Statements on line shortly PLUS more!!!</a:t>
            </a:r>
          </a:p>
          <a:p>
            <a:pPr>
              <a:buFont typeface="Arial" pitchFamily="34" charset="0"/>
              <a:buNone/>
            </a:pPr>
            <a:r>
              <a:rPr lang="en-IE" altLang="en-US" sz="1800" b="1" dirty="0" smtClean="0">
                <a:solidFill>
                  <a:schemeClr val="accent2"/>
                </a:solidFill>
                <a:ea typeface="ＭＳ Ｐゴシック" pitchFamily="34" charset="-128"/>
                <a:cs typeface="Arial" pitchFamily="34" charset="0"/>
              </a:rPr>
              <a:t>New </a:t>
            </a:r>
            <a:r>
              <a:rPr lang="en-IE" altLang="en-US" sz="1800" b="1" dirty="0">
                <a:solidFill>
                  <a:schemeClr val="accent2"/>
                </a:solidFill>
                <a:ea typeface="ＭＳ Ｐゴシック" pitchFamily="34" charset="-128"/>
                <a:cs typeface="Arial" pitchFamily="34" charset="0"/>
              </a:rPr>
              <a:t>Ireland Investment </a:t>
            </a:r>
            <a:r>
              <a:rPr lang="en-IE" altLang="en-US" sz="1800" b="1" dirty="0" smtClean="0">
                <a:solidFill>
                  <a:schemeClr val="accent2"/>
                </a:solidFill>
                <a:ea typeface="ＭＳ Ｐゴシック" pitchFamily="34" charset="-128"/>
                <a:cs typeface="Arial" pitchFamily="34" charset="0"/>
              </a:rPr>
              <a:t>Centre </a:t>
            </a:r>
            <a:r>
              <a:rPr lang="en-IE" altLang="en-US" sz="1800" dirty="0" smtClean="0">
                <a:ea typeface="ＭＳ Ｐゴシック" pitchFamily="34" charset="-128"/>
                <a:cs typeface="Arial" pitchFamily="34" charset="0"/>
                <a:hlinkClick r:id="rId3"/>
              </a:rPr>
              <a:t>http</a:t>
            </a:r>
            <a:r>
              <a:rPr lang="en-IE" altLang="en-US" sz="1800" dirty="0">
                <a:ea typeface="ＭＳ Ｐゴシック" pitchFamily="34" charset="-128"/>
                <a:cs typeface="Arial" pitchFamily="34" charset="0"/>
                <a:hlinkClick r:id="rId3"/>
              </a:rPr>
              <a:t>://fundcentre.newireland.ie</a:t>
            </a:r>
            <a:endParaRPr lang="en-IE" altLang="en-US" sz="1800" dirty="0"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Up to date price\performance information</a:t>
            </a: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Monthly factsheets – include asset split, fund size </a:t>
            </a:r>
            <a:r>
              <a:rPr lang="en-IE" altLang="en-US" sz="1800" dirty="0" err="1">
                <a:ea typeface="ＭＳ Ｐゴシック" pitchFamily="34" charset="-128"/>
                <a:cs typeface="Arial" pitchFamily="34" charset="0"/>
              </a:rPr>
              <a:t>etc</a:t>
            </a:r>
            <a:endParaRPr lang="en-IE" altLang="en-US" sz="1800" dirty="0">
              <a:ea typeface="ＭＳ Ｐゴシック" pitchFamily="34" charset="-128"/>
              <a:cs typeface="Arial" pitchFamily="34" charset="0"/>
            </a:endParaRPr>
          </a:p>
          <a:p>
            <a:r>
              <a:rPr lang="en-IE" altLang="en-US" sz="1800" dirty="0">
                <a:ea typeface="ＭＳ Ｐゴシック" pitchFamily="34" charset="-128"/>
                <a:cs typeface="Arial" pitchFamily="34" charset="0"/>
              </a:rPr>
              <a:t>Graph performance of funds</a:t>
            </a:r>
            <a:endParaRPr lang="en-GB" altLang="en-US" sz="1800" dirty="0"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  <p:pic>
        <p:nvPicPr>
          <p:cNvPr id="4" name="Picture 2" descr="Image result for digital technolog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53" y="3615069"/>
            <a:ext cx="2265547" cy="10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Volatility</a:t>
            </a:r>
            <a:r>
              <a:rPr lang="en-IE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Investment Markets</a:t>
            </a: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IE" alt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My Definition: Volatility should be viewed as the cost(price) of good long term performance, not a risk to be avoided.</a:t>
            </a:r>
            <a:endParaRPr lang="en-IE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Should I worry?</a:t>
            </a:r>
          </a:p>
          <a:p>
            <a:pPr>
              <a:defRPr/>
            </a:pP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“good news” can be BAD news for the markets</a:t>
            </a:r>
          </a:p>
          <a:p>
            <a:pPr>
              <a:defRPr/>
            </a:pP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“bad news” can be GOOD news for the markets</a:t>
            </a:r>
          </a:p>
          <a:p>
            <a:pPr>
              <a:defRPr/>
            </a:pP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“no news” can equal CALM in the markets</a:t>
            </a:r>
          </a:p>
          <a:p>
            <a:pPr>
              <a:defRPr/>
            </a:pP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Interventions by Central Banks Globally not always positive</a:t>
            </a:r>
            <a:r>
              <a:rPr lang="en-IE" altLang="en-US" sz="1400" dirty="0" smtClean="0">
                <a:ea typeface="ＭＳ Ｐゴシック" pitchFamily="34" charset="-128"/>
                <a:cs typeface="Arial" pitchFamily="34" charset="0"/>
              </a:rPr>
              <a:t>/ Or </a:t>
            </a: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Helpful in the markets.</a:t>
            </a:r>
          </a:p>
          <a:p>
            <a:pPr>
              <a:defRPr/>
            </a:pP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There has been 26 Bull Market runs and 25 Bear Market runs</a:t>
            </a:r>
          </a:p>
          <a:p>
            <a:pPr>
              <a:defRPr/>
            </a:pPr>
            <a:r>
              <a:rPr lang="en-IE" altLang="en-US" sz="1400" u="sng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Bull</a:t>
            </a: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- markets advancing/growing/rising. “Bull thrusts his horns up into the air, attacking their opponents” </a:t>
            </a:r>
            <a:r>
              <a:rPr lang="en-IE" altLang="en-US" sz="1400" u="sng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Bear</a:t>
            </a:r>
            <a:r>
              <a:rPr lang="en-IE" altLang="en-US" sz="14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Market- Falls of over 20% in Stock market in 2 months </a:t>
            </a:r>
            <a:r>
              <a:rPr lang="en-IE" altLang="en-US" sz="1400" dirty="0" err="1">
                <a:ea typeface="ＭＳ Ｐゴシック" pitchFamily="34" charset="-128"/>
                <a:cs typeface="Arial" pitchFamily="34" charset="0"/>
              </a:rPr>
              <a:t>etc</a:t>
            </a:r>
            <a:endParaRPr lang="en-IE" altLang="en-US" sz="1400" dirty="0"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Can last about 18 months.</a:t>
            </a:r>
          </a:p>
          <a:p>
            <a:pPr>
              <a:defRPr/>
            </a:pP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“ A bear swipes it paws downwards in attacking it opponents”</a:t>
            </a:r>
          </a:p>
          <a:p>
            <a:pPr marL="0" indent="0">
              <a:buNone/>
              <a:defRPr/>
            </a:pP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Old Saying I learnt years ago: </a:t>
            </a:r>
            <a:endParaRPr lang="en-IE" altLang="en-US" sz="14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IE" altLang="en-US" sz="1400" dirty="0" smtClean="0"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Bulls make money, Bears </a:t>
            </a:r>
            <a:r>
              <a:rPr lang="en-IE" altLang="en-US" sz="1400" dirty="0" smtClean="0">
                <a:ea typeface="ＭＳ Ｐゴシック" pitchFamily="34" charset="-128"/>
                <a:cs typeface="Arial" pitchFamily="34" charset="0"/>
              </a:rPr>
              <a:t>make Money- </a:t>
            </a:r>
            <a:r>
              <a:rPr lang="en-IE" altLang="en-US" sz="1400" dirty="0">
                <a:ea typeface="ＭＳ Ｐゴシック" pitchFamily="34" charset="-128"/>
                <a:cs typeface="Arial" pitchFamily="34" charset="0"/>
              </a:rPr>
              <a:t>but Pigs get slaughtered, make the bacon”!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96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22300" y="216694"/>
            <a:ext cx="7894638" cy="4043363"/>
          </a:xfrm>
        </p:spPr>
        <p:txBody>
          <a:bodyPr/>
          <a:lstStyle/>
          <a:p>
            <a:endParaRPr lang="en-IE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1600" cy="457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6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In </a:t>
            </a:r>
            <a:r>
              <a:rPr lang="en-IE" altLang="en-US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Summary/ REVIEW what we covered today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sz="1400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IE" altLang="en-US" sz="14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Need for Financial Planning- </a:t>
            </a: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including retirement advice</a:t>
            </a:r>
          </a:p>
          <a:p>
            <a:r>
              <a:rPr lang="en-IE" altLang="en-US" sz="14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Understanding the benefits </a:t>
            </a: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that you are going to receive from NUI Galway ( and other sources) at Retirement date.</a:t>
            </a:r>
          </a:p>
          <a:p>
            <a:r>
              <a:rPr lang="en-IE" altLang="en-US" sz="14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</a:t>
            </a: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you can enhance your retirement benefits- with knowledge of the tax incentives that are available</a:t>
            </a:r>
          </a:p>
          <a:p>
            <a:r>
              <a:rPr lang="en-IE" altLang="en-US" sz="14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Understanding where </a:t>
            </a:r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Additional Voluntary Contributions (AVCs) and Purchase of Notional Years Service can fit in to your financial Planning</a:t>
            </a:r>
          </a:p>
          <a:p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Investment Fund suite under the NUI Galway AVC scheme</a:t>
            </a:r>
          </a:p>
          <a:p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the various investment funds work</a:t>
            </a:r>
          </a:p>
          <a:p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Details of the various Global Fund Managers available through New Ireland Assurance. </a:t>
            </a:r>
          </a:p>
          <a:p>
            <a:r>
              <a:rPr lang="en-IE" altLang="en-US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need for YOU to GET –KNOWLEDGE/INFORMATION and ADVICE specifically for YOU- Tailored Advice from a Qualified Financial Advisor and Retirement Planning Practitioner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18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3225" y="2387600"/>
            <a:ext cx="8334374" cy="2301358"/>
          </a:xfrm>
        </p:spPr>
        <p:txBody>
          <a:bodyPr/>
          <a:lstStyle/>
          <a:p>
            <a:pPr marL="0" indent="0" algn="ctr">
              <a:buNone/>
            </a:pPr>
            <a:r>
              <a:rPr lang="en-IE" altLang="en-US" sz="2000" b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Noel </a:t>
            </a:r>
            <a:r>
              <a:rPr lang="en-IE" altLang="en-US" sz="2000" b="1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Hackett </a:t>
            </a:r>
            <a:r>
              <a:rPr lang="en-IE" altLang="en-US" sz="2000" dirty="0">
                <a:ea typeface="ＭＳ Ｐゴシック" pitchFamily="34" charset="-128"/>
                <a:cs typeface="Arial" pitchFamily="34" charset="0"/>
              </a:rPr>
              <a:t>will be available </a:t>
            </a:r>
            <a:r>
              <a:rPr lang="en-IE" altLang="en-US" sz="2000" dirty="0" smtClean="0">
                <a:ea typeface="ＭＳ Ｐゴシック" pitchFamily="34" charset="-128"/>
                <a:cs typeface="Arial" pitchFamily="34" charset="0"/>
              </a:rPr>
              <a:t>(08:30 </a:t>
            </a:r>
            <a:r>
              <a:rPr lang="en-IE" altLang="en-US" sz="2000" dirty="0">
                <a:ea typeface="ＭＳ Ｐゴシック" pitchFamily="34" charset="-128"/>
                <a:cs typeface="Arial" pitchFamily="34" charset="0"/>
              </a:rPr>
              <a:t>– </a:t>
            </a:r>
            <a:r>
              <a:rPr lang="en-IE" altLang="en-US" sz="2000" dirty="0" smtClean="0">
                <a:ea typeface="ＭＳ Ｐゴシック" pitchFamily="34" charset="-128"/>
                <a:cs typeface="Arial" pitchFamily="34" charset="0"/>
              </a:rPr>
              <a:t>17:00pm</a:t>
            </a:r>
            <a:r>
              <a:rPr lang="en-IE" altLang="en-US" sz="2000" dirty="0">
                <a:ea typeface="ＭＳ Ｐゴシック" pitchFamily="34" charset="-128"/>
                <a:cs typeface="Arial" pitchFamily="34" charset="0"/>
              </a:rPr>
              <a:t>) </a:t>
            </a:r>
          </a:p>
          <a:p>
            <a:pPr algn="ctr">
              <a:buFont typeface="Arial" pitchFamily="34" charset="0"/>
              <a:buNone/>
            </a:pPr>
            <a:r>
              <a:rPr lang="en-IE" altLang="en-US" sz="2000" dirty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IE" altLang="en-US" sz="2000" dirty="0">
                <a:ea typeface="ＭＳ Ｐゴシック" pitchFamily="34" charset="-128"/>
                <a:cs typeface="Arial" pitchFamily="34" charset="0"/>
              </a:rPr>
              <a:t>for Confidential  Individual </a:t>
            </a:r>
            <a:r>
              <a:rPr lang="en-IE" altLang="en-US" sz="2000" dirty="0" smtClean="0">
                <a:ea typeface="ＭＳ Ｐゴシック" pitchFamily="34" charset="-128"/>
                <a:cs typeface="Arial" pitchFamily="34" charset="0"/>
              </a:rPr>
              <a:t>Consultations on the selected dates</a:t>
            </a:r>
            <a:endParaRPr lang="en-IE" altLang="en-US" sz="2000" dirty="0">
              <a:ea typeface="ＭＳ Ｐゴシック" pitchFamily="34" charset="-128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IE" altLang="en-US" sz="2000" dirty="0" smtClean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</a:rPr>
              <a:t>Email / Contact</a:t>
            </a:r>
            <a:r>
              <a:rPr lang="en-IE" altLang="en-US" sz="2000" dirty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IE" altLang="en-US" sz="2000" dirty="0" smtClean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  <a:hlinkClick r:id="rId2"/>
              </a:rPr>
              <a:t>Pensions@nuigalway.ie</a:t>
            </a:r>
            <a:endParaRPr lang="en-IE" altLang="en-US" sz="2000" dirty="0" smtClean="0">
              <a:solidFill>
                <a:srgbClr val="1C4477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IE" altLang="en-US" sz="2000" dirty="0" smtClean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</a:rPr>
              <a:t>Consultations for 30 minutes duration by appointment. </a:t>
            </a:r>
            <a:r>
              <a:rPr lang="en-IE" altLang="en-US" sz="1800" dirty="0" smtClean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</a:rPr>
              <a:t>Please have your Payslip current and December 2021 and Annual Benefit Statement emailed to </a:t>
            </a:r>
            <a:r>
              <a:rPr lang="en-IE" altLang="en-US" sz="1800" dirty="0" smtClean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  <a:hlinkClick r:id="rId3"/>
              </a:rPr>
              <a:t>Noel.hackett@newireland.ie</a:t>
            </a:r>
            <a:r>
              <a:rPr lang="en-IE" altLang="en-US" sz="1800" dirty="0" smtClean="0">
                <a:solidFill>
                  <a:srgbClr val="1C4477"/>
                </a:solidFill>
                <a:ea typeface="ＭＳ Ｐゴシック" pitchFamily="34" charset="-128"/>
                <a:cs typeface="Arial" pitchFamily="34" charset="0"/>
              </a:rPr>
              <a:t> in advance of meeting. </a:t>
            </a:r>
            <a:endParaRPr lang="en-IE" altLang="en-US" sz="1800" dirty="0">
              <a:solidFill>
                <a:srgbClr val="1C4477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en-IE" altLang="en-US" sz="2000" dirty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Individual </a:t>
            </a:r>
            <a:r>
              <a:rPr lang="en-IE" altLang="en-US" dirty="0" smtClean="0">
                <a:ea typeface="ＭＳ Ｐゴシック" pitchFamily="34" charset="-128"/>
                <a:cs typeface="Arial" pitchFamily="34" charset="0"/>
              </a:rPr>
              <a:t>TEAMS 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Consultations Available</a:t>
            </a:r>
            <a:endParaRPr lang="en-IE" altLang="en-US" sz="1800" dirty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43075" y="2726531"/>
            <a:ext cx="184662" cy="5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6" tIns="45703" rIns="91406" bIns="45703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9792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Image result for pl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10" y="546266"/>
            <a:ext cx="1841334" cy="184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Who Should I Contact:</a:t>
            </a:r>
            <a:endParaRPr lang="en-IE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43075" y="2726531"/>
            <a:ext cx="184662" cy="5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6" tIns="45703" rIns="91406" bIns="45703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9792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784" y="2490466"/>
            <a:ext cx="373770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altLang="en-US" sz="1600" b="1" u="sng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Pensions Office</a:t>
            </a:r>
            <a:r>
              <a:rPr lang="en-GB" altLang="en-US" sz="1600" b="1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NUI </a:t>
            </a:r>
            <a:r>
              <a:rPr lang="en-GB" altLang="en-US" sz="1600" b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Galway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GB" altLang="en-US" sz="1600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altLang="en-US" sz="16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Email</a:t>
            </a:r>
            <a:r>
              <a:rPr lang="en-GB" altLang="en-US" sz="16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: 	</a:t>
            </a:r>
            <a:r>
              <a:rPr lang="en-GB" altLang="en-US" sz="1600" u="sng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pensions</a:t>
            </a:r>
            <a:r>
              <a:rPr lang="en-GB" altLang="en-US" sz="16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  <a:hlinkClick r:id="rId2"/>
              </a:rPr>
              <a:t>@nuigalway.ie</a:t>
            </a:r>
            <a:r>
              <a:rPr lang="en-GB" altLang="en-US" sz="16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endParaRPr lang="en-GB" altLang="en-US" sz="1600" u="sng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GB" altLang="en-US" sz="1600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altLang="en-US" sz="16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						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GB" altLang="en-US" sz="1600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9892" y="2477197"/>
            <a:ext cx="3927707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altLang="en-US" sz="1600" b="1" u="sng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Noel </a:t>
            </a:r>
            <a:r>
              <a:rPr lang="en-GB" altLang="en-US" sz="1600" b="1" u="sng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Hackett</a:t>
            </a:r>
            <a:r>
              <a:rPr lang="en-GB" altLang="en-US" sz="1600" b="1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, QFA,RPA, Pensions Consultant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GB" altLang="en-US" sz="1600" dirty="0" smtClean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altLang="en-US" sz="16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New </a:t>
            </a:r>
            <a:r>
              <a:rPr lang="en-GB" altLang="en-US" sz="16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Ireland Assurance, Atlanta House, </a:t>
            </a:r>
            <a:endParaRPr lang="en-GB" altLang="en-US" sz="1600" dirty="0" smtClean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altLang="en-US" sz="16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36 </a:t>
            </a:r>
            <a:r>
              <a:rPr lang="en-GB" altLang="en-US" sz="16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Dominick </a:t>
            </a:r>
            <a:r>
              <a:rPr lang="en-GB" altLang="en-US" sz="16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Street</a:t>
            </a:r>
            <a:r>
              <a:rPr lang="en-GB" altLang="en-US" sz="16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GB" altLang="en-US" sz="16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Galway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altLang="en-US" sz="16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Tel</a:t>
            </a:r>
            <a:r>
              <a:rPr lang="en-GB" altLang="en-US" sz="16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		(091</a:t>
            </a:r>
            <a:r>
              <a:rPr lang="en-GB" altLang="en-US"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</a:t>
            </a:r>
            <a:r>
              <a:rPr lang="en-GB" altLang="en-US" sz="160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566225 </a:t>
            </a:r>
            <a:endParaRPr lang="en-GB" altLang="en-US" sz="1600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altLang="en-US" sz="16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Mobile</a:t>
            </a:r>
            <a:r>
              <a:rPr lang="en-GB" altLang="en-US" sz="16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	086- 8186163 </a:t>
            </a:r>
            <a:br>
              <a:rPr lang="en-GB" altLang="en-US" sz="16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altLang="en-US" sz="16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Email</a:t>
            </a:r>
            <a:r>
              <a:rPr lang="en-GB" altLang="en-US" sz="16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	</a:t>
            </a:r>
            <a:r>
              <a:rPr lang="en-GB" altLang="en-US" sz="16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Noel.hackett@newireland.ie</a:t>
            </a:r>
            <a:endParaRPr lang="en-GB" altLang="en-US" sz="1600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GB" altLang="en-US" sz="1600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8" name="Picture 5" descr="nui_galway_brandmark_d_c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3" y="3711918"/>
            <a:ext cx="2455863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\\fs1-bil.boigroup.net\d055011$\My Pictures\noel hackett 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42" y="3994693"/>
            <a:ext cx="816757" cy="9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7 Things Every Partnership Agreement Needs To 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6056" y="595423"/>
            <a:ext cx="7846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Helping you plan your Retirement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9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106258"/>
            <a:ext cx="2922063" cy="16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past pres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36" y="2810547"/>
            <a:ext cx="2020603" cy="18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Agenda – Duration  30 mins 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81000" indent="-381000">
              <a:buFont typeface="Arial" pitchFamily="34" charset="0"/>
              <a:buAutoNum type="arabicPeriod"/>
              <a:defRPr/>
            </a:pP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What is Financial Planning.</a:t>
            </a:r>
          </a:p>
          <a:p>
            <a:pPr marL="381000" indent="-381000">
              <a:buFont typeface="Arial" pitchFamily="34" charset="0"/>
              <a:buAutoNum type="arabicPeriod"/>
              <a:defRPr/>
            </a:pP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Your </a:t>
            </a:r>
            <a:r>
              <a:rPr lang="en-IE" altLang="en-US" b="1" dirty="0">
                <a:ea typeface="ＭＳ Ｐゴシック" pitchFamily="34" charset="-128"/>
                <a:cs typeface="Arial" pitchFamily="34" charset="0"/>
              </a:rPr>
              <a:t>Main NUI Galway Pension 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Schemes</a:t>
            </a:r>
          </a:p>
          <a:p>
            <a:pPr marL="381000" indent="-381000">
              <a:buFont typeface="Arial" pitchFamily="34" charset="0"/>
              <a:buAutoNum type="arabicPeriod"/>
              <a:defRPr/>
            </a:pP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Sample Pension Benefit Statement- Scope for Notional Years and </a:t>
            </a:r>
            <a:r>
              <a:rPr lang="en-IE" altLang="en-US" dirty="0" smtClean="0">
                <a:ea typeface="ＭＳ Ｐゴシック" pitchFamily="34" charset="-128"/>
                <a:cs typeface="Arial" pitchFamily="34" charset="0"/>
              </a:rPr>
              <a:t>AVCs ESMA 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Risk Rating Scale 1-7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IE" altLang="en-US" b="1" dirty="0" smtClean="0">
                <a:ea typeface="ＭＳ Ｐゴシック" pitchFamily="34" charset="-128"/>
                <a:cs typeface="Arial" pitchFamily="34" charset="0"/>
              </a:rPr>
              <a:t>Don’t </a:t>
            </a:r>
            <a:r>
              <a:rPr lang="en-IE" altLang="en-US" b="1" dirty="0">
                <a:ea typeface="ＭＳ Ｐゴシック" pitchFamily="34" charset="-128"/>
                <a:cs typeface="Arial" pitchFamily="34" charset="0"/>
              </a:rPr>
              <a:t>Try this at home!! 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Investing Explained- threats/opportunities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IE" altLang="en-US" dirty="0" smtClean="0">
                <a:ea typeface="ＭＳ Ｐゴシック" pitchFamily="34" charset="-128"/>
                <a:cs typeface="Arial" pitchFamily="34" charset="0"/>
              </a:rPr>
              <a:t>Fund 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Choice, Fund Manager, Fund Performance and Fund availability under your AVC Scheme</a:t>
            </a:r>
          </a:p>
          <a:p>
            <a:pPr marL="381000" indent="-381000">
              <a:buFont typeface="Arial" pitchFamily="34" charset="0"/>
              <a:buNone/>
              <a:defRPr/>
            </a:pP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 THIS SHOULD BE PART OF YOUR OVERALL FINANCIAL PLAN.</a:t>
            </a:r>
          </a:p>
          <a:p>
            <a:pPr marL="381000" indent="-381000">
              <a:buFont typeface="Arial" pitchFamily="34" charset="0"/>
              <a:buNone/>
              <a:defRPr/>
            </a:pP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“most people don’t plan to fail, they fail to Plan”-J Beckley</a:t>
            </a:r>
            <a:endParaRPr lang="en-GB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About New Ireland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4" y="595423"/>
            <a:ext cx="8425815" cy="410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333" y="4517199"/>
            <a:ext cx="8757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chemeClr val="tx2"/>
                </a:solidFill>
                <a:cs typeface="Arial" pitchFamily="34" charset="0"/>
              </a:rPr>
              <a:t>Presence in Galway since 1960s</a:t>
            </a:r>
            <a:r>
              <a:rPr lang="en-GB" altLang="en-US" dirty="0" smtClean="0">
                <a:solidFill>
                  <a:schemeClr val="tx2"/>
                </a:solidFill>
                <a:cs typeface="Arial" pitchFamily="34" charset="0"/>
              </a:rPr>
              <a:t>. Current </a:t>
            </a:r>
            <a:r>
              <a:rPr lang="en-GB" altLang="en-US" dirty="0">
                <a:solidFill>
                  <a:schemeClr val="tx2"/>
                </a:solidFill>
                <a:cs typeface="Arial" pitchFamily="34" charset="0"/>
              </a:rPr>
              <a:t>office Atlanta House Dominick Street</a:t>
            </a:r>
            <a:endParaRPr lang="en-I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My View on What Financial Planning Is About!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Planning is bringing the FUTURE into the PRESENT so that YOU can do SOMETHING about it NOW</a:t>
            </a:r>
          </a:p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Financial Planning is TELLING your money where to go; rather than WONDERING where it went!</a:t>
            </a:r>
          </a:p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A good sound Financial Plan executed NOW is better than a PERFECT PLAN executed next month/Year or in many cases never gets put into place.</a:t>
            </a:r>
          </a:p>
          <a:p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Most people don’t </a:t>
            </a:r>
            <a:r>
              <a:rPr lang="en-IE" altLang="en-US" u="sng" dirty="0">
                <a:ea typeface="ＭＳ Ｐゴシック" pitchFamily="34" charset="-128"/>
                <a:cs typeface="Arial" pitchFamily="34" charset="0"/>
              </a:rPr>
              <a:t>PLAN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 to </a:t>
            </a:r>
            <a:r>
              <a:rPr lang="en-IE" altLang="en-US" u="sng" dirty="0">
                <a:ea typeface="ＭＳ Ｐゴシック" pitchFamily="34" charset="-128"/>
                <a:cs typeface="Arial" pitchFamily="34" charset="0"/>
              </a:rPr>
              <a:t>FAIL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-they simply  </a:t>
            </a:r>
            <a:r>
              <a:rPr lang="en-IE" altLang="en-US" u="sng" dirty="0">
                <a:ea typeface="ＭＳ Ｐゴシック" pitchFamily="34" charset="-128"/>
                <a:cs typeface="Arial" pitchFamily="34" charset="0"/>
              </a:rPr>
              <a:t>FAIL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 to </a:t>
            </a:r>
            <a:r>
              <a:rPr lang="en-IE" altLang="en-US" u="sng" dirty="0">
                <a:ea typeface="ＭＳ Ｐゴシック" pitchFamily="34" charset="-128"/>
                <a:cs typeface="Arial" pitchFamily="34" charset="0"/>
              </a:rPr>
              <a:t>PLAN</a:t>
            </a:r>
          </a:p>
          <a:p>
            <a:r>
              <a:rPr lang="en-IE" altLang="en-US" u="sng" dirty="0">
                <a:ea typeface="ＭＳ Ｐゴシック" pitchFamily="34" charset="-128"/>
                <a:cs typeface="Arial" pitchFamily="34" charset="0"/>
              </a:rPr>
              <a:t>Benjamin Franklin “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An Investment in Knowledge pays the best Interest”</a:t>
            </a:r>
          </a:p>
          <a:p>
            <a:r>
              <a:rPr lang="en-IE" altLang="en-US" u="sng" dirty="0">
                <a:ea typeface="ＭＳ Ｐゴシック" pitchFamily="34" charset="-128"/>
                <a:cs typeface="Arial" pitchFamily="34" charset="0"/>
              </a:rPr>
              <a:t>Albert Einstein ( Investing/Saving) “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Compound Interest is the 8</a:t>
            </a:r>
            <a:r>
              <a:rPr lang="en-IE" altLang="en-US" baseline="30000" dirty="0"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 Wonder of the World; He who </a:t>
            </a:r>
            <a:r>
              <a:rPr lang="en-IE" altLang="en-US" u="sng" dirty="0">
                <a:ea typeface="ＭＳ Ｐゴシック" pitchFamily="34" charset="-128"/>
                <a:cs typeface="Arial" pitchFamily="34" charset="0"/>
              </a:rPr>
              <a:t>understands it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IE" altLang="en-US" u="sng" dirty="0">
                <a:ea typeface="ＭＳ Ｐゴシック" pitchFamily="34" charset="-128"/>
                <a:cs typeface="Arial" pitchFamily="34" charset="0"/>
              </a:rPr>
              <a:t>earns it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; he </a:t>
            </a:r>
            <a:r>
              <a:rPr lang="en-IE" altLang="en-US" u="sng" dirty="0">
                <a:ea typeface="ＭＳ Ｐゴシック" pitchFamily="34" charset="-128"/>
                <a:cs typeface="Arial" pitchFamily="34" charset="0"/>
              </a:rPr>
              <a:t>who doesn't,  pays it</a:t>
            </a:r>
            <a:r>
              <a:rPr lang="en-IE" altLang="en-US" dirty="0">
                <a:ea typeface="ＭＳ Ｐゴシック" pitchFamily="34" charset="-128"/>
                <a:cs typeface="Arial" pitchFamily="34" charset="0"/>
              </a:rPr>
              <a:t>.”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90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YOUR INCOME-Benefits at Retirement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At retirement your benefits will come from:-</a:t>
            </a:r>
          </a:p>
          <a:p>
            <a:pPr lvl="1">
              <a:lnSpc>
                <a:spcPct val="150000"/>
              </a:lnSpc>
            </a:pPr>
            <a:r>
              <a:rPr lang="en-GB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State Pension ( PRSI Contributions)</a:t>
            </a:r>
          </a:p>
          <a:p>
            <a:pPr lvl="1">
              <a:lnSpc>
                <a:spcPct val="150000"/>
              </a:lnSpc>
            </a:pPr>
            <a:r>
              <a:rPr lang="en-GB" altLang="en-US" sz="20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NUIG Scheme (s)</a:t>
            </a:r>
          </a:p>
          <a:p>
            <a:pPr lvl="1">
              <a:lnSpc>
                <a:spcPct val="15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Purchase  of Notional Years</a:t>
            </a:r>
            <a:endParaRPr lang="en-GB" altLang="en-US" sz="20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Additional Voluntary Contributions ( AVCs )</a:t>
            </a:r>
          </a:p>
          <a:p>
            <a:pPr lvl="1">
              <a:lnSpc>
                <a:spcPct val="15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Personal Accumulated wealth/savings inheritances</a:t>
            </a:r>
          </a:p>
          <a:p>
            <a:pPr lvl="1">
              <a:lnSpc>
                <a:spcPct val="15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Retained Benefits from Previous Employments </a:t>
            </a:r>
            <a:endParaRPr lang="en-GB" altLang="en-US" sz="20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93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NUIG Pension Scheme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Defined Benefit Scheme</a:t>
            </a:r>
          </a:p>
          <a:p>
            <a:pPr>
              <a:lnSpc>
                <a:spcPct val="90000"/>
              </a:lnSpc>
            </a:pPr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Scheme provides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Pension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Lump Sum ( Gratuity )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Spouses Pension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Increases during course of payment ( SPS by CPI factor)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Other scheme by Ministerial Order based on pay in job)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Death in Service Benefit </a:t>
            </a:r>
          </a:p>
          <a:p>
            <a:pPr>
              <a:lnSpc>
                <a:spcPct val="90000"/>
              </a:lnSpc>
            </a:pPr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Actual benefits depend on when you joined</a:t>
            </a: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Please refer to your NUIG Annual Benefit Statement</a:t>
            </a:r>
            <a:r>
              <a:rPr lang="en-IE" altLang="en-US" dirty="0" smtClea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. </a:t>
            </a:r>
          </a:p>
          <a:p>
            <a:pPr lvl="4">
              <a:lnSpc>
                <a:spcPct val="90000"/>
              </a:lnSpc>
            </a:pPr>
            <a:r>
              <a:rPr lang="en-IE" altLang="en-US" dirty="0" smtClea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( </a:t>
            </a:r>
            <a:r>
              <a:rPr lang="en-IE" altLang="en-US" dirty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Individual Consultations with  Noel Hackett)</a:t>
            </a:r>
          </a:p>
          <a:p>
            <a:endParaRPr lang="en-IE" dirty="0"/>
          </a:p>
        </p:txBody>
      </p:sp>
      <p:pic>
        <p:nvPicPr>
          <p:cNvPr id="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7" y="3113319"/>
            <a:ext cx="1739436" cy="17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Key Dates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dirty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Pre 95</a:t>
            </a:r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– no state pension, higher pension through NUIG</a:t>
            </a: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Post 95</a:t>
            </a:r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- employees pay PRSI and  receive: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State Pension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Lower pension from NUIG</a:t>
            </a: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2004 </a:t>
            </a:r>
          </a:p>
          <a:p>
            <a:pPr>
              <a:lnSpc>
                <a:spcPct val="90000"/>
              </a:lnSpc>
            </a:pPr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Future employees have minimum RA of 65</a:t>
            </a:r>
          </a:p>
          <a:p>
            <a:pPr>
              <a:lnSpc>
                <a:spcPct val="90000"/>
              </a:lnSpc>
            </a:pPr>
            <a:r>
              <a:rPr lang="en-IE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Immediate early retirement pension available to: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Existing employees from 50</a:t>
            </a:r>
          </a:p>
          <a:p>
            <a:pPr lvl="1">
              <a:lnSpc>
                <a:spcPct val="90000"/>
              </a:lnSpc>
            </a:pP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New employees from 55  </a:t>
            </a:r>
          </a:p>
          <a:p>
            <a:pPr lvl="1">
              <a:lnSpc>
                <a:spcPct val="90000"/>
              </a:lnSpc>
            </a:pPr>
            <a:r>
              <a:rPr lang="en-IE" altLang="en-US" sz="2000" b="1" dirty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2013</a:t>
            </a:r>
            <a:r>
              <a:rPr lang="en-IE" altLang="en-US" sz="2000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-</a:t>
            </a:r>
            <a:r>
              <a:rPr lang="en-IE" altLang="en-US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Career Average Earnings SPS Pension Scheme</a:t>
            </a:r>
            <a:endParaRPr lang="en-GB" altLang="en-US" sz="20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08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2"/>
                </a:solidFill>
              </a:rPr>
              <a:t>State Pension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6400" y="884237"/>
            <a:ext cx="8331200" cy="38421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From </a:t>
            </a:r>
            <a:r>
              <a:rPr lang="en-GB" altLang="en-US" sz="16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2022</a:t>
            </a:r>
            <a:endParaRPr lang="en-GB" altLang="en-US" sz="16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en-US" dirty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Single Person: 		€</a:t>
            </a:r>
            <a:r>
              <a:rPr lang="en-GB" altLang="en-US" dirty="0" smtClean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253.30 </a:t>
            </a:r>
            <a:r>
              <a:rPr lang="en-GB" altLang="en-US" dirty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per week</a:t>
            </a:r>
          </a:p>
          <a:p>
            <a:pPr lvl="1">
              <a:lnSpc>
                <a:spcPct val="80000"/>
              </a:lnSpc>
            </a:pPr>
            <a:r>
              <a:rPr lang="en-GB" altLang="en-US" dirty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Married Couple: 	€</a:t>
            </a:r>
            <a:r>
              <a:rPr lang="en-GB" altLang="en-US" dirty="0" smtClean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480.80 </a:t>
            </a:r>
            <a:r>
              <a:rPr lang="en-GB" altLang="en-US" dirty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per week ( adult dependent)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GB" altLang="en-US" dirty="0">
              <a:solidFill>
                <a:schemeClr val="accent2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Applies to all employees who joined since 1995</a:t>
            </a:r>
          </a:p>
          <a:p>
            <a:pPr>
              <a:lnSpc>
                <a:spcPct val="80000"/>
              </a:lnSpc>
            </a:pPr>
            <a:r>
              <a:rPr lang="en-IE" altLang="en-US" sz="16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State Pension 		2014  		from age 66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						2021  		from age </a:t>
            </a:r>
            <a:r>
              <a:rPr lang="en-IE" altLang="en-US" sz="16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67 –Proposed?</a:t>
            </a:r>
            <a:endParaRPr lang="en-IE" altLang="en-US" sz="16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						2028 		from age </a:t>
            </a:r>
            <a:r>
              <a:rPr lang="en-IE" altLang="en-US" sz="16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68- Proposed?</a:t>
            </a:r>
            <a:endParaRPr lang="en-IE" altLang="en-US" sz="16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(Social Welfare will pay Job Assist or other S/W payment- where for whatever reason S/W payment not allowed, a Supplementary Pension maybe paid by  NUIG 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6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2,080  is the new magic number under TCA 2020.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IE" altLang="en-US" sz="1200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2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Total </a:t>
            </a:r>
            <a:r>
              <a:rPr lang="en-IE" altLang="en-US" sz="12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Contributions Approach where you need 40 </a:t>
            </a:r>
            <a:r>
              <a:rPr lang="en-IE" altLang="en-US" sz="120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yrs</a:t>
            </a:r>
            <a:r>
              <a:rPr lang="en-IE" altLang="en-US" sz="12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of 52 weekly contributions paid/credited PRSI. If you have only 1,560 contributions (30 </a:t>
            </a:r>
            <a:r>
              <a:rPr lang="en-IE" altLang="en-US" sz="120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yrs</a:t>
            </a:r>
            <a:r>
              <a:rPr lang="en-IE" altLang="en-US" sz="12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) then YOU get 1560/2080 of full rate, or 75% of the full rate –</a:t>
            </a:r>
            <a:r>
              <a:rPr lang="en-IE" altLang="en-US" sz="120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Eg</a:t>
            </a:r>
            <a:r>
              <a:rPr lang="en-IE" altLang="en-US" sz="12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€186.22 per week.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IE" altLang="en-US" sz="12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KEY CHANGE NOW for women is you will qualify </a:t>
            </a:r>
            <a:r>
              <a:rPr lang="en-IE" altLang="en-US" sz="120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upto</a:t>
            </a:r>
            <a:r>
              <a:rPr lang="en-IE" altLang="en-US" sz="12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20 </a:t>
            </a:r>
            <a:r>
              <a:rPr lang="en-IE" altLang="en-US" sz="120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yrs</a:t>
            </a:r>
            <a:r>
              <a:rPr lang="en-IE" altLang="en-US" sz="12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, or 1,040 contributions</a:t>
            </a:r>
          </a:p>
          <a:p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19290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Ireland Presentation Template 2019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Various Layout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Various Layout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itle Slid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itle Slid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itle Slide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Various Layout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Section Tit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ection Tit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Ireland Presentation Template 2019 (3)</Template>
  <TotalTime>8524</TotalTime>
  <Words>1708</Words>
  <Application>Microsoft Office PowerPoint</Application>
  <PresentationFormat>On-screen Show (16:9)</PresentationFormat>
  <Paragraphs>222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ＭＳ Ｐゴシック</vt:lpstr>
      <vt:lpstr>Arial</vt:lpstr>
      <vt:lpstr>Calibri</vt:lpstr>
      <vt:lpstr>DIN-Light</vt:lpstr>
      <vt:lpstr>Helvetica</vt:lpstr>
      <vt:lpstr>New Ireland Presentation Template 2019 (3)</vt:lpstr>
      <vt:lpstr>Title Slide 2</vt:lpstr>
      <vt:lpstr>Title Slide 3</vt:lpstr>
      <vt:lpstr>Title Slide 4</vt:lpstr>
      <vt:lpstr>Title Slide 5</vt:lpstr>
      <vt:lpstr>Title Slide 6</vt:lpstr>
      <vt:lpstr>Various Layouts</vt:lpstr>
      <vt:lpstr>Section Title 1</vt:lpstr>
      <vt:lpstr>Section Title 2</vt:lpstr>
      <vt:lpstr>End Slide</vt:lpstr>
      <vt:lpstr>1_Various Layouts</vt:lpstr>
      <vt:lpstr>2_Various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Bank of Ireland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 Silvie</dc:creator>
  <cp:lastModifiedBy>Costello, Karen</cp:lastModifiedBy>
  <cp:revision>204</cp:revision>
  <dcterms:created xsi:type="dcterms:W3CDTF">2019-03-19T11:49:59Z</dcterms:created>
  <dcterms:modified xsi:type="dcterms:W3CDTF">2022-03-31T12:54:25Z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8ae8f1-fb34-48c8-9366-5de38f1f0399_Enabled">
    <vt:lpwstr>true</vt:lpwstr>
  </property>
  <property fmtid="{D5CDD505-2E9C-101B-9397-08002B2CF9AE}" pid="3" name="MSIP_Label_1e8ae8f1-fb34-48c8-9366-5de38f1f0399_SetDate">
    <vt:lpwstr>2022-03-31T11:00:26Z</vt:lpwstr>
  </property>
  <property fmtid="{D5CDD505-2E9C-101B-9397-08002B2CF9AE}" pid="4" name="MSIP_Label_1e8ae8f1-fb34-48c8-9366-5de38f1f0399_Method">
    <vt:lpwstr>Privileged</vt:lpwstr>
  </property>
  <property fmtid="{D5CDD505-2E9C-101B-9397-08002B2CF9AE}" pid="5" name="MSIP_Label_1e8ae8f1-fb34-48c8-9366-5de38f1f0399_Name">
    <vt:lpwstr>Confidential (Red)</vt:lpwstr>
  </property>
  <property fmtid="{D5CDD505-2E9C-101B-9397-08002B2CF9AE}" pid="6" name="MSIP_Label_1e8ae8f1-fb34-48c8-9366-5de38f1f0399_SiteId">
    <vt:lpwstr>68583590-5a71-4642-a292-9ce7980bcdd3</vt:lpwstr>
  </property>
  <property fmtid="{D5CDD505-2E9C-101B-9397-08002B2CF9AE}" pid="7" name="MSIP_Label_1e8ae8f1-fb34-48c8-9366-5de38f1f0399_ActionId">
    <vt:lpwstr>f0eacb6f-7c89-44cc-afff-3c6de2720e72</vt:lpwstr>
  </property>
  <property fmtid="{D5CDD505-2E9C-101B-9397-08002B2CF9AE}" pid="8" name="MSIP_Label_1e8ae8f1-fb34-48c8-9366-5de38f1f0399_ContentBits">
    <vt:lpwstr>3</vt:lpwstr>
  </property>
</Properties>
</file>